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6" d="100"/>
          <a:sy n="96" d="100"/>
        </p:scale>
        <p:origin x="60" y="4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E2DF41-2B06-4738-B760-FAE4A6D992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F6C276A-1068-4AAA-B566-25A51D354B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CCAE416-84CE-4F51-88B4-8ABBC7344B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868EE-7AB9-48C3-999E-9EBB13B77553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B40E644-D368-425D-90CB-D2704AA90D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79A01DF-B3C8-4C6C-A3D6-D4B2FB1EDC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9D981-A41E-45C4-BD6D-E227F7D5B9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8547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E7B004-86B5-40F4-A2EB-25CB006AE3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CED118F-00D3-4B7B-84C1-4B38047471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81525F7-8372-4BFF-A1FB-408E1270E7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868EE-7AB9-48C3-999E-9EBB13B77553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11BE242-1BFE-4580-BBD6-2B5F69200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0DB04E3-ECDB-4002-8D5B-7288A8869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9D981-A41E-45C4-BD6D-E227F7D5B9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64047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3FEEB5BE-151C-4721-89E2-6B6C189F67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1B5543E-2C04-46B8-BDAB-C78B0F374B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4A6996C-EA46-4A4E-9A95-5B9E72744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868EE-7AB9-48C3-999E-9EBB13B77553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E1FB11D-F8F9-459C-8B24-08AAB4B5D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292FFAF-6E8C-4512-A0DB-A69EC5B893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9D981-A41E-45C4-BD6D-E227F7D5B9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7583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796487C-155E-43AD-8795-44BC7E25D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4295CDE-D13F-4E91-B157-07E1A9BF29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35D9080-0AA6-4F15-8FF0-459E6F2289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868EE-7AB9-48C3-999E-9EBB13B77553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2420934-54F5-4A05-8B5C-CFA3FF98A4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2AE2FFE-EB31-464B-AD5B-8F6B169C5C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9D981-A41E-45C4-BD6D-E227F7D5B9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7106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E6C54D5-9995-494B-98D6-2190FF2C2B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171E27C-F98F-460B-A205-B2852937A5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AC3E0DD-4BFB-4323-AE24-B47313D660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868EE-7AB9-48C3-999E-9EBB13B77553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254228F-781D-4B79-81B6-56F559A963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189D45E-80B0-4109-BA35-75CB2B872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9D981-A41E-45C4-BD6D-E227F7D5B9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6090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B6C9DA-A12A-44F0-AD4C-20585221A6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89AA13C-46A5-448C-88A3-1DA82DAEE4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960623D-21F0-4ECE-900B-8EEAE9AFDC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329249A-519D-4470-85BA-95548A5272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868EE-7AB9-48C3-999E-9EBB13B77553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5C996C7-5CA1-49F8-A91E-967DF627C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B2FFCDE-0AEA-4864-A91B-DACC56B4D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9D981-A41E-45C4-BD6D-E227F7D5B9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321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C9D0648-5BFE-48C3-915E-3357BF65B5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A2B996C-D3A2-45C7-8858-4A7A856978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87ED9B5-9D61-461F-B812-3F7EEFEE90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027DCB3-8538-4E99-9346-9A80B16416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9DD98A19-048B-4262-AE52-8F2BB285F6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A4AA7979-DFC3-4F19-9E6B-F5F8C8F786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868EE-7AB9-48C3-999E-9EBB13B77553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D86C130C-D238-443F-8AF2-65995A989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64502B0-02EE-479B-9E86-399B89A57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9D981-A41E-45C4-BD6D-E227F7D5B9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0471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E6EC86-0D84-42A9-8C08-E2E7985ACA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E7B065F6-807F-45B0-B6E9-C712E20B67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868EE-7AB9-48C3-999E-9EBB13B77553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81ECF953-40C2-43D6-A1A9-0E83B7672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DCFBAED-754A-46EC-ABF6-F14D9B919F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9D981-A41E-45C4-BD6D-E227F7D5B9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9361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370DF754-DC10-4A82-8F0A-D44CC73252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868EE-7AB9-48C3-999E-9EBB13B77553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B0F71D0-3D9B-4CB3-8EBA-4479D6F1EF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6A8B9B1-3E51-4252-A6DF-3778253AC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9D981-A41E-45C4-BD6D-E227F7D5B9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5386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E093B69-1DCC-4460-B4DE-36321BF92F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5551A21-8207-4E7F-8346-931425F9B8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48F9C41-9C80-40A8-BDA2-37DE622401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52CDDC5-26B4-4E69-B9C9-CCAD13E919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868EE-7AB9-48C3-999E-9EBB13B77553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F1C39CD-33F7-4CCE-8FDC-628470A50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2AF08FC-4C82-464D-9C68-A95CC3625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9D981-A41E-45C4-BD6D-E227F7D5B9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8443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1761F0-72FB-4DB3-AD69-DFF2698D6F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EDBC81F6-0465-42CD-BCAC-B1EBB48197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493227A-0A1A-4950-8EFC-51C8D17709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D1CC476-E990-4E30-97B1-B44BC0E756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868EE-7AB9-48C3-999E-9EBB13B77553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4AE73A3-5F83-4B8D-B275-3CAAD5CD2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6CB43E6-BFF4-4663-BE0C-36EE407378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9D981-A41E-45C4-BD6D-E227F7D5B9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1016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9119994-AC94-4BDF-BE6E-D03C94B837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53F1044-F296-4DD6-BF81-D0EA83A7CC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FD861CF-B8D5-44D1-B987-91344BAE22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C868EE-7AB9-48C3-999E-9EBB13B77553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314B6DD-5458-46B8-A1D0-511C0B2EFA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C83E3CF-093C-4A17-A299-F37947770B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79D981-A41E-45C4-BD6D-E227F7D5B9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3334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nordski.ru/blog/individualnye-trenirovki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318209-B996-4153-AE50-85D7D5A8808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4800" dirty="0">
                <a:solidFill>
                  <a:srgbClr val="000000"/>
                </a:solidFill>
                <a:latin typeface="Times New Roman" panose="02020603050405020304" pitchFamily="18" charset="0"/>
              </a:rPr>
              <a:t>Теория и методика фитнес-тренировки</a:t>
            </a:r>
            <a:endParaRPr lang="ru-RU" sz="48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85ACB1F-7A78-4AA6-A1E3-48DC9E827EB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1.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Общие основы фитнес-тренировки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718655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0E17BBB-355F-430E-9AE9-9DEF1D8F88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Индивидуальная тренировка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CBC4095-C0DC-42F5-A88B-A310DF91D2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60266"/>
          </a:xfrm>
        </p:spPr>
        <p:txBody>
          <a:bodyPr>
            <a:normAutofit fontScale="47500" lnSpcReduction="20000"/>
          </a:bodyPr>
          <a:lstStyle/>
          <a:p>
            <a:pPr marL="0" indent="0" algn="l">
              <a:buNone/>
            </a:pPr>
            <a:r>
              <a:rPr lang="ru-RU" b="1" dirty="0">
                <a:solidFill>
                  <a:srgbClr val="333333"/>
                </a:solidFill>
                <a:effectLst/>
                <a:latin typeface="YS Text"/>
              </a:rPr>
              <a:t>Индивидуальная (персональная) тренировка</a:t>
            </a:r>
            <a:r>
              <a:rPr lang="ru-RU" b="0" dirty="0">
                <a:solidFill>
                  <a:srgbClr val="333333"/>
                </a:solidFill>
                <a:effectLst/>
                <a:latin typeface="YS Text"/>
              </a:rPr>
              <a:t> — вид услуги в фитнесе, основанный на личном взаимодействии тренера и клиента. </a:t>
            </a:r>
          </a:p>
          <a:p>
            <a:pPr marL="0" indent="0" algn="l">
              <a:buNone/>
            </a:pPr>
            <a:r>
              <a:rPr lang="ru-RU" b="1" dirty="0">
                <a:solidFill>
                  <a:srgbClr val="333333"/>
                </a:solidFill>
                <a:latin typeface="YS Text"/>
              </a:rPr>
              <a:t>О</a:t>
            </a:r>
            <a:r>
              <a:rPr lang="ru-RU" b="1" dirty="0">
                <a:solidFill>
                  <a:srgbClr val="333333"/>
                </a:solidFill>
                <a:effectLst/>
                <a:latin typeface="YS Text"/>
              </a:rPr>
              <a:t>собенности индивидуальных тренировок:</a:t>
            </a:r>
            <a:endParaRPr lang="ru-RU" b="0" dirty="0">
              <a:solidFill>
                <a:srgbClr val="333333"/>
              </a:solidFill>
              <a:effectLst/>
              <a:latin typeface="YS Text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Занятия по персональному плану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Инструктор составляет программу с учётом физических возможностей клиента и следит за корректностью выполнения упражнений. 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YS Text"/>
                <a:hlinkClick r:id="rId2"/>
              </a:rPr>
              <a:t>1</a:t>
            </a:r>
            <a:endParaRPr lang="ru-RU" b="0" i="0" dirty="0">
              <a:solidFill>
                <a:srgbClr val="333333"/>
              </a:solidFill>
              <a:effectLst/>
              <a:latin typeface="YS Text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Повышенная мотивация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Тренер поддерживает подопечного и умеет мотивировать его на достижение наилучшего результата.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Низкая </a:t>
            </a:r>
            <a:r>
              <a:rPr lang="ru-RU" b="1" i="0" dirty="0" err="1">
                <a:solidFill>
                  <a:srgbClr val="333333"/>
                </a:solidFill>
                <a:effectLst/>
                <a:latin typeface="YS Text"/>
              </a:rPr>
              <a:t>травмоопасность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Фитнес-инструктор контролирует действия клиента в процессе выполнения упражнений.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Возможность в любой момент скорректировать расписание занятий</a:t>
            </a:r>
            <a:endParaRPr lang="ru-RU" dirty="0">
              <a:solidFill>
                <a:srgbClr val="333333"/>
              </a:solidFill>
              <a:latin typeface="YS Text"/>
            </a:endParaRPr>
          </a:p>
          <a:p>
            <a:pPr marL="0" indent="0" algn="l">
              <a:buNone/>
            </a:pPr>
            <a:r>
              <a:rPr lang="ru-RU" b="1" dirty="0">
                <a:solidFill>
                  <a:srgbClr val="333333"/>
                </a:solidFill>
                <a:effectLst/>
                <a:latin typeface="YS Text"/>
              </a:rPr>
              <a:t>Виды индивидуальных тренировок:</a:t>
            </a:r>
            <a:endParaRPr lang="ru-RU" b="0" dirty="0">
              <a:solidFill>
                <a:srgbClr val="333333"/>
              </a:solidFill>
              <a:effectLst/>
              <a:latin typeface="YS Text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Силовые тренировки в тренажёрном зале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Направлены на увеличение мышечной массы и силы, а также укрепление костей.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Кардио-тренировки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Повышают выносливость. Могут включать бег, езду на велосипеде (велотренажёре), скакалку и упражнения, ускоряющие пульс и заставляющие сердце работать в более интенсивном режиме.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Функциональные персональные тренировки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Выполняются упражнения, имитирующие движения, которые человек выполняет в повседневной жизни. Их цель — улучшение баланса, координации, гибкости и силы.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Персональные танцевальные тренировки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Помогают улучшить координацию и повысить выносливость организма в результате выполнения движений, присущих различным стилям танца.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Йога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YS Text"/>
              </a:rPr>
              <a:t>Асаны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 йоги выполняются с целью улучшения гибкости, силы и баланса. Помогают снять стресс, поднимают настроение.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Пилатес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Система тренировок, нацеленная на укрепление мышц, улучшение осанки, развитие гибкости и налаживание связи тела с разумом.</a:t>
            </a:r>
          </a:p>
          <a:p>
            <a:pPr marL="0" indent="0" algn="l">
              <a:buNone/>
            </a:pPr>
            <a:r>
              <a:rPr lang="ru-RU" b="0" dirty="0">
                <a:solidFill>
                  <a:srgbClr val="333333"/>
                </a:solidFill>
                <a:effectLst/>
                <a:latin typeface="YS Text"/>
              </a:rPr>
              <a:t>Индивидуальные тренировки подходят всем, кто стремится к максимальным результатам в фитнесе и нуждается в индивидуальном подходе.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00571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55BB52-482F-4777-A007-241755D5D6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Организация персонального тренинга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1274D26-582D-43DD-93E8-EA2C92BAC6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Определить, будет ли обучение очным или удалённым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От этого зависят размер группы, сложность упражнений и степень контроля.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Разработать учебный план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Нужно указать график занятий, темы каждого урока, домашние задания. План составляется с учётом индивидуальных особенностей клиента, его мотивации, уровня подготовки и других факторов.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Установить чёткие цели, основные правила и ожидания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Важно сообщить участникам заранее, какие этапы занятия и методы оценки их ждут.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Использовать профессиональную терминологию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Во время тренировки тренер должен находиться рядом с клиентом и контролировать технику выполнения упражнений.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Учитывать индивидуальные данные клиента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К ним относятся тип фигуры, пищевые привычки, образ жизни и другие.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Соблюдать правила проведения тренировки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Например, не использовать мобильный телефон во время занятия, не начинать разговор с клиентом на отвлечённые темы.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Выполнять разминку и заминку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Перед тренировкой обычно проводят 5 минут аэробной нагрузки и 3–5 минут суставной гимнастики. После занятия выполняют заминку: низкоинтенсивную аэробную нагрузку, растяжку.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105310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E7C79AB-5D24-4996-9452-B0FA2188AB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Групповые фитнес-тренировки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130FA1F-F1EB-4E3C-970E-12F89A1CB0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78927"/>
          </a:xfrm>
        </p:spPr>
        <p:txBody>
          <a:bodyPr>
            <a:normAutofit fontScale="47500" lnSpcReduction="20000"/>
          </a:bodyPr>
          <a:lstStyle/>
          <a:p>
            <a:pPr marL="0" indent="0" algn="l">
              <a:buNone/>
            </a:pPr>
            <a:r>
              <a:rPr lang="ru-RU" b="1" dirty="0">
                <a:solidFill>
                  <a:srgbClr val="333333"/>
                </a:solidFill>
                <a:effectLst/>
                <a:latin typeface="YS Text"/>
              </a:rPr>
              <a:t>Групповые фитнес-тренировки</a:t>
            </a:r>
            <a:r>
              <a:rPr lang="ru-RU" b="0" dirty="0">
                <a:solidFill>
                  <a:srgbClr val="333333"/>
                </a:solidFill>
                <a:effectLst/>
                <a:latin typeface="YS Text"/>
              </a:rPr>
              <a:t> — это занятия для нескольких участников под руководством тренера по заранее заданной программе. Они направлены на развитие физических качеств: выносливости, силы, гибкости, координации или общего тонуса. </a:t>
            </a:r>
          </a:p>
          <a:p>
            <a:pPr marL="0" indent="0" algn="l">
              <a:buNone/>
            </a:pPr>
            <a:r>
              <a:rPr lang="ru-RU" b="1" dirty="0">
                <a:solidFill>
                  <a:srgbClr val="333333"/>
                </a:solidFill>
                <a:latin typeface="YS Text"/>
              </a:rPr>
              <a:t>В</a:t>
            </a:r>
            <a:r>
              <a:rPr lang="ru-RU" b="1" dirty="0">
                <a:solidFill>
                  <a:srgbClr val="333333"/>
                </a:solidFill>
                <a:effectLst/>
                <a:latin typeface="YS Text"/>
              </a:rPr>
              <a:t>иды групповых тренировок:</a:t>
            </a:r>
            <a:endParaRPr lang="ru-RU" b="0" dirty="0">
              <a:solidFill>
                <a:srgbClr val="333333"/>
              </a:solidFill>
              <a:effectLst/>
              <a:latin typeface="YS Text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Силовые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Упор на силу и выносливость. Включают упражнения с гантелями, штангами, 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YS Text"/>
              </a:rPr>
              <a:t>бодибарами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, резинками или собственным весом. 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Функциональные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Комплексные занятия на всё тело с дополнительным отягощением (гири, гантели, штанги) или с использованием нестабильных поверхностей. Часто имитируют движения из реальной жизни: подъёмы, прыжки, выпады.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На гибкость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Занятия на растяжку, подвижность суставов и восстановление после нагрузок. Проходят в спокойной обстановке, под музыку, с плавными переходами между упражнениями.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Оздоровительные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Тренировки с щадящей нагрузкой, ориентированные на общее самочувствие и укрепление здоровья.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Танцы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Энергичные, ритмичные тренировки, в которых кардио-составляющая сочетается с элементами хореографии.</a:t>
            </a:r>
          </a:p>
          <a:p>
            <a:pPr marL="0" indent="0" algn="l">
              <a:buNone/>
            </a:pPr>
            <a:r>
              <a:rPr lang="ru-RU" b="1" dirty="0">
                <a:solidFill>
                  <a:srgbClr val="333333"/>
                </a:solidFill>
                <a:latin typeface="YS Text"/>
              </a:rPr>
              <a:t>П</a:t>
            </a:r>
            <a:r>
              <a:rPr lang="ru-RU" b="1" dirty="0">
                <a:solidFill>
                  <a:srgbClr val="333333"/>
                </a:solidFill>
                <a:effectLst/>
                <a:latin typeface="YS Text"/>
              </a:rPr>
              <a:t>реимущества групповых тренировок:</a:t>
            </a:r>
            <a:endParaRPr lang="ru-RU" b="0" dirty="0">
              <a:solidFill>
                <a:srgbClr val="333333"/>
              </a:solidFill>
              <a:effectLst/>
              <a:latin typeface="YS Text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Мотивация и поддержка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Занятия с другими участниками помогают не сдаваться.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Эффект команды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Возникает чувство общности, что делает тренировки эмоционально приятнее и укрепляет привычку к регулярности.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Ответственность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Когда тебя ждут, меньше шансов пропустить тренировку — срабатывает чувство обязательства перед группой и тренером.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Доступная цена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Групповые занятия дешевле персональных, но всё равно проходят под руководством специалиста.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Упорядоченность и структура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Ничего не нужно придумывать — всё уже спланировано. 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Обучение через наблюдение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Можно подглядеть, как делают другие, перенять технику или ритм — особенно полезно для новичков.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Эмоциональный заряд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Музыка, динамика группы, вовлечённость тренера создают энергию, которую бывает сложно почувствовать в одиночку.</a:t>
            </a:r>
          </a:p>
        </p:txBody>
      </p:sp>
    </p:spTree>
    <p:extLst>
      <p:ext uri="{BB962C8B-B14F-4D97-AF65-F5344CB8AC3E}">
        <p14:creationId xmlns:p14="http://schemas.microsoft.com/office/powerpoint/2010/main" val="11227570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0D46A1-D50F-4ACC-87D9-67B069951F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Общая характеристика и особенности фитнеса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30B2743-DAAB-4BCF-B6F5-3EE9503BFF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 algn="l">
              <a:buNone/>
            </a:pPr>
            <a:r>
              <a:rPr lang="ru-RU" b="1" dirty="0">
                <a:solidFill>
                  <a:srgbClr val="333333"/>
                </a:solidFill>
                <a:effectLst/>
                <a:latin typeface="YS Text"/>
              </a:rPr>
              <a:t>Фитнес</a:t>
            </a:r>
            <a:r>
              <a:rPr lang="ru-RU" b="0" dirty="0">
                <a:solidFill>
                  <a:srgbClr val="333333"/>
                </a:solidFill>
                <a:effectLst/>
                <a:latin typeface="YS Text"/>
              </a:rPr>
              <a:t> — это систематическая физическая активность, которая способствует развитию и поддержанию физической формы организма. Он сочетает занятия спортом и правильное питание. </a:t>
            </a:r>
            <a:endParaRPr lang="ru-RU" dirty="0">
              <a:solidFill>
                <a:srgbClr val="333333"/>
              </a:solidFill>
              <a:latin typeface="YS Text"/>
            </a:endParaRPr>
          </a:p>
          <a:p>
            <a:pPr marL="0" indent="0" algn="l">
              <a:buNone/>
            </a:pPr>
            <a:r>
              <a:rPr lang="ru-RU" b="1" dirty="0">
                <a:solidFill>
                  <a:srgbClr val="333333"/>
                </a:solidFill>
                <a:latin typeface="YS Text"/>
              </a:rPr>
              <a:t>О</a:t>
            </a:r>
            <a:r>
              <a:rPr lang="ru-RU" b="1" dirty="0">
                <a:solidFill>
                  <a:srgbClr val="333333"/>
                </a:solidFill>
                <a:effectLst/>
                <a:latin typeface="YS Text"/>
              </a:rPr>
              <a:t>собенности фитнеса:</a:t>
            </a:r>
            <a:endParaRPr lang="ru-RU" b="0" dirty="0">
              <a:solidFill>
                <a:srgbClr val="333333"/>
              </a:solidFill>
              <a:effectLst/>
              <a:latin typeface="YS Text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Разнообразие упражнений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В рамках фитнеса используют пять групп упражнений: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Силовые или анаэробные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Способствуют укреплению мышц и опорно-двигательного аппарата, развивают мышечную силу. Могут осуществляться при работе с собственным весом, так и с различными утяжелителями и оборудованием.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Кардио-упражнения или аэробные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Во время таких тренировок увеличивается частота сокращений сердца, поэтому тренируется сердечно-сосудистая и дыхательная системы. Также повышается выносливость, а энергия активно потребляется, следовательно, происходит быстрое сжигание калорий.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Упражнения, направленные на развитие гибкости и растяжку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Развивают эластичность мышц и суставную подвижность.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Упражнения, направленные на тренировку баланса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Помимо баланса развивают координацию и внимание, а также укрепляют мышцы.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Тренировки скоростных качеств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Скоростные качества — это способность человека совершать двигательные действия в минимальный промежуток времени.</a:t>
            </a:r>
          </a:p>
          <a:p>
            <a:pPr marL="0" indent="0" algn="l">
              <a:buNone/>
            </a:pPr>
            <a:r>
              <a:rPr lang="ru-RU" b="1" dirty="0">
                <a:solidFill>
                  <a:srgbClr val="333333"/>
                </a:solidFill>
                <a:latin typeface="YS Text"/>
              </a:rPr>
              <a:t>П</a:t>
            </a:r>
            <a:r>
              <a:rPr lang="ru-RU" b="1" dirty="0">
                <a:solidFill>
                  <a:srgbClr val="333333"/>
                </a:solidFill>
                <a:effectLst/>
                <a:latin typeface="YS Text"/>
              </a:rPr>
              <a:t>реимущества фитнеса:</a:t>
            </a:r>
            <a:endParaRPr lang="ru-RU" b="0" dirty="0">
              <a:solidFill>
                <a:srgbClr val="333333"/>
              </a:solidFill>
              <a:effectLst/>
              <a:latin typeface="YS Text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Высокий уровень мотивации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Он обеспечивается как тренером, так и всеми участниками тренировки, которые могут оказывать друг другу поддержку.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Участие профессионального тренера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Возможность подобрать для себя наиболее комфортный и интересный вариант тренировок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 из широкого диапазона существующих направлений в фитнесе, что позволяет получать удовольствие от тренировочного процесса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439522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E9300CE-CC45-48BD-9BFF-3DD96A17D2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Направления и классификация фитнеса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5FADF15-2342-4916-A37D-6EC26E47B0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 err="1">
                <a:solidFill>
                  <a:srgbClr val="333333"/>
                </a:solidFill>
                <a:effectLst/>
                <a:latin typeface="YS Text"/>
              </a:rPr>
              <a:t>Кардиотренировки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Направлены на укрепление сердечно-сосудистой системы, сжигание подкожного жира, развитие выносливости. 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Силовые тренировки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Способствуют росту мышечной массы и силы.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Оздоровительный фитнес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Включает стретчинг и растяжку, направлен на работу над гибкостью и пластичностью.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Функциональные занятия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Общеукрепляющие, улучшают самочувствие.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Восточные практики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Направлены на гармоничное развитие тела и духа.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Интервальные тренировки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Принцип — чередование силовых и 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YS Text"/>
              </a:rPr>
              <a:t>кардиоупражнений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 в чётко обозначенные промежутки времени с небольшими перерывами.</a:t>
            </a:r>
          </a:p>
          <a:p>
            <a:pPr marL="0" indent="0" algn="l">
              <a:buNone/>
            </a:pPr>
            <a:r>
              <a:rPr lang="ru-RU" b="1" dirty="0">
                <a:solidFill>
                  <a:srgbClr val="333333"/>
                </a:solidFill>
                <a:effectLst/>
                <a:latin typeface="YS Text"/>
              </a:rPr>
              <a:t>Классификация фитнеса</a:t>
            </a:r>
            <a:r>
              <a:rPr lang="ru-RU" b="0" dirty="0">
                <a:solidFill>
                  <a:srgbClr val="333333"/>
                </a:solidFill>
                <a:effectLst/>
                <a:latin typeface="YS Text"/>
              </a:rPr>
              <a:t> может проводиться по разным параметрам, например: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По способу выработки энергии в организме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Аэробные (выработка энергии происходит с участием кислорода), анаэробные (без участия кислорода, в качестве топлива мышечный гликоген). 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По конкретным задачам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Похудение, пресс, рост мышечной массы и т. д.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По способам/протоколам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Круговые, HIIT, функциональные.</a:t>
            </a:r>
          </a:p>
          <a:p>
            <a:pPr marL="0" indent="0" algn="l">
              <a:buNone/>
            </a:pPr>
            <a:r>
              <a:rPr lang="ru-RU" b="0" dirty="0">
                <a:solidFill>
                  <a:srgbClr val="333333"/>
                </a:solidFill>
                <a:effectLst/>
                <a:latin typeface="YS Text"/>
              </a:rPr>
              <a:t>Разделение фитнеса на направления условно, так как некоторые виды тренировок имеют признаки нескольких направлений. Например, в комплексы силовых упражнений включают растяжки, а в качестве разминки часто используют танцевальные движения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849034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A70FF4B-C275-4923-81E0-7F643C1E60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Сущность двигательного действия, физического воздействия и характеристика видов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B4C2218-4F18-478E-A029-75FECDC4D4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 algn="l">
              <a:buNone/>
            </a:pPr>
            <a:r>
              <a:rPr lang="ru-RU" b="1" dirty="0">
                <a:solidFill>
                  <a:srgbClr val="333333"/>
                </a:solidFill>
                <a:effectLst/>
                <a:latin typeface="YS Text"/>
              </a:rPr>
              <a:t>Двигательное действие</a:t>
            </a:r>
            <a:r>
              <a:rPr lang="ru-RU" b="0" dirty="0">
                <a:solidFill>
                  <a:srgbClr val="333333"/>
                </a:solidFill>
                <a:effectLst/>
                <a:latin typeface="YS Text"/>
              </a:rPr>
              <a:t> — это целенаправленный двигательный акт, который сознательно осуществляется в целях решения какой-либо двигательной задачи. Он состоит из движений (бессознательных и нецелесообразных механических перемещений тела или его частей) и поз. </a:t>
            </a:r>
          </a:p>
          <a:p>
            <a:pPr marL="0" indent="0" algn="l">
              <a:buNone/>
            </a:pPr>
            <a:r>
              <a:rPr lang="ru-RU" b="1" dirty="0">
                <a:solidFill>
                  <a:srgbClr val="333333"/>
                </a:solidFill>
                <a:effectLst/>
                <a:latin typeface="YS Text"/>
              </a:rPr>
              <a:t>Виды двигательных действий</a:t>
            </a:r>
            <a:r>
              <a:rPr lang="ru-RU" b="0" dirty="0">
                <a:solidFill>
                  <a:srgbClr val="333333"/>
                </a:solidFill>
                <a:effectLst/>
                <a:latin typeface="YS Text"/>
              </a:rPr>
              <a:t>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Баллистические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 — действия преодоления или противодействие внешним силам (удар, бросок, прыжок, метания).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Циклические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 — действия двигательного перемещения (бег, ходьба, 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YS Text"/>
              </a:rPr>
              <a:t>многоскоки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 и т. д.).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 err="1">
                <a:solidFill>
                  <a:srgbClr val="333333"/>
                </a:solidFill>
                <a:effectLst/>
                <a:latin typeface="YS Text"/>
              </a:rPr>
              <a:t>Аддиктивные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 — комбинированные действия согласования собственных и внешних сил (гимнастические упражнения).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Смешанные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 — состоящие из различных основных действий и элементов (например, прыжок в длину с разбега: разбег, толчок, полёт, приземление).</a:t>
            </a:r>
          </a:p>
          <a:p>
            <a:pPr marL="0" indent="0" algn="l">
              <a:buNone/>
            </a:pPr>
            <a:r>
              <a:rPr lang="ru-RU" b="1" dirty="0">
                <a:solidFill>
                  <a:srgbClr val="333333"/>
                </a:solidFill>
                <a:effectLst/>
                <a:latin typeface="YS Text"/>
              </a:rPr>
              <a:t>Физическое воздействие</a:t>
            </a:r>
            <a:r>
              <a:rPr lang="ru-RU" b="0" dirty="0">
                <a:solidFill>
                  <a:srgbClr val="333333"/>
                </a:solidFill>
                <a:effectLst/>
                <a:latin typeface="YS Text"/>
              </a:rPr>
              <a:t> — это разновидность нейрофизиологической активности, связанной с энергетическим обменом и с терморегуляцией (теплообменом) организма, то есть с дыханием, кровообращением, восстановлением.</a:t>
            </a:r>
          </a:p>
          <a:p>
            <a:pPr marL="0" indent="0" algn="l">
              <a:buNone/>
            </a:pPr>
            <a:r>
              <a:rPr lang="ru-RU" b="0" dirty="0">
                <a:solidFill>
                  <a:srgbClr val="333333"/>
                </a:solidFill>
                <a:effectLst/>
                <a:latin typeface="YS Text"/>
              </a:rPr>
              <a:t>Одно и то же двигательное действие может быть выполнено человеком в двух формах — в форме </a:t>
            </a:r>
            <a:r>
              <a:rPr lang="ru-RU" b="1" dirty="0">
                <a:solidFill>
                  <a:srgbClr val="333333"/>
                </a:solidFill>
                <a:effectLst/>
                <a:latin typeface="YS Text"/>
              </a:rPr>
              <a:t>умения</a:t>
            </a:r>
            <a:r>
              <a:rPr lang="ru-RU" b="0" dirty="0">
                <a:solidFill>
                  <a:srgbClr val="333333"/>
                </a:solidFill>
                <a:effectLst/>
                <a:latin typeface="YS Text"/>
              </a:rPr>
              <a:t> или в форме </a:t>
            </a:r>
            <a:r>
              <a:rPr lang="ru-RU" b="1" dirty="0">
                <a:solidFill>
                  <a:srgbClr val="333333"/>
                </a:solidFill>
                <a:effectLst/>
                <a:latin typeface="YS Text"/>
              </a:rPr>
              <a:t>навыка</a:t>
            </a:r>
            <a:r>
              <a:rPr lang="ru-RU" b="0" dirty="0">
                <a:solidFill>
                  <a:srgbClr val="333333"/>
                </a:solidFill>
                <a:effectLst/>
                <a:latin typeface="YS Text"/>
              </a:rPr>
              <a:t>. Эти формы отличаются степенью освоенности, то есть способами управления со стороны сознания человека. </a:t>
            </a:r>
          </a:p>
          <a:p>
            <a:pPr marL="0" indent="0" algn="l">
              <a:buNone/>
            </a:pPr>
            <a:r>
              <a:rPr lang="ru-RU" b="1" dirty="0">
                <a:solidFill>
                  <a:srgbClr val="333333"/>
                </a:solidFill>
                <a:effectLst/>
                <a:latin typeface="YS Text"/>
              </a:rPr>
              <a:t>Двигательное умение</a:t>
            </a:r>
            <a:r>
              <a:rPr lang="ru-RU" b="0" dirty="0">
                <a:solidFill>
                  <a:srgbClr val="333333"/>
                </a:solidFill>
                <a:effectLst/>
                <a:latin typeface="YS Text"/>
              </a:rPr>
              <a:t> — это способность человека выполнять двигательное действие, концентрируя внимание на основе техники, то есть на самом движении. </a:t>
            </a:r>
          </a:p>
          <a:p>
            <a:pPr marL="0" indent="0" algn="l">
              <a:buNone/>
            </a:pPr>
            <a:r>
              <a:rPr lang="ru-RU" b="1" dirty="0">
                <a:solidFill>
                  <a:srgbClr val="333333"/>
                </a:solidFill>
                <a:effectLst/>
                <a:latin typeface="YS Text"/>
              </a:rPr>
              <a:t>Двигательный навык</a:t>
            </a:r>
            <a:r>
              <a:rPr lang="ru-RU" b="0" dirty="0">
                <a:solidFill>
                  <a:srgbClr val="333333"/>
                </a:solidFill>
                <a:effectLst/>
                <a:latin typeface="YS Text"/>
              </a:rPr>
              <a:t> — это способность человека выполнять двигательное действие автоматически, то есть без значительного контроля сознания за его техникой. Навык считается высшей формой владения техникой движения.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925528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C103E1-119F-469C-A66A-9961D17776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Места и оборудование для занятий фитнесом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8982AA0-2174-424C-AC2E-03CB0A4F8E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Крупный спортивный объект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Может включать игровые площадки для футбола, баскетбола, волейбола, сауну, бассейн. Здесь должны быть гардеробная, раздельные раздевалки с душевыми, ресепшн, подсобные помещения.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Корпоративный тренажёрный зал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Может состоять из нескольких помещений, где будут расположены различные варианты спортивных тренажёров и конструкций для повседневных тренировок. Возможно разделение пространства для опытных атлетов и начинающих, чтобы занимающиеся разделялись по уровню физической подготовки.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Домашний спортзал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Можно укомплектовать компактными спорттоварами и навесными аксессуарами (шведскими стенками, универсальными скамьями, турниками и брусьями). Обязательно наличие разборных отягощений (штанг, гантелей).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Гостиничный спорткомплекс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Обычно комплектуется классическими вариациями различных традиционных конструкций (скамейки со стойками для жима, пресса), 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YS Text"/>
              </a:rPr>
              <a:t>мультитренажёрами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 на многие группы мышц, современным 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YS Text"/>
              </a:rPr>
              <a:t>фитнесоборудованием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801485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0BE8D0-0C8B-4FC6-A661-4975BE08F0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Оборудование для занятий фитнесом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 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B1B6366-651F-48A3-96D3-8674D26877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Зона свободных весов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Ориентирована на людей, которые хотят увеличить свою выносливость и размер мышц. В ней должны быть грифы, гантели, скамьи, а также степ-платформы.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Зона силовых тренажёров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Здесь происходит наращивание мышечной массы. Тут стоят три вида тренажёров: на свободных весах, под собственным весом и блочные.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 err="1">
                <a:solidFill>
                  <a:srgbClr val="333333"/>
                </a:solidFill>
                <a:effectLst/>
                <a:latin typeface="YS Text"/>
              </a:rPr>
              <a:t>Кардиозона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Подойдёт посетителям, которым интересна лишь аэробная нагрузка. Типичные тренажёры тут — это велотренажёры, беговые дорожки и степперы.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Место для разминки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Порядка 10% от общей площади зала выделяют для неё. Там должны быть массажные валики и коврики для растяжки. Также нужно поставить кулер с водой и пару лавок.</a:t>
            </a:r>
          </a:p>
        </p:txBody>
      </p:sp>
    </p:spTree>
    <p:extLst>
      <p:ext uri="{BB962C8B-B14F-4D97-AF65-F5344CB8AC3E}">
        <p14:creationId xmlns:p14="http://schemas.microsoft.com/office/powerpoint/2010/main" val="21002387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940C6A-6261-4469-BA00-830009F21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Устройство мест для занятий силовыми упражнениями,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кардионагрузкой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, аквааэробикой, стретчингом, йогой, танцами и др. 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D476009-13A7-4816-AA8E-533A340A36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68988"/>
          </a:xfrm>
        </p:spPr>
        <p:txBody>
          <a:bodyPr>
            <a:normAutofit fontScale="55000" lnSpcReduction="20000"/>
          </a:bodyPr>
          <a:lstStyle/>
          <a:p>
            <a:pPr algn="l"/>
            <a:r>
              <a:rPr lang="ru-RU" b="1" dirty="0">
                <a:solidFill>
                  <a:srgbClr val="333333"/>
                </a:solidFill>
                <a:effectLst/>
                <a:latin typeface="YS Text"/>
              </a:rPr>
              <a:t>Для силовых упражнений</a:t>
            </a:r>
            <a:r>
              <a:rPr lang="ru-RU" b="0" dirty="0">
                <a:solidFill>
                  <a:srgbClr val="333333"/>
                </a:solidFill>
                <a:effectLst/>
                <a:latin typeface="YS Text"/>
              </a:rPr>
              <a:t> важно, чтобы в помещении было достаточно места для оборудования. Например, силовой тренажёр занимает 5–7 метров площади. При обустройстве силовой зоны нужно учитывать, что тренажеры должны быть разноплановыми и давать возможность прорабатывать все группы мышц. Также важно организовать место для разминки — оно должно занимать минимум 10% пространства и не быть на проходе. </a:t>
            </a:r>
          </a:p>
          <a:p>
            <a:pPr algn="l"/>
            <a:r>
              <a:rPr lang="ru-RU" b="1" dirty="0">
                <a:solidFill>
                  <a:srgbClr val="333333"/>
                </a:solidFill>
                <a:effectLst/>
                <a:latin typeface="YS Text"/>
              </a:rPr>
              <a:t>Для </a:t>
            </a:r>
            <a:r>
              <a:rPr lang="ru-RU" b="1" dirty="0" err="1">
                <a:solidFill>
                  <a:srgbClr val="333333"/>
                </a:solidFill>
                <a:effectLst/>
                <a:latin typeface="YS Text"/>
              </a:rPr>
              <a:t>кардионагрузок</a:t>
            </a:r>
            <a:r>
              <a:rPr lang="ru-RU" b="0" dirty="0">
                <a:solidFill>
                  <a:srgbClr val="333333"/>
                </a:solidFill>
                <a:effectLst/>
                <a:latin typeface="YS Text"/>
              </a:rPr>
              <a:t> можно использовать гребные тренажёры, беговые дорожки и спин-байки. При обустройстве </a:t>
            </a:r>
            <a:r>
              <a:rPr lang="ru-RU" b="0" dirty="0" err="1">
                <a:solidFill>
                  <a:srgbClr val="333333"/>
                </a:solidFill>
                <a:effectLst/>
                <a:latin typeface="YS Text"/>
              </a:rPr>
              <a:t>кардиозоны</a:t>
            </a:r>
            <a:r>
              <a:rPr lang="ru-RU" b="0" dirty="0">
                <a:solidFill>
                  <a:srgbClr val="333333"/>
                </a:solidFill>
                <a:effectLst/>
                <a:latin typeface="YS Text"/>
              </a:rPr>
              <a:t> нужно обращать внимание на проходимость в зале. Для маленьких и средних залов достаточно 6–7 </a:t>
            </a:r>
            <a:r>
              <a:rPr lang="ru-RU" b="0" dirty="0" err="1">
                <a:solidFill>
                  <a:srgbClr val="333333"/>
                </a:solidFill>
                <a:effectLst/>
                <a:latin typeface="YS Text"/>
              </a:rPr>
              <a:t>кардиотренажёров</a:t>
            </a:r>
            <a:r>
              <a:rPr lang="ru-RU" b="0" dirty="0">
                <a:solidFill>
                  <a:srgbClr val="333333"/>
                </a:solidFill>
                <a:effectLst/>
                <a:latin typeface="YS Text"/>
              </a:rPr>
              <a:t>.</a:t>
            </a:r>
          </a:p>
          <a:p>
            <a:pPr algn="l"/>
            <a:r>
              <a:rPr lang="ru-RU" b="1" dirty="0">
                <a:solidFill>
                  <a:srgbClr val="333333"/>
                </a:solidFill>
                <a:effectLst/>
                <a:latin typeface="YS Text"/>
              </a:rPr>
              <a:t>Для занятий аквааэробикой</a:t>
            </a:r>
            <a:r>
              <a:rPr lang="ru-RU" b="0" dirty="0">
                <a:solidFill>
                  <a:srgbClr val="333333"/>
                </a:solidFill>
                <a:effectLst/>
                <a:latin typeface="YS Text"/>
              </a:rPr>
              <a:t> рекомендуется выделять зону с минимальной глубиной 1,2 м и уклоном дна не более 10%. Площадь зоны определяется численностью занимающихся в группе из расчёта 5 м² на человека. Дно зоны должно быть нескользким и не иметь выступов и зазоров. Вдоль борта зоны аквааэробики советуют предусмотреть поручень. </a:t>
            </a:r>
          </a:p>
          <a:p>
            <a:pPr algn="l"/>
            <a:r>
              <a:rPr lang="ru-RU" b="1" dirty="0">
                <a:solidFill>
                  <a:srgbClr val="333333"/>
                </a:solidFill>
                <a:effectLst/>
                <a:latin typeface="YS Text"/>
              </a:rPr>
              <a:t>Для стретчинга</a:t>
            </a:r>
            <a:r>
              <a:rPr lang="ru-RU" b="0" dirty="0">
                <a:solidFill>
                  <a:srgbClr val="333333"/>
                </a:solidFill>
                <a:effectLst/>
                <a:latin typeface="YS Text"/>
              </a:rPr>
              <a:t> важно, чтобы в зале были естественный и искусственный свет. Норма освещённости для залов фитнеса — не менее 300 люкс. Вентиляция должна обеспечивать не менее 2–3 обменов воздуха в час. Температура воздуха в залах для занятий должна поддерживаться в пределах 18–22 °C. Если студия находится в регионе с тёплым климатом, потребуется установить систему кондиционирования воздуха.</a:t>
            </a:r>
          </a:p>
          <a:p>
            <a:pPr algn="l"/>
            <a:r>
              <a:rPr lang="ru-RU" b="1" dirty="0">
                <a:solidFill>
                  <a:srgbClr val="333333"/>
                </a:solidFill>
                <a:effectLst/>
                <a:latin typeface="YS Text"/>
              </a:rPr>
              <a:t>Для занятий йогой</a:t>
            </a:r>
            <a:r>
              <a:rPr lang="ru-RU" b="0" dirty="0">
                <a:solidFill>
                  <a:srgbClr val="333333"/>
                </a:solidFill>
                <a:effectLst/>
                <a:latin typeface="YS Text"/>
              </a:rPr>
              <a:t> важно выбрать тихое и спокойное место, где не будет посторонних шумов и прерываний. Можно использовать уютный уголок в спальне, гостиной или на балконе. Для занятий нужен удобный коврик, который обеспечивает комфорт и защиту от травм. Также можно добавить ковёр, мягкие подушки, плед и свечи для создания атмосферы спокойствия и уюта.</a:t>
            </a:r>
          </a:p>
          <a:p>
            <a:pPr algn="l"/>
            <a:r>
              <a:rPr lang="ru-RU" b="1" dirty="0">
                <a:solidFill>
                  <a:srgbClr val="333333"/>
                </a:solidFill>
                <a:effectLst/>
                <a:latin typeface="YS Text"/>
              </a:rPr>
              <a:t>Для уличных занятий</a:t>
            </a:r>
            <a:r>
              <a:rPr lang="ru-RU" b="0" dirty="0">
                <a:solidFill>
                  <a:srgbClr val="333333"/>
                </a:solidFill>
                <a:effectLst/>
                <a:latin typeface="YS Text"/>
              </a:rPr>
              <a:t>, например </a:t>
            </a:r>
            <a:r>
              <a:rPr lang="ru-RU" b="0" dirty="0" err="1">
                <a:solidFill>
                  <a:srgbClr val="333333"/>
                </a:solidFill>
                <a:effectLst/>
                <a:latin typeface="YS Text"/>
              </a:rPr>
              <a:t>воркаутом</a:t>
            </a:r>
            <a:r>
              <a:rPr lang="ru-RU" b="0" dirty="0">
                <a:solidFill>
                  <a:srgbClr val="333333"/>
                </a:solidFill>
                <a:effectLst/>
                <a:latin typeface="YS Text"/>
              </a:rPr>
              <a:t>, в классическом варианте площадка должна быть разделена на три части: зону для разминки и тренировок в свободном стиле, зону для силовых тренировок и зону для активных игр. В каждой зоне устанавливается соответствующее оборудование. К организации пространства предъявляются определённые требования: покрытие площадки должно быть ровным и не иметь дефектов, всё оборудование должно быть хорошо закреплено, на площадке должна присутствовать разметка и освещение, при необходимости устанавливается ограждение.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631322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7488CB-4303-4EB2-80ED-0F270FACD4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rgbClr val="333333"/>
                </a:solidFill>
                <a:latin typeface="YS Text"/>
              </a:rPr>
              <a:t>Меры по обеспечению безопасности в местах занятий фитнесом: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7EF2EDF-34BE-4014-BA44-B39B2B4AA0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Индивидуальный подбор нагрузки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Виды упражнений, количество подходов, используемый вес и другие параметры нужно подбирать с учётом возможностей занимающегося.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Медицинский осмотр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Начинать фитнес-тренировки стоит только после консультации терапевта, а при наличии проблем со здоровьем — профильного специалиста.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Инструктаж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Перед началом занятий необходимо провести осмотр места проведения, проверить исправность спортивного инвентаря, надёжность установки и крепления оборудования.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Разминка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Каждую тренировку нужно начинать с разминки, которая подготовит организм к последующим физическим нагрузкам.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Контроль самочувствия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Во время занятия необходимо контролировать своё самочувствие, не допускать переутомления, не отвлекаться, концентрироваться на выполнении упражнения.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Использование подходящей одежды и обуви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Для тренировок не рекомендуется использовать тапочки, сланцы, балетки, любую обувь на скользкой подошве.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Следование рекомендациям инструктора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При участии в групповом занятии необходимо следовать указаниям инструктора, запрещено использовать собственную хореографию и оборудование.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Соблюдение правил поведения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Нужно следить за выполнением занимающимися инструкций, правил поведения на занятии по фитнесу и принимать решение об отстранении занимающихся от участия в тренировочном процессе за грубое или систематическое их нарушение.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Действия в чрезвычайных ситуациях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При возникновении чрезвычайной ситуации (появлении посторонних запахов, задымлении, возгорании и т. п.) необходимо немедленно сообщить об этом работнику, проводящему мероприятие, и действовать в соответствии с его указаниями.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028508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0FB43D-5905-4E03-ADED-8B9ADD62A8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Персональный тренер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7FCF4B6-E65E-42D9-93F1-9260908066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39171"/>
          </a:xfrm>
        </p:spPr>
        <p:txBody>
          <a:bodyPr>
            <a:normAutofit fontScale="55000" lnSpcReduction="20000"/>
          </a:bodyPr>
          <a:lstStyle/>
          <a:p>
            <a:pPr marL="0" indent="0" algn="l">
              <a:buNone/>
            </a:pPr>
            <a:r>
              <a:rPr lang="ru-RU" b="1" dirty="0">
                <a:solidFill>
                  <a:srgbClr val="333333"/>
                </a:solidFill>
                <a:effectLst/>
                <a:latin typeface="YS Text"/>
              </a:rPr>
              <a:t>Персональный тренер</a:t>
            </a:r>
            <a:r>
              <a:rPr lang="ru-RU" b="0" dirty="0">
                <a:solidFill>
                  <a:srgbClr val="333333"/>
                </a:solidFill>
                <a:effectLst/>
                <a:latin typeface="YS Text"/>
              </a:rPr>
              <a:t> — это человек, который составляет и ведёт индивидуальные тренировки с учётом целей клиента и его физического здоровья. </a:t>
            </a:r>
          </a:p>
          <a:p>
            <a:pPr marL="0" indent="0" algn="l">
              <a:buNone/>
            </a:pPr>
            <a:r>
              <a:rPr lang="ru-RU" b="1" dirty="0">
                <a:solidFill>
                  <a:srgbClr val="333333"/>
                </a:solidFill>
                <a:latin typeface="YS Text"/>
              </a:rPr>
              <a:t>З</a:t>
            </a:r>
            <a:r>
              <a:rPr lang="ru-RU" b="1" dirty="0">
                <a:solidFill>
                  <a:srgbClr val="333333"/>
                </a:solidFill>
                <a:effectLst/>
                <a:latin typeface="YS Text"/>
              </a:rPr>
              <a:t>адачи, которые выполняет персональный тренер:</a:t>
            </a:r>
            <a:endParaRPr lang="ru-RU" b="0" dirty="0">
              <a:solidFill>
                <a:srgbClr val="333333"/>
              </a:solidFill>
              <a:effectLst/>
              <a:latin typeface="YS Text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определяет оптимальное время для занятий и разрабатывает тренировочный план;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подбирает тренажеры; 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следит за правильностью выполнения упражнений;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анализирует динамику прогресса и при необходимости вносит корректировку в программу; 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стимулирует, поддерживает и консультирует, в том числе по питанию.</a:t>
            </a:r>
          </a:p>
          <a:p>
            <a:pPr marL="0" indent="0" algn="l">
              <a:buNone/>
            </a:pPr>
            <a:r>
              <a:rPr lang="ru-RU" b="1" dirty="0">
                <a:solidFill>
                  <a:srgbClr val="333333"/>
                </a:solidFill>
                <a:latin typeface="YS Text"/>
              </a:rPr>
              <a:t>П</a:t>
            </a:r>
            <a:r>
              <a:rPr lang="ru-RU" b="1" dirty="0">
                <a:solidFill>
                  <a:srgbClr val="333333"/>
                </a:solidFill>
                <a:effectLst/>
                <a:latin typeface="YS Text"/>
              </a:rPr>
              <a:t>реимущества занятий с персональным тренером:</a:t>
            </a:r>
            <a:endParaRPr lang="ru-RU" b="0" dirty="0">
              <a:solidFill>
                <a:srgbClr val="333333"/>
              </a:solidFill>
              <a:effectLst/>
              <a:latin typeface="YS Text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индивидуальный подход, который позволяет получить максимальный результат за короткое время;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высокая эффективность тренировок;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адаптивность программ под потребности и физическое состояние клиента;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постоянная поддержка, которая помогает клиенту оставаться настроенным на достижение целей;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удобное расписание, которое можно адаптировать под нужды клиента;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разнообразие тренировок, которое делает каждую тренировку увлекательной и интересной.</a:t>
            </a:r>
          </a:p>
          <a:p>
            <a:pPr marL="0" indent="0" algn="l">
              <a:buNone/>
            </a:pPr>
            <a:r>
              <a:rPr lang="ru-RU" b="0" dirty="0">
                <a:solidFill>
                  <a:srgbClr val="333333"/>
                </a:solidFill>
                <a:effectLst/>
                <a:latin typeface="YS Text"/>
              </a:rPr>
              <a:t>Чтобы стать персональным тренером, нужно знать анатомию и физиологию, разбираться в психологии, уметь грамотно коммуницировать с клиентами, мотивировать их и стимулировать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9982011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405</TotalTime>
  <Words>2364</Words>
  <Application>Microsoft Office PowerPoint</Application>
  <PresentationFormat>Широкоэкранный</PresentationFormat>
  <Paragraphs>120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YS Text</vt:lpstr>
      <vt:lpstr>Тема Office</vt:lpstr>
      <vt:lpstr>Теория и методика фитнес-тренировки</vt:lpstr>
      <vt:lpstr>Общая характеристика и особенности фитнеса</vt:lpstr>
      <vt:lpstr>Направления и классификация фитнеса</vt:lpstr>
      <vt:lpstr>Сущность двигательного действия, физического воздействия и характеристика видов</vt:lpstr>
      <vt:lpstr>Места и оборудование для занятий фитнесом</vt:lpstr>
      <vt:lpstr>Оборудование для занятий фитнесом </vt:lpstr>
      <vt:lpstr>Устройство мест для занятий силовыми упражнениями, кардионагрузкой, аквааэробикой, стретчингом, йогой, танцами и др. </vt:lpstr>
      <vt:lpstr>Меры по обеспечению безопасности в местах занятий фитнесом:</vt:lpstr>
      <vt:lpstr>Персональный тренер</vt:lpstr>
      <vt:lpstr>Индивидуальная тренировка</vt:lpstr>
      <vt:lpstr>Организация персонального тренинга</vt:lpstr>
      <vt:lpstr>Групповые фитнес-тренировки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Организационно-методические основы подготовки в адаптивном спорте</dc:title>
  <dc:creator>Николай Чертов</dc:creator>
  <cp:lastModifiedBy>Николай Чертов</cp:lastModifiedBy>
  <cp:revision>12</cp:revision>
  <dcterms:created xsi:type="dcterms:W3CDTF">2024-09-11T13:15:34Z</dcterms:created>
  <dcterms:modified xsi:type="dcterms:W3CDTF">2025-04-12T19:20:28Z</dcterms:modified>
</cp:coreProperties>
</file>