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F7C9F-D70C-4DF4-B584-997C82FD0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1D82AAC-0AF8-40BE-BF7B-905BE8790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3EBCCC-84A2-47C5-8031-BF7BE392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03FAA7-059F-4704-BB36-D8FD09706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446619-D148-4547-A053-E99B2ED0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81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B80514-29C8-4DC0-90DF-B4793C45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822BC5-6D16-482E-A34F-726CD39CF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C9D461-5276-4644-811C-3A66CAC2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8E05D2-AB4B-4831-9053-5049549C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AB208A-5ED4-4094-9068-871BBEAA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E44E13F-1341-4924-9C99-1B025E709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BE9CD5-F64D-40EC-90E0-435543B35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2E6121-D1C9-4644-B179-6F2775E2B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5AECF4-03A0-4C65-BAA9-338FD68FA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3C8155-B433-4DB5-8F96-5CF8FA7F2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40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80DCA-1079-48E8-A8B6-7BE467AE5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4038B8-05C7-4C03-BE01-E0533B22C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09079-E45D-4860-B41A-EF29CF9C8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BCFF43-77FB-41C2-BA30-359D1236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3FDD1C-F8D5-4A07-A2BF-698BCC63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102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45B5E-BD32-475B-93BA-0E09EEC55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3F55E7-3ABE-4F8D-A369-1A7F4FC53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035DE0-987E-4928-AC1A-14B9EDC31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0EAB3E-511B-4508-BCDF-AE569CA7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01C142-2ECD-4E6F-82AE-10AC9877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19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67C8C-94DC-4E21-907E-DB3CA4DC9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FF3889-CCAC-4367-A21C-F606524E97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AF626-0DA2-402F-B0D0-289A29891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F421A8-0BA0-40B5-8CF9-A88B00DD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1B0B4E-1538-4E9B-BE26-5499C73D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88747F-BB4A-4B5F-9B1C-99A377493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41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A7A92-9021-47B1-95FA-A9F42F359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4A9A07-A095-41EC-B306-F608741D3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72EA49-60C5-42EF-9CF5-D4EBBBB8C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515D248-2997-4A20-91D0-94A57D063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85C4AF3-2A66-4C72-90E0-4A75D5EB2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D57D18-5E12-4ACE-87EA-19E3F2CE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A5360C5-4CC1-4FF1-BAC3-1020E9C0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D87AFE5-A286-49C3-A701-6875AA6F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77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44E9A-71D1-4079-8BBA-D543433F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ED83D8-B983-44B9-B037-1230835B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24DD50B-39B2-4541-9F53-53BB5C0A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DF9FCC-E4A8-4368-89B1-795147033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62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93160D-ED5F-40BF-B906-2F65DCD87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32C98BC-170F-4561-8577-E1CFAB6E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A0E6AF-8ED0-4B1B-9603-445D10BB4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94226-7E10-4846-867F-3C841868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CA9D8-D186-44AA-88C0-028A003A3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3A3F32-9625-474C-AFFA-5BF1352A4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8BA5FE-B1E3-4F3C-A537-ABDB7219B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F1F4D9-4F43-4058-994B-FE115E63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47ECD-C916-49EB-8F01-D80D4E21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7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F92D5-9772-4631-B420-793FDD97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702F0D5-7C5E-49D7-A556-F484EE44F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0BE6E05-DF3A-4572-BAC5-7D595D892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286EF4-FB2B-4B96-88BD-62C2D44B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E9B8E4-8D1D-4783-A9DA-51768981E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C7A847-F501-4FB9-8449-630815132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8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6296D-9543-4094-842C-95962F9C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E1B78-C11F-4127-B727-650C309BD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EA16E4-0949-4566-AD52-7F612BCC6F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48775-81EE-4FD4-9B82-823226EFB1B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320798-75FD-4C5F-BAAC-3365FCECA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8E3F3C-B186-484D-8A8D-3130D1803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89ECE-D68E-4F2D-B05A-80D6BE473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34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D60FE-9DD7-4A93-9067-849496F34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9033"/>
          </a:xfrm>
        </p:spPr>
        <p:txBody>
          <a:bodyPr>
            <a:normAutofit/>
          </a:bodyPr>
          <a:lstStyle/>
          <a:p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Физическая реабилитация и восстановление в фитнесе</a:t>
            </a:r>
            <a:endParaRPr lang="ru-RU" sz="36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B9F203-9680-444F-9C0E-C3BFEF69B3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программ восстановления и восстановительных тренировок</a:t>
            </a:r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94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A667E-97F1-43D1-8D4B-0BE5C369D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Восстановление после травм, заболеваний, перетренированности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B901CB-E134-4D2F-B914-04FC627AA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74" y="1825625"/>
            <a:ext cx="11169926" cy="4977710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после травм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включает в себя несколько этапов: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Устранение отёчности и застойных явлений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которые возникают при длительной неподвижности.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Повышение мышечного тонуса и улучшение эластичности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Мышцы нужно плавно готовить к высоким нагрузкам, особенно после длительного перерыва.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Полное восстановление двигательной активности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делается без спешки, чтобы избежать чересчур высоких нагрузок.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Общее укрепление организма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Восстановительную терапию после травм проводят под руководством квалифицированного реабилитационного тренера. Некоторые методы восстановления: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Физиотерапевтические процедуры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лечение слабыми электрическими токами определённой частоты, ультразвук, магнитная терапия.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Парафинотерапия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Помогает вернуть подвижность суставам.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Лечебный массаж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Улучшает кровообращение, снабжает все клетки кислородом и питательными веществами.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Рефлексотерапия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Включает акупунктуру и гирудотерапию.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Лечебная гимнастика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Все упражнения подбираются персонально, с учётом состояния организма.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после перетренированности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включает в себя: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Отдых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Возможно, придётся временно прекратить или сократить тренировки.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Питание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Нужно разработать с диетологом план питания, который обеспечит организм энергией и питательными веществами, необходимыми для выздоровления.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Постепенное возвращение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Врач и тренер должны помочь определить, когда можно будет снова приступить к тренировкам.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420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2A5E6-FF80-4DCF-B985-BF60C004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Восстановление в тренировочном процессе для переносимости нагрузок в режиме суток, в циклах — недельном,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мезоцикле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годовом цикле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F3A1C2-E9CD-483A-A93F-86A4F4940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в тренировочном процессе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означает возвращение организма к исходному или близкому к нему уровню после физических нагрузок. Оптимальное сочетание процессов утомления и восстановления — физиологическая основа постоянной и долговременной адаптации организма к физическим нагрузкам.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в режиме суток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включает чередование нагрузок, восстановительные тренировки, восстановительные дни и циклы. Чем серьёзнее нагрузка, тем больше дней отдыха требуется между тренировками разных мышечных групп — от одного дня (при лёгких тренировках) до трёх (при работе с тяжёлыми весами, близкими к максимуму).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в </a:t>
            </a: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мезоцикле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важно, так как каждый из них направлен на развитие определённого параметра: увеличение мышечной массы или силовых показателей, рост выносливости, проявление рельефа и другие. По окончании каждого 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мезоцикла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 требуется отдых — 7–10 дней, в это время нагрузка меняется на аэробную, снижается её интенсивность и объём.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Восстановление в годовом цикле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(макроцикле) важно, так как он обеспечивает получение результата к определённому времени и включает от двух 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мезоциклов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Макроцикл рассчитывается на год (52 недели).</a:t>
            </a:r>
          </a:p>
          <a:p>
            <a:pPr algn="l"/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Для восстановления используют различные средства, среди которых: восстановительное питание, восстановительный сон, физические средства (массаж, электростимуляция, водные процедуры, сауна, ванны), медикаментозные средства (витамины, анаболические препараты) и другие.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631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2DBBE-9113-4CD6-82DA-B99403342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Педагогические с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редства восстановления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D6993B-B753-49B8-A5CE-62F7430F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едагогические средства восстановления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они определяют режим и правильное сочетание нагрузок и отдыха на всех этапах подготовки занимающихся.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Некоторые из таких средств: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Рациональное планирование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тренировочного процесса с учётом функциональных возможностей организма, этапа подготовки, условий тренировок, пола и возраста, а также других факторов.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Правильное чередование нагрузок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на различные органы и системы в процессе отдельного занятия, микроцикла,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мезоцикла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и макроцикла тренировки.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Оптимальное построение тренировочных и соревновательных циклов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использование переключений, чёткую организацию работы и отдыха.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Эффективная организация отдельного тренировочного занятия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 использованием средств для снятия утомления (полноценная индивидуальная разминка, подбор снарядов и мест для занятий, упражнения для активного отдыха и расслабления, создание положительного эмоционального фона).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Варьирование интервалов отдыха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между отдельными упражнениями и тренировочными занятиями.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Разработка специальных физических упражнений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 целью ускорения восстановления работоспособности, совершенствование двигательных навыков, обучение тактическим действиям.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393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FAD37-950D-4176-A41A-3FCD0A5A3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Восстановительное питание, восстановительный сон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23362C-37C1-4F3A-8854-0ABE782BE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9049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Восстановительное питание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важно для обеспечения организма питательными веществами, необходимыми для восстановления мышц и компенсации энергетических запасов.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Некоторые рекомендации по восстановительному питанию: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Употреблять углеводы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Они являются основным источником энергии для организма и помогают восстановить запасы гликогена в мышцах. К источникам углеводов относятся фрукты, злаковые (овсянка, киноа, гречка), крахмалистые овощи (картофель, сладкий картофель).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Есть белки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Они обеспечивают аминокислоты, необходимые для регенерации повреждённых мышечных волокон. Рекомендуемые источники белков: животные (курица, рыба, индейка), яйца, растительные (бобовые, тофу, орехи).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Употреблять полезные жиры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Они помогают усваивать витамины и поддерживают здоровье клеток. К источникам жиров относятся авокадо, орехи и семена, оливковое масло.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Соблюдать время приёма пищи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Оптимально поесть в течение 30–60 минут после завершения тренировки. В этот период организм наиболее восприимчив к питательным веществам, что способствует более эффективному восстановлению.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Восстановительный сон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также важен, так как во время сна организм активно восстанавливается и регенерируется.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Несколько рекомендаций по восстановительному сну: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Создать комфортные условия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может быть тёмная, тихая спальня с удобной температурой, матрасом и подушками.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Установить режим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Стараться ложиться и вставать в одно и то же время.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Избегать экранов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поможет улучшить качество отдыха.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 периоды повышенной физической активности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может потребоваться больше сна для эффективного восстановления. Включение коротких дневных снов (20–30 минут) может помочь компенсировать недостаток ночного сна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794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8CFEC-83E1-4154-942E-59789A35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Физические средства восстановления: массаж, электростимуляция, водные процедуры, сауна, ванны, восстановление путем воздействия на биологически активные точки.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464E53-2B40-4C50-BBCC-6D6E00CF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0016"/>
            <a:ext cx="10515600" cy="4790661"/>
          </a:xfrm>
        </p:spPr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Массаж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Восстановительный массаж применяют после больших тренировочных и психических нагрузок. Он помогает снять психическое напряжение, нормализовать функциональное состояние, стимулировать окислительно-восстановительные процессы, улучшить кровообращение.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Электростимуляция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Используется, например, при миозитах икроножных мышц.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Водные процедуры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относятся, в частности, подводный массаж, шотландский душ, баня-сауна.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Ванны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Для восстановления используют контрастные, вибрационные, жемчужные, хлоридно-натриевые (соляные), хвойные, углекислые ванны.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Воздействие на биологически активные точки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Такие процедуры проводят с целью мобилизации резервных возможностей организма для поддержания, экстренного восстановления и повышения работоспособности спортсменов.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Действие перечисленных средств направлено на восполнение затраченных при нагрузке энергетических и пластических ресурсов организма, восстановление витаминного баланса, микроэлементов, терморегуляции и кровоснабжения, повышение ферментной и иммунной активности.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179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E0F9E-ADE0-489B-B281-D23A0BB2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Медикаментозные средства восстановления: витамины, анаболические препараты (негормональные, мази, растирки); комплексные системы восстановления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EC7EE4-C314-45C3-AD2C-735CD9B02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Перед применением любых медикаментозных средств восстановления необходимо проконсультироваться со специалистом.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Витамины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Для пластического обмена важны препараты с фолиевой кислотой, витаминами В1, В6, В12, С, А, U и другими. Некоторые витаминные комплексы, которые применяются для восстановления: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Аскорутин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Аэровит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Глутамевит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«Декамевит»,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Поливитаплекс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Супрадин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Тетравит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Ундевит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Нестероидные анаболические средства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К ним относятся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Рибоксин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Оротат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 калия»,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Нуклеинат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 натрия»,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Метилурацил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 и другие.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Средства местного действия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(мази, гели, желе). Их назначают для улучшения обменных реакций в тканях, для быстрого заживления покровов при язвенно-некротических поражениях, ожогах и других повреждениях. Примеры таких препаратов: «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Солкосерил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», «Актовегин». </a:t>
            </a:r>
          </a:p>
          <a:p>
            <a:pPr algn="l"/>
            <a:r>
              <a:rPr lang="ru-RU" b="0">
                <a:solidFill>
                  <a:srgbClr val="333333"/>
                </a:solidFill>
                <a:effectLst/>
                <a:latin typeface="YS Text"/>
              </a:rPr>
              <a:t>Медицинские 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средства восстановления способствуют снятию общего утомления, восстановлению энергетических и пластических ресурсов организма, выравниванию витаминного баланса и другим процессам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818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7FC07-5FC4-4459-B6F9-3CA4D594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962"/>
          </a:xfrm>
        </p:spPr>
        <p:txBody>
          <a:bodyPr/>
          <a:lstStyle/>
          <a:p>
            <a:pPr algn="ctr"/>
            <a:r>
              <a:rPr lang="ru-RU" sz="1800" b="1" i="0" u="none" strike="noStrike" baseline="0" dirty="0">
                <a:latin typeface="Times New Roman,Bold"/>
              </a:rPr>
              <a:t>Спортивный травматизм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60A72D-400A-433A-B0FB-FDB94A24D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sz="1800" b="0" i="1" u="none" strike="noStrike" baseline="0" dirty="0">
                <a:latin typeface="Times New Roman,Italic"/>
              </a:rPr>
              <a:t>Травма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– это повреждение с нарушением целостности тканей, вызванное каким-либо внешним воздействием. В спорте чаще всего имеют место физические травмы: ушибы, растяжения, переломы, вывихи, раны.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Для профилактики спортивного травматизма тренер-преподаватель должен хорошо знать особенности, основные причины и условия, способствующие возникновению различных травм и заболеваний опорно-двигательного аппарата. Частота возникновения травм и заболеваний ОДА зависит от спортивного мастерства, возраста, пола, стажа занятий спортом, климатогеографических условий и других показателей. Травматизм в различных видах спорта имеет отличия.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99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68548-FD36-4C28-AA54-69775F2BA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>
                <a:latin typeface="Times New Roman,Italic"/>
              </a:rPr>
              <a:t>Причины возникновения спортивных травм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BA3DA8-8AB4-4D32-B86B-924544835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9" y="1825625"/>
            <a:ext cx="10767391" cy="476898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Этиология травм и заболеваний опорно-двигательного аппарата у лиц, занимающихся физической культурой и спортом, следующая: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недочеты и ошибки в методике проведения занятий (форсированная тренировка, плохая разминка без учета возраста, пола, подготовленности и др.);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недостатки в организации проведения занятий (плохое освещение, неподготовленные снаряды, покрытие и проч.);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неполноценная материально-техническая база (несоответствующие возрасту снаряды, например в спортивной гимнастике, обувь, одежда и проч.);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неблагоприятные климатические и гигиенические условия (влажность, температура воздуха, воды в бассейне и др.);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неправильное поведение занимающегося (поспешность, невнимательность и др.);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врожденные особенности опорно-двигательного аппарата;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недостаточная физическая подготовленность;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наклонность к спазмам мышц и сосудов;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переутомление (перетренированность), приводящее к нарушению координации движений;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– нарушение врачебных требований к организации процесса тренировки (допуск к тренировкам без врачебного осмотра).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8757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62B98-EAB8-4A0C-9584-BBD1DF8E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44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Травмы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E8256D-24FF-4450-88A1-B759631C7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278"/>
            <a:ext cx="10515600" cy="5242685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Различают следующие виды травм: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открытые (при них кожные покровы повреждены): открытые переломы, раны;</a:t>
            </a:r>
          </a:p>
          <a:p>
            <a:pPr algn="l"/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закрытые (при них кожные покровы остаются неповрежденными): ушибы, растяжения, надрывы мышц и связок, закрытые переломы.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По степени тяжести травмы делятся на: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а) легкие – это травмы, не вызывающие значительных нарушений в организме спортсмена и не вызывающие потерю общей и спортивной работоспособности;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б) средней тяжести – это травмы, вызывающие значительные нарушения в организме спортсмена и потерю общей и спортивной работоспособности;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в) тяжелые – это травмы, вызывающие резко выраженные нарушения здоровья спортсмена, когда необходима госпитализация или длительное лечение в амбулаторных условиях.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В спортивном травматизме преобладают легкие травмы, также для спортивного травматизма характерно преобладание закрытых повреждений.</a:t>
            </a:r>
          </a:p>
          <a:p>
            <a:pPr marL="0" indent="0" algn="l">
              <a:buNone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Тренер и сам спортсмен должны уметь оказывать доврачебную помощь – это помощь, оказываемая до вмешательства врача, подразделяется на:</a:t>
            </a:r>
          </a:p>
          <a:p>
            <a:pPr algn="l">
              <a:buFontTx/>
              <a:buChar char="-"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первую (самопомощь, взаимопомощь);</a:t>
            </a:r>
          </a:p>
          <a:p>
            <a:pPr algn="l">
              <a:buFontTx/>
              <a:buChar char="-"/>
            </a:pP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медицинскую, оказываемую медицинским персоналом.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2006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97305-DD65-492B-9CB2-E65989F0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i="0" u="none" strike="noStrike" baseline="0" dirty="0">
                <a:latin typeface="Times New Roman,Bold"/>
              </a:rPr>
              <a:t>Виды спортивных травм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C69BF6-C066-4EB8-A83C-8F0CF70B2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u="none" strike="noStrike" baseline="0" dirty="0">
                <a:latin typeface="Times New Roman,BoldItalic"/>
              </a:rPr>
              <a:t>Повреждения кожных покровов</a:t>
            </a:r>
          </a:p>
          <a:p>
            <a:r>
              <a:rPr lang="ru-RU" sz="1800" b="1" i="1" u="none" strike="noStrike" baseline="0" dirty="0">
                <a:latin typeface="Times New Roman,BoldItalic"/>
              </a:rPr>
              <a:t>Растяжения мышц, сухожилий или связок</a:t>
            </a:r>
            <a:endParaRPr lang="ru-RU" sz="1800" b="1" i="1" dirty="0">
              <a:latin typeface="Times New Roman,BoldItalic"/>
            </a:endParaRPr>
          </a:p>
          <a:p>
            <a:r>
              <a:rPr lang="ru-RU" sz="1800" b="1" i="1" u="none" strike="noStrike" baseline="0" dirty="0">
                <a:latin typeface="Times New Roman,BoldItalic"/>
              </a:rPr>
              <a:t>Травматические вывихи</a:t>
            </a:r>
          </a:p>
          <a:p>
            <a:r>
              <a:rPr lang="ru-RU" sz="1800" b="1" i="1" u="none" strike="noStrike" baseline="0" dirty="0">
                <a:latin typeface="Times New Roman,BoldItalic"/>
              </a:rPr>
              <a:t>Переломы</a:t>
            </a:r>
            <a:endParaRPr lang="ru-RU" sz="1800" b="1" i="1" dirty="0">
              <a:latin typeface="Times New Roman,BoldItalic"/>
            </a:endParaRPr>
          </a:p>
          <a:p>
            <a:r>
              <a:rPr lang="ru-RU" sz="1800" b="1" i="1" u="none" strike="noStrike" baseline="0" dirty="0">
                <a:latin typeface="Times New Roman,BoldItalic"/>
              </a:rPr>
              <a:t>Кровотечения</a:t>
            </a:r>
          </a:p>
          <a:p>
            <a:r>
              <a:rPr lang="ru-RU" sz="1800" b="1" i="1" u="none" strike="noStrike" baseline="0" dirty="0">
                <a:latin typeface="Times New Roman,BoldItalic"/>
              </a:rPr>
              <a:t>Черепно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-</a:t>
            </a:r>
            <a:r>
              <a:rPr lang="ru-RU" sz="1800" b="1" i="1" u="none" strike="noStrike" baseline="0" dirty="0">
                <a:latin typeface="Times New Roman,BoldItalic"/>
              </a:rPr>
              <a:t>мозговая травма (ЧМТ)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047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9094B-0A10-4284-9F5E-ABE1DDE6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i="0" u="none" strike="noStrike" baseline="0" dirty="0">
                <a:latin typeface="Times New Roman,Bold"/>
              </a:rPr>
              <a:t>Неотложные состояния в спорте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67EA4B-6EA1-45AD-9D0D-6513B4378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 состояниям, угрожающим жизни и требующим экстренной помощи с последующей госпитализацией, относятся остановка дыхания и кровообращения. Кроме того, экстренной помощи требуют эпилептические припадки, тяжелые травмы головы, шеи и спины, кровотечение, не поддающееся остановке, ожоги, тепловой удар, гипотермия, утопление, тяжелые травмы опорно-двигательного аппарата, а также повреждения лица, которые хоть и не угрожают жизни, но требуют быстрого лечения во избежание тяжелых последствий.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Потеря сознания бывает следствием травмы, однако к тяжелому угнетению сознания у спортсменов могут привести также гипогликемия и перегревание.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Оказание помощи начинают с оценки состояния спортсмена непосредственно на спортивном объекте для определения тяжести травмы и необходимости реанимационных мероприятий.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Если спортсмена не удается привести в сознание или отмечается нестабильность его жизненно важных функций, немедленно приступают к реанимационным мероприятиям и вызывают реанимационную бригаду.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отсутствии медицинского персонала каждый тренер и спортсмен должен уметь выполнять сердечно-легочную реанимацию.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16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A87D4-216D-4B28-9D0A-CEEA18FE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0" i="1" u="none" strike="noStrike" baseline="0" dirty="0">
                <a:latin typeface="Times New Roman,Italic"/>
              </a:rPr>
              <a:t>Алгоритм выполнения сердечно</a:t>
            </a:r>
            <a:r>
              <a:rPr lang="ru-RU" sz="2000" b="0" i="1" u="none" strike="noStrike" baseline="0" dirty="0">
                <a:latin typeface="Times New Roman" panose="02020603050405020304" pitchFamily="18" charset="0"/>
              </a:rPr>
              <a:t>-</a:t>
            </a:r>
            <a:r>
              <a:rPr lang="ru-RU" sz="2000" b="0" i="1" u="none" strike="noStrike" baseline="0" dirty="0">
                <a:latin typeface="Times New Roman,Italic"/>
              </a:rPr>
              <a:t>легочной реанимации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27E3A0-2ED1-483C-B02B-D63D5D025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209" y="1825624"/>
            <a:ext cx="11224591" cy="492304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1. Вызвать скорую помощь (через окружающих).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2. Определить наличие пульса на сонной артерии (в течение 10 с четырьмя пальцами) (рис. А).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Убедиться в отсутствии признаков биологической смерти у пострадавшего, если неизвестно время получения угрожающего жизни состояния (рис. Б, В).</a:t>
            </a:r>
          </a:p>
          <a:p>
            <a:pPr marL="0" indent="0" algn="l">
              <a:buNone/>
            </a:pPr>
            <a:endParaRPr lang="ru-RU" sz="180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180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                    А                                                         Б</a:t>
            </a:r>
            <a:r>
              <a:rPr lang="ru-RU" sz="1800" dirty="0">
                <a:latin typeface="Times New Roman" panose="02020603050405020304" pitchFamily="18" charset="0"/>
              </a:rPr>
              <a:t>                                                        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А – определение пульса на сонной артерии. Б – высыхание роговицы (появление «селедочного блеска»). В – деформация зрачка при сжатии глаза пальцами (феномен «кошачьего зрачка»)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445694B-B081-4ACB-A4AB-2F3C1AEA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671" y="3244094"/>
            <a:ext cx="2367220" cy="201847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38E955-3D81-4160-8142-87F20F1D7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4852" y="3287510"/>
            <a:ext cx="2481722" cy="195745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7B28E23-64A1-4566-8B23-FBACE08BF8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8797" y="3351808"/>
            <a:ext cx="2293620" cy="193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73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35709-EB0E-45CF-87DC-A4708437E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0" i="1" u="none" strike="noStrike" baseline="0" dirty="0">
                <a:latin typeface="Times New Roman,Italic"/>
              </a:rPr>
              <a:t>Алгоритм выполнения сердечно</a:t>
            </a:r>
            <a:r>
              <a:rPr lang="ru-RU" sz="4400" b="0" i="1" u="none" strike="noStrike" baseline="0" dirty="0">
                <a:latin typeface="Times New Roman" panose="02020603050405020304" pitchFamily="18" charset="0"/>
              </a:rPr>
              <a:t>-</a:t>
            </a:r>
            <a:r>
              <a:rPr lang="ru-RU" sz="4400" b="0" i="1" u="none" strike="noStrike" baseline="0" dirty="0">
                <a:latin typeface="Times New Roman,Italic"/>
              </a:rPr>
              <a:t>легочной реанимации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C1D824-D27F-4AA4-A2D2-F9A844EFB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3. Пострадавшего уложить на твердую ровную поверхность и очистить ротовую полость.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</a:rPr>
              <a:t>4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Освободить грудную клетку от стесняющей одежды.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</a:rPr>
              <a:t>5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Расстегнуть (ослабить) поясной ремень.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</a:rPr>
              <a:t>6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Провести непрямой массаж сердца прямыми руками (30 надавливаний на середину грудины – не менее 60 раз за 1 минуту) (рис.).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304591-2672-4F8D-AC49-186ED251C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016" y="3876813"/>
            <a:ext cx="7702513" cy="243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451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8A885C-F61B-4152-A9E3-D08738D61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0" i="1" u="none" strike="noStrike" baseline="0" dirty="0">
                <a:latin typeface="Times New Roman,Italic"/>
              </a:rPr>
              <a:t>Алгоритм выполнения сердечно</a:t>
            </a:r>
            <a:r>
              <a:rPr lang="ru-RU" sz="4400" b="0" i="1" u="none" strike="noStrike" baseline="0" dirty="0">
                <a:latin typeface="Times New Roman" panose="02020603050405020304" pitchFamily="18" charset="0"/>
              </a:rPr>
              <a:t>-</a:t>
            </a:r>
            <a:r>
              <a:rPr lang="ru-RU" sz="4400" b="0" i="1" u="none" strike="noStrike" baseline="0" dirty="0">
                <a:latin typeface="Times New Roman,Italic"/>
              </a:rPr>
              <a:t>легочной реанимации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A53B06-502E-4B35-B27B-8905BF75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8258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7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проведения искусственной вентиляции легких (ИВЛ) запрокинуть голову пострадавшего для обеспечения свободного доступа воздуха в дыхательные пути*.</a:t>
            </a:r>
            <a:r>
              <a:rPr lang="ru-RU" sz="1800" b="0" i="0" u="none" strike="noStrike" baseline="0" dirty="0">
                <a:solidFill>
                  <a:srgbClr val="FFFFFF"/>
                </a:solidFill>
                <a:latin typeface="Times New Roman" panose="02020603050405020304" pitchFamily="18" charset="0"/>
              </a:rPr>
              <a:t>4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8. Правой рукой обхватить подбородок так, чтобы пальцы, расположенные на нижней челюсти и щеках пострадавшего, смогли разжать и раздвинуть его губы.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Левой рукой зажать нос.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10. Плотно прижаться губами к губам пострадавшего и сделать 2 глубоких выдоха. Если во время проведения вдоха ИВЛ пальцы правой руки почувствуют раздувание щек, можно сделать безошибочный вывод о неэффективности попытки вдоха.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11. Если первая попытка вдоха ИВЛ оказалась неудачной, увеличить угол запрокидывания головы и сделать повторную попытку.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12. Если вторая попытка вдоха ИВЛ оказалась неудачной, то необходимо сделать 30 надавливаний на грудину, повернуть пострадавшего на живот, осмотреть полость рта на предмет инородных тел, очистить пальцами ротовую полость и только затем сделать 2 выдоха ИВЛ.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13. Провести контроль сердечной реанимации (определить наличие пульса на сонной артерии).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14. </a:t>
            </a:r>
            <a:r>
              <a:rPr lang="ru-RU" sz="1800" b="0" i="0" u="none" strike="noStrike" baseline="0" dirty="0">
                <a:solidFill>
                  <a:srgbClr val="000001"/>
                </a:solidFill>
                <a:latin typeface="Times New Roman" panose="02020603050405020304" pitchFamily="18" charset="0"/>
              </a:rPr>
              <a:t>Правила проведения реанимации – более 10–15 минут.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15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Повторно вызвать скорую помощь и доложить о действиях.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1319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2115</Words>
  <Application>Microsoft Office PowerPoint</Application>
  <PresentationFormat>Широкоэкранный</PresentationFormat>
  <Paragraphs>127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Times New Roman,Bold</vt:lpstr>
      <vt:lpstr>Times New Roman,BoldItalic</vt:lpstr>
      <vt:lpstr>Times New Roman,Italic</vt:lpstr>
      <vt:lpstr>YS Text</vt:lpstr>
      <vt:lpstr>Тема Office</vt:lpstr>
      <vt:lpstr>Физическая реабилитация и восстановление в фитнесе</vt:lpstr>
      <vt:lpstr>Спортивный травматизм</vt:lpstr>
      <vt:lpstr>Причины возникновения спортивных травм</vt:lpstr>
      <vt:lpstr>Травмы</vt:lpstr>
      <vt:lpstr>Виды спортивных травм</vt:lpstr>
      <vt:lpstr>Неотложные состояния в спорте</vt:lpstr>
      <vt:lpstr>Алгоритм выполнения сердечно-легочной реанимации</vt:lpstr>
      <vt:lpstr>Алгоритм выполнения сердечно-легочной реанимации</vt:lpstr>
      <vt:lpstr>Алгоритм выполнения сердечно-легочной реанимации</vt:lpstr>
      <vt:lpstr>Восстановление после травм, заболеваний, перетренированности</vt:lpstr>
      <vt:lpstr>Восстановление в тренировочном процессе для переносимости нагрузок в режиме суток, в циклах — недельном, мезоцикле, годовом цикле</vt:lpstr>
      <vt:lpstr>Педагогические средства восстановления</vt:lpstr>
      <vt:lpstr>Восстановительное питание, восстановительный сон</vt:lpstr>
      <vt:lpstr>Физические средства восстановления: массаж, электростимуляция, водные процедуры, сауна, ванны, восстановление путем воздействия на биологически активные точки. </vt:lpstr>
      <vt:lpstr>Медикаментозные средства восстановления: витамины, анаболические препараты (негормональные, мази, растирки); комплексные системы восстановления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медицина</dc:title>
  <dc:creator>Николай Чертов</dc:creator>
  <cp:lastModifiedBy>Николай Чертов</cp:lastModifiedBy>
  <cp:revision>26</cp:revision>
  <dcterms:created xsi:type="dcterms:W3CDTF">2024-09-06T21:33:44Z</dcterms:created>
  <dcterms:modified xsi:type="dcterms:W3CDTF">2025-04-12T16:52:24Z</dcterms:modified>
</cp:coreProperties>
</file>