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6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5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3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4551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330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267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761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738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257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047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006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50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678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64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76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70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51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3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30903-33DB-431C-9D07-EAEB95769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Фитнес-менеджмент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0BEDA3A-DA89-4190-A574-692947A6C5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Технологии продаж в фитнес-клубе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235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54460-5DE0-4FF1-9C7E-9D171A9BA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Теория ожиданий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AC0970-175B-4459-A16D-67821B39E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Теория ожиданий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Expectancy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Theory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 — это процессуальная теория мотивации, разработанная американским учёным Виктором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Врумом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Согласно этой теории, наличие у человека потребности не является единственным условием для возникновения у него мотивации к достижению данной цели. Важным условием является ожидание человеком того, что выбранный им тип поведения и предпринимаемые действия действительно приведут к получению желаемого.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теории ожиданий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Врума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выделяются три ключевых фактора, влияющих на мотивацию: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Ожидание того, что затраченные усилия приведут к желаемому результату (цели).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Ожидание того, что достижение результата будет вознаграждено.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Ожидание того, что вознаграждение будет ценным (валентным).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Чем сильнее каждый из этих трёх факторов, тем выше мотивация работника.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3494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AD0C5-1440-48F0-B2E9-6E79CE414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Теория справедливости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3E53DC-EEB1-4FAA-9E54-67B89BAFD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Теория справедливости была разработана социальным психологом Джоном Стейси Адамсом в 1963 году. Она связана с взаимосвязью результата и ожидаемого вознаграждения.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теории справедливости рассматриваются следующие понятия: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Входы — это усилия, вкладываемые в работу.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Выходы — результат работы и то, что человек получает взамен.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Референтные другие — люди, с которыми человек сравнивает своё соотношение результата и вознаграждения.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Теория справедливости помогает понять, почему заработная плата и рабочие условия не являются условиями определения мотивации. Она также объясняет, почему уровень мотивации зависит от ощущаемого неравенства по сравнению с референтными другими.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895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E01E5-116B-4ED6-869B-2D8D17DFD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Власть и ее формы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D257BF-9519-45D8-91C0-4A81A0CA5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6448"/>
            <a:ext cx="10515600" cy="4780515"/>
          </a:xfrm>
        </p:spPr>
        <p:txBody>
          <a:bodyPr>
            <a:normAutofit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Власть — возможность и способность навязать свою волю, воздействовать на деятельность и поведение других людей, даже вопреки их сопротивлению.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Формы власти: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Власть, опирающаяся на принуждение. Основана на вере в то, что руководитель имеет возможность наказывать подчинённого.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Власть, базирующаяся на вознаграждении. Основана на вере исполнителя в то, что влияющий может удовлетворить потребности исполнителя.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Экспертная власть. Строится на вере в то, что влияющий обладает специальными знаниями, которые позволят удовлетворить потребность.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Эталонная власть (власть примера). Основана на привлекательности черт влияющего настолько, что его примеру хочется следовать.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Законная власть. Построена на вере исполнителя в то, что влияющий имеет право отдавать приказания, а долг исполнителя — подчиняться.</a:t>
            </a:r>
          </a:p>
          <a:p>
            <a:pPr marL="0" indent="0" algn="l">
              <a:buNone/>
            </a:pP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227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2FF4A9-9D5A-45B9-A6C6-1AB654D3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Стили руководства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8C6123-60A3-4914-85FD-A4E29C093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Выделяют три основных стиля руководства по степени свободы работников: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Авторитарный. Руководитель единолично принимает решения и контролирует каждый этап работы команды. Он даёт сотрудникам инструкции: какую задачу, каким способом и в какой срок нужно выполнить.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Демократический. Руководитель принимает решения сам, но советуется с подчинёнными и делегирует контроль некоторых этапов работы. Каждый участник команды может предложить своё решение задачи и скорректировать сроки.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Либеральный. Сотрудники сами определяют, в какие сроки смогут выполнить задачу и что им для этого нужно. Руководитель берёт на себя создание необходимых условий и даёт советы, если его просят.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712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591FC-4FB7-4FBC-AE49-5EE9E3B67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Стили руководства тренера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D7CFEE-80FE-435C-9C01-0DBE3CD9A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Авторитарный стиль. Тренер принимает решения единолично без учёта мнения спортсменов. Он категоричен в суждениях, требует от подчинённых пунктуального выполнения указаний, оставляя минимум возможностей для проявления их личной инициативы.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Демократический стиль. Тренер рассматривает спортсменов как активных участников и реализаторов своих концепций, идей, замыслов. Он чётко формулирует основные цели, определяет задачи, показывает варианты их решения, предоставляя спортсмену реальную возможность проявления собственной инициативы.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Либеральный стиль. Тренер минимально вмешивается в процесс тренировки, играя зачастую лишь роль посредника между спортсменами и другими работниками клуба, решая в основном организационные вопросы.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Манипулирование. Тренер-манипулятор стремится создать в команде состояние неопределённости, личной зависимости каждого спортсмена от его воли и желания, сознательно блокируя и подавляя наиболее самостоятельных спортсменов и поощряя реактивную структуру поведения.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589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BF4B65-81A1-42F8-8F22-CAB4FB35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Взаимная зависимость руководителей и подчиненных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1199C8-FA6D-4903-B970-09C651754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Баланс власти — это взаимная зависимость руководителя и подчиненных.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Подчиненный зависит от руководителя, потому что он решает вопросы распределения рабочих заданий и контроля за их исполнением, вопросы продвижения по службе, оплаты труда и т.д.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то же время сам руководитель зависит от своих подчиненных. Например, его авторитет зависит от того, насколько хорошо выполняется работа во вверенном ему подразделении, а это обусловлено способностями работников, их желанием работать усердно.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Взаимная зависимость требует нахождения определенного баланса, при котором социальные отношения будут находиться в равновесии.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Руководитель спортивной школы (команды, общественной федерации и т.д.) руководит тренерами и зависит от результатов их работы.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Тренер руководит подготовкой спортсменов и также зависит от результатов их выступлений в соревнованиях.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7284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C3DEF2-4D87-439E-AE37-738D44C35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Лидерство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E13206-8314-4164-BE29-AF4FA573D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Лидерство — это способность вести людей к достижению общей цели, объединять разные личности в единую команду и вести их к успеху.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Основные качества лидера: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чёткое и ясное видение, которое будет направлять его действия;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эмпатия — способность понимать и чувствовать эмоции других людей и выстраивать коммуникацию на этой основе;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уверенность в своих способностях и знаниях;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способность организовывать работу команды;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способность принимать решения;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способность мотивировать людей.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Лидерство можно развить, изучая психологию лидерства и применяя её на практике.</a:t>
            </a:r>
          </a:p>
        </p:txBody>
      </p:sp>
    </p:spTree>
    <p:extLst>
      <p:ext uri="{BB962C8B-B14F-4D97-AF65-F5344CB8AC3E}">
        <p14:creationId xmlns:p14="http://schemas.microsoft.com/office/powerpoint/2010/main" val="130188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EA9E2-4B09-4F14-8033-7801BC570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Личностная теория лидерства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69C858-37EA-42FD-9383-3E8F80A03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Личностная теория лидерства 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trait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leadership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theory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 заключается в следующем: лучшие из руководителей обладают определённым набором общих для всех личных качеств. Если эти качества выявить, люди могли бы научиться воспитывать их в себе и становиться эффективными руководителями-лидерами.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Некоторые из качеств лидера: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уровень интеллекта и знаний;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честность;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здравый смысл;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инициативность;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Профильное + социальное и экономическое образование;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высокая степень уверенности в себе;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физиологические качества: рост, вес, впечатляющая внешность, энергичность движений и состояние здоровья.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544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917AC9-98CA-4F77-86BD-4F8F9AC7D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Автократический и демократический лидер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DBCDA6-5667-4C4C-ACE7-39B50D297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Авторитарный лидер принимает решения единолично, не прислушиваясь к точке зрения коллег, устанавливает жёсткую дисциплину.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Демократический лидер учитывает мнение окружения, поощряет инициативу коллег, прислушивается к советам.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458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AF43D0-C885-47E7-9490-30B1CE30F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Определение конфликта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B4716C-2F67-43E7-A9E8-3480E143E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Конфликт — это столкновение взаимоисключающих интересов двух и более сторон, а также острый способ разрешения возникающих противоречий.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обыденном смысле под конфликтом обычно понимают ссору или спор, которые ведутся на повышенных тонах с несоблюдением правил и норм приличия.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психологии конфликты рассматриваются как ситуации социального взаимодействия, в которых каждая из сторон занимает противоположную позицию по отношению к интересам другой стороны.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21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907BF-1A16-4AF4-BD1C-247B880E9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Генеральный и функциональный менеджмент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7D9533-A0DF-4200-A702-559A2A368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Генеральный менеджмент – это руководство командами и организациями.</a:t>
            </a:r>
          </a:p>
          <a:p>
            <a:pPr marL="0" indent="0" algn="l">
              <a:buNone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Наряду с общим («генеральным») менеджментом выделяют функциональный менеджмент.</a:t>
            </a:r>
          </a:p>
          <a:p>
            <a:pPr marL="0" indent="0" algn="l">
              <a:buNone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Функциональные разновидности менеджмента в физической культуре и спорте:</a:t>
            </a:r>
          </a:p>
          <a:p>
            <a:pPr algn="l">
              <a:buFont typeface="+mj-lt"/>
              <a:buAutoNum type="arabicPeriod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Стратегический менеджмент.</a:t>
            </a:r>
          </a:p>
          <a:p>
            <a:pPr algn="l">
              <a:buFont typeface="+mj-lt"/>
              <a:buAutoNum type="arabicPeriod" startAt="2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Программный (проектный) менеджмент.</a:t>
            </a:r>
          </a:p>
          <a:p>
            <a:pPr algn="l">
              <a:buFont typeface="+mj-lt"/>
              <a:buAutoNum type="arabicPeriod" startAt="3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Организационный менеджмент.</a:t>
            </a:r>
          </a:p>
          <a:p>
            <a:pPr algn="l">
              <a:buFont typeface="+mj-lt"/>
              <a:buAutoNum type="arabicPeriod" startAt="4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Персонал-менеджмент.</a:t>
            </a:r>
          </a:p>
          <a:p>
            <a:pPr algn="l">
              <a:buFont typeface="+mj-lt"/>
              <a:buAutoNum type="arabicPeriod" startAt="5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Инновационный менеджмент.</a:t>
            </a:r>
          </a:p>
          <a:p>
            <a:pPr algn="l">
              <a:buFont typeface="+mj-lt"/>
              <a:buAutoNum type="arabicPeriod" startAt="6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Риск-менеджмент.</a:t>
            </a:r>
          </a:p>
          <a:p>
            <a:pPr algn="l">
              <a:buFont typeface="+mj-lt"/>
              <a:buAutoNum type="arabicPeriod" startAt="7"/>
            </a:pPr>
            <a:r>
              <a:rPr lang="ru-RU" sz="1400" b="0" i="0" dirty="0">
                <a:solidFill>
                  <a:srgbClr val="333333"/>
                </a:solidFill>
                <a:effectLst/>
                <a:latin typeface="YS Text"/>
              </a:rPr>
              <a:t>Финансовый менеджмент.</a:t>
            </a:r>
          </a:p>
          <a:p>
            <a:pPr marL="0" indent="0" algn="l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21095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C48BDA-D377-45E5-81BF-246071291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Четыре типа конфликта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525A01-C4A3-40D2-8EBF-5BDCCBCE8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Существуют четыре основных типа конфликта: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Внутриличностный конфликт.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Межличностный конфликт.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Конфликт между личностью и группой.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Межгрупповой конфликт.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6338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B59CDA-DB8E-43AC-9AB3-94BF2807A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Природа конфликта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F683A-0B38-482D-B666-C08DD6E6A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основе конфликта могут лежать следующие причины: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несправедливость;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противостояние;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соперничество;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обиды прошлого;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нежелание или неумение встать на точку зрения партнёра по общению;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когнитивный диссонанс между участниками;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более низкий уровень интеллекта или воспитанности одного из партнёров;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интриги, сплетни.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714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B1976B-89C0-4898-85AE-AB4449694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Причины конфликтов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4F6FBE-25DF-45EB-B0CA-FE9F70A67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Неравномерное распределение ресурсов.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Различия в целях.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Различия в представлениях о перспективах.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Неудовлетворительные коммуникации.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Неблагоприятный социально-психологический климат.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Различия в психологических особенностях людей.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Когнитивный диссонанс.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Внутригрупповой фаворитизм.</a:t>
            </a:r>
          </a:p>
          <a:p>
            <a:pPr algn="l">
              <a:buFont typeface="+mj-lt"/>
              <a:buAutoNum type="arabicPeriod" startAt="9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Стремление к власти.</a:t>
            </a:r>
          </a:p>
          <a:p>
            <a:pPr algn="l">
              <a:buFont typeface="+mj-lt"/>
              <a:buAutoNum type="arabicPeriod" startAt="10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Эгоцентризм.</a:t>
            </a:r>
          </a:p>
          <a:p>
            <a:pPr algn="l">
              <a:buFont typeface="+mj-lt"/>
              <a:buAutoNum type="arabicPeriod" startAt="11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Эгоизм.</a:t>
            </a:r>
          </a:p>
          <a:p>
            <a:pPr algn="l">
              <a:buFont typeface="+mj-lt"/>
              <a:buAutoNum type="arabicPeriod" startAt="1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Конкуренция.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0584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DD3E86-D332-401F-A01B-834174094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Методы управления конфликтами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8E4068-E4B8-472A-9248-B666D1D3F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Уход от конфликта. Руководитель или группа людей стремятся избежать конфликта, покинув «поле боя».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Уступки и приспособления. Лицо отказывается от конфликта за счёт собственных уступок, снижения личных притязаний.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Умение сглаживания. Основан на поиске общих интересов между несколькими индивидами, в том числе работающими в коллективе.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Скрытые действия. Применяется тогда, когда необходимы скрытые методы урегулирования конфликта, которые будут не очевидными для сторон или для третьих лиц.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Быстрое решение. Предполагает мгновенное принятие решения в случае возникновения конфликта с учётом взаимного уважения интересов сторон.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Компромисс. Это соглашение, в котором стороны занимают средние позиции, имея как точки соприкосновения, так и различные интересы.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Сотрудничество. Это совместный поиск оппонентами наилучшего выхода из конфликта.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Метод силы. В ходе него одна из сторон стремится навязать своё мнение другой стороне, в том числе применяя физическое и психическое насилие.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70628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0D4B8A-C34A-4EDB-BDCC-2F8470615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управления конфликтами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EA3006-8640-430F-84AA-5A30E0430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Д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ля управления конфликтами в спорте можно использовать следующие методы: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Встреча с участниками конфликта. Сбор информации о ситуации, консультации и личные встречи с участниками и наблюдателями.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Структурирование конфликта. Создание карты конфликта и определение ролей каждого участника.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Тренинг и обсуждение. Организация тренингов, где спортсмены могут высказаться о том, что их волнует и что сложно.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Наблюдение за тренировками и играми. Получение объективной картины конфликта и предоставление рекомендаций по снижению рисков.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Личные консультации. Проведение личных встреч и консультаций с участниками конфликта.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68445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0724E-91B8-476C-BA06-497EC5D16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Технологии продаж в персональном тренинге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6D5BD5-DCFE-4EC0-AFDE-E3A27BEAF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Продажа персональных тренировок — залог успешной работы фитнес-клуба. Профессиональный тренер должен быть хорошим преподавателем и продавцом одновременно, иначе он не сможет реализовать себя. Да, продавать персональные тренировки непросто, но только с их помощью можно понять реальные мотивы, которые заставляют потребителей заниматься фитнесом. По сути, </a:t>
            </a: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персональные тренировки и есть основной товар, который вы предлагаете клиентам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. Все остальное — сопутствующие услуги. Из этой статьи вы узнайте, как продать персональную тренировку и что делать, если продажа сорвалась.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9951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4349A2-1CF2-414A-BE1C-A5ABD4263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333333"/>
                </a:solidFill>
                <a:latin typeface="PTRootUI"/>
              </a:rPr>
              <a:t>Что такое персональные тренировки</a:t>
            </a:r>
            <a:br>
              <a:rPr lang="ru-RU" b="1" dirty="0">
                <a:solidFill>
                  <a:srgbClr val="333333"/>
                </a:solidFill>
                <a:latin typeface="PTRootUI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1DFD9D-3B44-420B-BD2E-77E6D18AC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Это индивидуальное занятие, которое проводится тренером для ограниченного числа клиентов с учетом их физической формы и особенностей организма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. Также важно наличие конкретной цели. Посетителям групповых занятий достаточно простой мотивации вроде «быть в тонусе», но персональные тренировки покупают для решения определенных задач. «Похудеть за месяц на 20 кг», «накачать пресс так, чтобы были видны «кубики», «проработать мышцы спины» — вот примеры установок, которыми руководствуются при выборе персональных тренировок. Для каждого фитнес-клуба набор услуг, из которых состоит персональная тренировка, будет отличаться. Все зависит от формата, наличия соответствующего оборудования и квалификации тренеров.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3346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806A0-0D25-4247-89A6-3D1A83601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333333"/>
                </a:solidFill>
                <a:latin typeface="PTRootUI"/>
              </a:rPr>
              <a:t>Виды персональных тренировок</a:t>
            </a:r>
            <a:br>
              <a:rPr lang="ru-RU" b="1" dirty="0">
                <a:solidFill>
                  <a:srgbClr val="333333"/>
                </a:solidFill>
                <a:latin typeface="PTRootUI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182F97-62EE-4D85-B304-3B55B419D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Персональные тренировки бывают трех видов: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Персональные — индивидуальные занятия.</a:t>
            </a:r>
          </a:p>
          <a:p>
            <a:pPr algn="l">
              <a:buFont typeface="+mj-lt"/>
              <a:buAutoNum type="arabicPeriod"/>
            </a:pPr>
            <a:r>
              <a:rPr lang="ru-RU" b="0" i="0" dirty="0" err="1">
                <a:solidFill>
                  <a:srgbClr val="333333"/>
                </a:solidFill>
                <a:effectLst/>
                <a:latin typeface="PTRootUI"/>
              </a:rPr>
              <a:t>Полуперсональные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 или сплит-тренировки — занятия в паре с партнером.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Тренировки в группах — занятия в небольших группах от 3-х до 12-ти человек.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2321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2D6175-92D3-434F-ACCA-5A0582B14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333333"/>
                </a:solidFill>
                <a:latin typeface="PTRootUI"/>
              </a:rPr>
              <a:t>Что важно при продаже тренировки</a:t>
            </a:r>
            <a:br>
              <a:rPr lang="ru-RU" b="1" dirty="0">
                <a:solidFill>
                  <a:srgbClr val="333333"/>
                </a:solidFill>
                <a:latin typeface="PTRootUI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95088B-BD8F-4D0E-A6A6-7E8BD185A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Ведение разговора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Начинать продажу персональной тренировки необходимо с простого вопроса: зачем клиентам эта услуга? Прежде чем создавать ценность продукта или товара, необходимо понять желания потребителей. Никто не ходит в зал просто так — каждый преследует собственную цель. Первостепенная задача тренера заключается в том, чтобы узнать эту цель и рассказать, как можно ее достичь с помощью персональных тренировок. </a:t>
            </a:r>
          </a:p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Использование индивидуального подхода к клиентам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Мужчины и женщины воспринимают одну и ту же информацию по-разному. В персональных тренировках первым важен результат, а вторым — процесс. Поэтому стратегия продажи для тех и других будет разной.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Продавая персональную тренировку мужчине, нужно делать упор на энергичный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PTRootUI"/>
              </a:rPr>
              <a:t>оффер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. Неважно, если он будет звучать слишком «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PTRootUI"/>
              </a:rPr>
              <a:t>рекламно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». Главное, чтобы в нем был четкий призыв к действию. </a:t>
            </a: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«Запишитесь на персональные тренировки, и через месяц вы не узнайте собственное тело!» — вот пример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PTRootUI"/>
              </a:rPr>
              <a:t>оффера</a:t>
            </a: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 для мужчин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Женщинам нужны детали. Они хотят досконально знать программу каждой тренировки; при этом конечный результат интересует их куда меньше. Гораздо важнее то, как они будут чувствовать себя во время занятий. Строго говоря, </a:t>
            </a: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для продажи персональных тренировок женщинам требуется не столько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PTRootUI"/>
              </a:rPr>
              <a:t>оффер</a:t>
            </a: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, сколько знание о том, почему им подходит именно ваш курс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. Расскажите обо всех преимуществах вашей программы, уделив основное внимание тому, как тренировки помогут клиенту достичь поставленной цели.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8255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755856-1D89-4505-A782-C5261F0E5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33333"/>
                </a:solidFill>
                <a:latin typeface="PTRootUI"/>
              </a:rPr>
              <a:t>Модель продажи персональных тренировок </a:t>
            </a:r>
            <a:br>
              <a:rPr lang="ru-RU" b="1" dirty="0">
                <a:solidFill>
                  <a:srgbClr val="333333"/>
                </a:solidFill>
                <a:latin typeface="PTRootUI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8B4E31-E13C-4FC3-9235-37B084940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1. Взаимность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Прежде чем продавать персональную тренировку, нужно познакомить клиента с тренером. Вряд ли кто-то будет заниматься фитнесом с инструктором, о котором ничего не знает. Создайте персональные тренерские карточки на сайте вашего клуба и не забудьте прикрепить к каждой ссылки на соцсети. Так люди будут видеть, что перед ними реальный человек, а не машина, и смогут найти точки соприкосновения с тренером. </a:t>
            </a:r>
          </a:p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2. Желание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«Должен», «обязан», «надо» — забудьте об этих словах, если хотите продать персональную тренировку. Клиенту нужно не принуждение, а понимание его проблем. И готовность их решить. Весь фокус продажи персональных тренировок заключается в том, что клиент уже испытывает потребность в них. Задача тренера — связать эту потребность с конкретным желанием.   </a:t>
            </a:r>
          </a:p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3. Последовательность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Для клиента покупка персональной тренировки — довольно значимое событие. Ему требуется время, чтобы принять положительное решение. Вместо того чтобы наседать и давить, предложите отсрочку в виде блока тренировок по специальной цене. Это даст клиенту возможность подумать и оценить всю выгоду основного предложения.  </a:t>
            </a:r>
          </a:p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4. Срочность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Только когда клиент уже «дозрел», можно «дожать» его ограниченным по времени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PTRootUI"/>
              </a:rPr>
              <a:t>оффером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. Фразы в духе «осталось всего 4 абонемента» или «предложение действует только сегодня» создают у клиента ощущение, что он упускает что-то важное.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7610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ADD6C1-AEC4-4647-A29C-DBD7C8CD3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Кадровая политика организации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950C0B-25F7-4326-BA80-FB04ECCDF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Кадровая политика организации — совокупность целей и принципов, которые определяют направление и содержание работы с персоналом.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Через кадровую политику осуществляется реализация целей и задач управления человеческими ресурсами, поэтому её считают ядром системы работы с человеческими ресурсами.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Кадровая политика формируется руководством организации и реализуется кадровой службой в процессе выполнения работниками своих функций. Она находит своё отражение в следующих нормативных документах: правилах внутреннего распорядка, коллективном договоре.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66744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33F5F-1F28-4BF0-B6C2-FB3F78281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333333"/>
                </a:solidFill>
                <a:latin typeface="PTRootUI"/>
              </a:rPr>
              <a:t>Как закрыть продажу тренировки</a:t>
            </a:r>
            <a:br>
              <a:rPr lang="ru-RU" b="1" dirty="0">
                <a:solidFill>
                  <a:srgbClr val="333333"/>
                </a:solidFill>
                <a:latin typeface="PTRootUI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6C431F-16FC-4A11-836A-48050C805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Последний этап продажи — работа с возражениями. Если клиент сомневается в необходимости персональных тренировок, необходимо убедить его в обратном. </a:t>
            </a:r>
            <a:r>
              <a:rPr lang="ru-RU" b="1" i="0" dirty="0">
                <a:solidFill>
                  <a:srgbClr val="333333"/>
                </a:solidFill>
                <a:effectLst/>
                <a:latin typeface="PTRootUI"/>
              </a:rPr>
              <a:t>Важно не стесняться задавать прямые вопросы, которые помогут понять психологию покупателя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. Наиболее частое возражение — слишком высокая цена. Здесь могут сработать различные бонусы, акции и скидки. Например, бесплатное занятие или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PTRootUI"/>
              </a:rPr>
              <a:t>безлимит</a:t>
            </a:r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 на посещение зала при условии оплаты определенной суммы абонемента.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96154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8172B-67BC-4F5C-BCAF-FAC05BFC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33333"/>
                </a:solidFill>
                <a:latin typeface="PTRootUI"/>
              </a:rPr>
              <a:t>Что делать, если не удалось продать тренировку</a:t>
            </a:r>
            <a:br>
              <a:rPr lang="ru-RU" b="1" dirty="0">
                <a:solidFill>
                  <a:srgbClr val="333333"/>
                </a:solidFill>
                <a:latin typeface="PTRootUI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B42E5E-679C-466D-BF70-B16084F27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PTRootUI"/>
              </a:rPr>
              <a:t>Даже если провести клиента по всем этапам воронки продаж и отработать возражения, он может отказаться от покупки. В таких ситуациях главное — не терять интерес к клиенту. Да, возможно, он больше никогда не придет в ваш клуб, зато порекомендует его друзьям и знакомым. Продажа персональных тренировок — длительный процесс, который требует вдумчивого подхода. Дорожите временем клиентов, и они начнут дорожить вашим.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1910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C906F9-0FB7-4E1B-8274-B88F975F3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333333"/>
                </a:solidFill>
                <a:latin typeface="YS Text"/>
              </a:rPr>
              <a:t>Несколько техник продаж, которые могут быть эффективны для удержания клиентов:</a:t>
            </a:r>
            <a:br>
              <a:rPr lang="ru-RU" dirty="0">
                <a:solidFill>
                  <a:srgbClr val="333333"/>
                </a:solidFill>
                <a:latin typeface="YS Text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55CC01-A20A-4A17-8091-3A1F5ED45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Программа адаптации (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YS Text"/>
              </a:rPr>
              <a:t>onboarding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)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Она помогает познакомить новичков с преимуществами продукции или услуг и предотвратить их отток.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Регулярная коммуникация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.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Регулярные рассылки и активационные письма помогают установить доверительное общение, демонстрируют экспертизу компании и позволяют делать индивидуальные предложения.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Персонализированная коммуникация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Например, использование в электронных письмах реального имени клиента, а не абстрактного «клиент».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Своевременное выполнение последующих действий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После совершения покупки стоит проконсультироваться с покупателем, чтобы убедиться, что он доволен, и решить все вопросы.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Программа лояльности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Она поощряет клиентов за их лояльность: чем больше они покупают и взаимодействуют с брендом, тем выше получают вознаграждение.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Организация качественной службы поддержки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Быстрое и эффективное решение проблем повышает удовлетворённость клиентов и их доверие к компании.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08664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2B643-6138-42DB-AF6D-F8E33511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Увеличение количества проведенных вводных персональных тренировок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773A8A-61C2-4DF8-BC54-F0487F9A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Работа с отделом продаж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Менеджеры должны уметь рассказывать о преимуществах каждого тренера и делать акцент на важности персональных программ тренировок.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Развитие навыков работы с залом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Нужно повышать компетенции тренера при общении с клиентом, учить формировать уникальное торговое предложение: рассказывать о преимуществах методик, упражнений, обозначать потенциальные результаты.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Соблюдение алгоритма первичной фитнес-консультации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Первая консультация не должна ограничиваться стандартной демонстрацией фитнес-оборудования. Важно в процессе взаимодействия с клиентом определять цели, корректировать технику, рассказывать о нюансах и результатах.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Опрос посетителей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Его могут проводить менеджеры или сотрудники ресепшн в формате анкетирования. В чек-лист можно включить вопросы о достигнутых результатах: что понравилось или не понравилось, что добавить или убрать.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Мотивация и материальное стимулирование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Каждый сотрудник фитнес-клуба должен быть заинтересован в проведении вводной персональной консультации, поскольку это возможность продажи более дорогостоящих индивидуальных тренировок.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Мониторинг конверсии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Раз в 3–6 месяцев нужно отслеживать, какой процент посетителей дошёл до вводной персональной тренировки и сколько из них потом пришли на индивидуальные занятия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66060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3E9EA6-180A-444E-9076-C211773E8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>
                <a:solidFill>
                  <a:srgbClr val="333333"/>
                </a:solidFill>
                <a:latin typeface="YS Text"/>
              </a:rPr>
              <a:t>План продаж</a:t>
            </a:r>
            <a:r>
              <a:rPr lang="ru-RU" sz="2000" dirty="0">
                <a:solidFill>
                  <a:srgbClr val="333333"/>
                </a:solidFill>
                <a:latin typeface="YS Text"/>
              </a:rPr>
              <a:t> — это алгоритм действий для достижения конкретного объёма продаж за определённый промежуток времени. В плане чётко прописаны цели, ожидаемые результаты и способы их достижения с учётом имеющихся ресурсов предприятия. </a:t>
            </a:r>
            <a:br>
              <a:rPr lang="ru-RU" sz="2000" dirty="0">
                <a:solidFill>
                  <a:srgbClr val="333333"/>
                </a:solidFill>
                <a:latin typeface="YS Text"/>
              </a:rPr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B1B30D-8723-411C-B95D-C1BB222A8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Некоторые задачи, которые решает план продаж: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Целеполагание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 документе компания фиксирует задачи на календарный период. Они могут быть как финансовыми (рост товарооборота и прибыли на заданный процент), так и нефинансовыми (расширение целевой аудитории, базы клиентов, повышение спроса на товары, увеличение среднего чека).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Разработка стратегии продаж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Для реализации целей бизнесу необходимо подготовить маркетинговые инструменты, каналы продвижения продукции, выбрать методы повышения эффективности работы сотрудников.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Подсчёт ресурсов и бюджета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При составлении плана можно оценить количество временных, финансовых, трудовых затрат на достижение результата.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Мотивация сотрудников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Для плана продаж разрабатывают KPI, способы вознаграждения работников. В документе фиксируют метрики для оценки деятельности специалистов, стратегии повышения эффективности работы отдела.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Анализ положения бизнеса и путей его развития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Ежемесячные отчёты по плану продаж позволяют отследить динамику выполнения задач. Так можно регулярно контролировать показатели, прогнозировать прибыль, предвидеть убытки, сезонные спады.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1536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8D531E-924E-4F7F-965D-388FD716A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333333"/>
                </a:solidFill>
                <a:latin typeface="YS Text"/>
              </a:rPr>
              <a:t>Особенности продвижения фитнес-тренировок в социальных сетях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DD60FC-DBC6-4942-8B1A-A5F295EFF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76530"/>
          </a:xfrm>
        </p:spPr>
        <p:txBody>
          <a:bodyPr>
            <a:normAutofit fontScale="8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Создание контент-плана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 помогает организовать процесс создания и публикации материалов, делает работу тренера в соцсетях системной и последовательной. В плане нужно определить цели, целевую аудиторию, подобрать темы для публикаций, спланировать время публикаций, выбрать формат постов и взаимодействие с аудиторией.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Выбор форматов контента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Современные социальные сети предлагают разнообразие форматов: фото, видео,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сторис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карусели, прямые эфиры. Для охвата максимальной аудитории стоит активно использовать все эти возможности.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Использование мотивационного контента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могут быть образовательные видео о техниках упражнений, диетах и здоровом образе жизни. Также можно публиковать фотографии до и после участия в фитнес-программах или диетах, чтобы визуально показать результаты и мотивировать подписчиков.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Использование юмористического контента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Смешные коллажи,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гифки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картинки, фото, видео поднимут настроение читателей и привлекут новых подписчиков.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Проведение акций и конкурсов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Организация спортивных вызовов с призами стимулирует вовлечённость и способствует росту подписчиков.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Использование виртуальных туров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 их помощью можно показать аудитории, где они будут заниматься, с помощью виртуального тура по спортзалу или фитнес-центру.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Использование таргетированной рекламы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Она позволяет показывать объявления конкретной аудитории на основе их интересов и поведения.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6303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57617-16A2-4967-AD47-73A49A1A6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rgbClr val="333333"/>
                </a:solidFill>
                <a:latin typeface="YS Text"/>
              </a:rPr>
              <a:t>Для эффективной коммуникации с клиентами в соцсетях и достижения продаж рекомендуется придерживаться определённой стратегии. Некоторые этапы, которые можно включить в универсальный сценарий продаж в переписке:</a:t>
            </a:r>
            <a:br>
              <a:rPr lang="ru-RU" sz="2000" dirty="0">
                <a:solidFill>
                  <a:srgbClr val="333333"/>
                </a:solidFill>
                <a:latin typeface="YS Text"/>
              </a:rPr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898EFB-F6CE-4FA2-85C5-4D9079F19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2133600"/>
            <a:ext cx="8911687" cy="4500770"/>
          </a:xfrm>
        </p:spPr>
        <p:txBody>
          <a:bodyPr>
            <a:normAutofit fontScale="77500" lnSpcReduction="20000"/>
          </a:bodyPr>
          <a:lstStyle/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Установить контакт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Обратиться к клиенту по имени и не заставлять ждать ответа.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Выявить потребность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Узнать причины, по которым клиент обратился. Это нужно, чтобы подготовить эффективное предложение и правильно отработать возражения.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Сделать предложение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Рассказать о преимуществах продукта, описать отличия от конкурентов, объяснить, что клиент получит от покупки или использования.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Задать вопрос, побуждающий принять решение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Например, «Заберёте самовывозом или оформите доставку?» или «Оплатите всю сумму целиком или оформите рассрочку?». Важно убедиться, что клиент и правда готов покупать.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Обсудить вопросы или сомнения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которые возникли у клиента.</a:t>
            </a:r>
          </a:p>
          <a:p>
            <a:pPr algn="l"/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Несколько принципов коммуникации, которые помогут удержать клиента и подвести его к покупке: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Внимание и забота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Стараться не обходить стороной ни один вопрос, комментарий и отзыв, даже если он содержит откровенную критику.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Стремление оправдать ожидания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Большинство подписчиков ожидает быстрого ответа на свой вопрос.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Тактичность и доброжелательность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Избегать фамильярностей и строгого официоза, писать вежливо и уважительно.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Нет продажам в «лоб»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 первую очередь стараться помочь клиенту, предложить эффективное решение проблемы с помощью продукта.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Действие на опережение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Сообщать детали, которые помогут принять решение о покупке, заранее.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7698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5F8797-501D-4AEB-980A-8CC28DAE1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Управленческое решение – продукт деятельности менеджера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A46D98-2527-4103-9654-829B9542B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Управленческое решение — это результат конкретной управленческой деятельности менеджера.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Выработка и принятие решений — это творческий процесс в деятельности руководителей любого уровня. Он включает: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выработку и постановку цели;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изучение проблемы на основе получаемой информации;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выбор и обоснование критериев эффективности (результативности) и возможных последствий принимаемого решения;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обсуждение со специалистами различных вариантов решения проблемы (задачи);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выбор и формулирование оптимального решения;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принятие решения;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конкретизацию решения для его исполнителей.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623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688F2C-DBA1-43FB-BE2C-2DE5A6E0A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Технология создания физкультурно-спортивной организации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AD9FDF-F19B-48B7-9EC2-FAA7030A8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Т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ехнология создания физкультурно-спортивной организации — это система формализованных процедур и операций организационного (созидательного) характера, выполняемых учредителями, руководителями и сотрудниками в определённой последовательности с использованием утверждённых форм документов.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Основные процедуры: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Выбор организационно-правовой формы.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Институционализация.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Лицензирование деятельности физкультурно-спортивной организации.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Вспомогательные процедуры: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Порядок финансирования деятельности физкультурно-спортивной организации.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функционирования организации необходимым инвентарём и оборудованием.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кадрами.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8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168DB-9B61-4EC9-BE74-8857709E3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Коммерческие и некоммерческие организации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31004E-1E2A-4B43-B2D6-CC35475A8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Коммерческая организация — юридическое лицо, преследующее извлечение прибыли в качестве основной цели своей деятельности, в отличие от некоммерческой организации, которая не имеет целью извлечение прибыли и не распределяет полученную прибыль между участниками. 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Некоммерческая организация (НКО), также известная как некоммерческая организация, некоммерческая организация, или некоммерческое учреждение, -это юридическое лицо, организованное и действующее в коллективных, общественных или социальных целях, в отличие от организации, которая действует как бизнес, направленный на получение прибыли для своих владельцев.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49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BBCB6C-02BF-40F2-B63C-21253D134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Организация спортивных услуг для населения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78CCE1-352E-4E2C-9978-220378B13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 1 сентября 2023 года вступили в силу правила оказания физкультурно-оздоровительных услуг, утверждённые Постановлением Правительства РФ от 30 января 2023 г. № 129. Они будут действовать шесть лет — до 1 сентября 2029 года.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Основные плюсы правил: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Нет ограничений по видам оказываемых ФОУ.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Договор об оказании ФОУ можно заключить дистанционно.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Цена по договору об оказании ФОУ должна быть одинаковой для всех, за исключением льготников.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ФОУ должны соответствовать требованиям к качеству их оказания согласно Закону о защите прав потребителей.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Исполнитель по просьбе потребителя обязан вызвать скорую помощь и предоставить аптечку для оказания первой помощи.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1364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2D3BA8-1185-4E4C-AA23-E2BEFCE14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333333"/>
                </a:solidFill>
                <a:latin typeface="YS Text"/>
              </a:rPr>
              <a:t>К </a:t>
            </a:r>
            <a:r>
              <a:rPr lang="ru-RU" b="1" dirty="0">
                <a:solidFill>
                  <a:srgbClr val="333333"/>
                </a:solidFill>
                <a:latin typeface="YS Text"/>
              </a:rPr>
              <a:t>спортивным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 </a:t>
            </a:r>
            <a:r>
              <a:rPr lang="ru-RU" b="1" dirty="0">
                <a:solidFill>
                  <a:srgbClr val="333333"/>
                </a:solidFill>
                <a:latin typeface="YS Text"/>
              </a:rPr>
              <a:t>услугам (фитнес-услугам)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 относят: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950D23-85FE-46F1-8EF8-6A187F148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проведение занятий по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физической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культуре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спорту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;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проведение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спортивно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-зрелищных мероприятий;</a:t>
            </a:r>
          </a:p>
          <a:p>
            <a:pPr>
              <a:buFontTx/>
              <a:buChar char="-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организацию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 проведение учебно-тренировочного процесса;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предоставление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физкультурно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-оздоровительных и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спортивных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сооружений населению;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информационно-консультативные и образовательные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услуги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;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прочие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услуги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480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35A8EC-1E8D-4355-9F40-3248A51BE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аучно-методический менеджмент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6F9E65-51B8-4D42-A2CD-85450478A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>
                <a:solidFill>
                  <a:srgbClr val="333333"/>
                </a:solidFill>
                <a:latin typeface="YS Text"/>
              </a:rPr>
              <a:t>Научно-м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етодический менеджмент — это комплекс принципов, методов, организационных форм и технологических приёмов управления (руководства) непрерывным обучающим процессом, направленный на повышение его эффективности.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Предмет деятельности методистов — не педагогические кадры сами по себе, а их деятельность по совершенствованию своей квалификации, развитию творческого потенциала и формированию высокого уровня методической культуры</a:t>
            </a:r>
          </a:p>
          <a:p>
            <a:pPr algn="l"/>
            <a:r>
              <a:rPr lang="ru-RU" dirty="0">
                <a:solidFill>
                  <a:srgbClr val="333333"/>
                </a:solidFill>
                <a:latin typeface="YS Text"/>
              </a:rPr>
              <a:t>Научные исследования и разработки также требуют координации, управления и взаимосвязи с деятельностью организации.</a:t>
            </a: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53717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</TotalTime>
  <Words>3835</Words>
  <Application>Microsoft Office PowerPoint</Application>
  <PresentationFormat>Широкоэкранный</PresentationFormat>
  <Paragraphs>241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3" baseType="lpstr">
      <vt:lpstr>Arial</vt:lpstr>
      <vt:lpstr>Century Gothic</vt:lpstr>
      <vt:lpstr>PTRootUI</vt:lpstr>
      <vt:lpstr>Times New Roman</vt:lpstr>
      <vt:lpstr>Wingdings 3</vt:lpstr>
      <vt:lpstr>YS Text</vt:lpstr>
      <vt:lpstr>Легкий дым</vt:lpstr>
      <vt:lpstr>Фитнес-менеджмент</vt:lpstr>
      <vt:lpstr>Генеральный и функциональный менеджмент</vt:lpstr>
      <vt:lpstr>Кадровая политика организации</vt:lpstr>
      <vt:lpstr>Управленческое решение – продукт деятельности менеджера</vt:lpstr>
      <vt:lpstr>Технология создания физкультурно-спортивной организации</vt:lpstr>
      <vt:lpstr>Коммерческие и некоммерческие организации</vt:lpstr>
      <vt:lpstr>Организация спортивных услуг для населения</vt:lpstr>
      <vt:lpstr>К спортивным услугам (фитнес-услугам) относят: </vt:lpstr>
      <vt:lpstr>Научно-методический менеджмент</vt:lpstr>
      <vt:lpstr>Теория ожиданий</vt:lpstr>
      <vt:lpstr>Теория справедливости</vt:lpstr>
      <vt:lpstr> Власть и ее формы</vt:lpstr>
      <vt:lpstr>Стили руководства</vt:lpstr>
      <vt:lpstr>Стили руководства тренера</vt:lpstr>
      <vt:lpstr>Взаимная зависимость руководителей и подчиненных</vt:lpstr>
      <vt:lpstr>Лидерство</vt:lpstr>
      <vt:lpstr>Личностная теория лидерства</vt:lpstr>
      <vt:lpstr>Автократический и демократический лидер</vt:lpstr>
      <vt:lpstr>Определение конфликта</vt:lpstr>
      <vt:lpstr>Четыре типа конфликта</vt:lpstr>
      <vt:lpstr>Природа конфликта</vt:lpstr>
      <vt:lpstr>Причины конфликтов</vt:lpstr>
      <vt:lpstr>Методы управления конфликтами</vt:lpstr>
      <vt:lpstr>Методы управления конфликтами</vt:lpstr>
      <vt:lpstr>Технологии продаж в персональном тренинге</vt:lpstr>
      <vt:lpstr>Что такое персональные тренировки </vt:lpstr>
      <vt:lpstr>Виды персональных тренировок </vt:lpstr>
      <vt:lpstr>Что важно при продаже тренировки </vt:lpstr>
      <vt:lpstr>Модель продажи персональных тренировок  </vt:lpstr>
      <vt:lpstr>Как закрыть продажу тренировки </vt:lpstr>
      <vt:lpstr>Что делать, если не удалось продать тренировку </vt:lpstr>
      <vt:lpstr>Несколько техник продаж, которые могут быть эффективны для удержания клиентов: </vt:lpstr>
      <vt:lpstr>Увеличение количества проведенных вводных персональных тренировок</vt:lpstr>
      <vt:lpstr>План продаж — это алгоритм действий для достижения конкретного объёма продаж за определённый промежуток времени. В плане чётко прописаны цели, ожидаемые результаты и способы их достижения с учётом имеющихся ресурсов предприятия.  </vt:lpstr>
      <vt:lpstr>Особенности продвижения фитнес-тренировок в социальных сетях</vt:lpstr>
      <vt:lpstr>Для эффективной коммуникации с клиентами в соцсетях и достижения продаж рекомендуется придерживаться определённой стратегии. Некоторые этапы, которые можно включить в универсальный сценарий продаж в переписке: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Менеджмент физической культуры и спорта</dc:title>
  <dc:creator>Николай Чертов</dc:creator>
  <cp:lastModifiedBy>Николай Чертов</cp:lastModifiedBy>
  <cp:revision>16</cp:revision>
  <dcterms:created xsi:type="dcterms:W3CDTF">2024-09-09T18:54:17Z</dcterms:created>
  <dcterms:modified xsi:type="dcterms:W3CDTF">2025-04-12T16:10:17Z</dcterms:modified>
</cp:coreProperties>
</file>