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6" r:id="rId2"/>
    <p:sldId id="257" r:id="rId3"/>
    <p:sldId id="259" r:id="rId4"/>
    <p:sldId id="258" r:id="rId5"/>
    <p:sldId id="266" r:id="rId6"/>
    <p:sldId id="267" r:id="rId7"/>
    <p:sldId id="268" r:id="rId8"/>
    <p:sldId id="269" r:id="rId9"/>
    <p:sldId id="270" r:id="rId10"/>
    <p:sldId id="271" r:id="rId11"/>
    <p:sldId id="272" r:id="rId12"/>
    <p:sldId id="273" r:id="rId13"/>
    <p:sldId id="274" r:id="rId14"/>
    <p:sldId id="275" r:id="rId15"/>
    <p:sldId id="276" r:id="rId16"/>
    <p:sldId id="278" r:id="rId17"/>
    <p:sldId id="277" r:id="rId18"/>
    <p:sldId id="279" r:id="rId19"/>
    <p:sldId id="280" r:id="rId20"/>
    <p:sldId id="282"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00" autoAdjust="0"/>
    <p:restoredTop sz="94660"/>
  </p:normalViewPr>
  <p:slideViewPr>
    <p:cSldViewPr snapToGrid="0">
      <p:cViewPr varScale="1">
        <p:scale>
          <a:sx n="117" d="100"/>
          <a:sy n="117" d="100"/>
        </p:scale>
        <p:origin x="-1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246807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63246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4194443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02189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787703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90401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3655867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3894888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185408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317252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207408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150446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161120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198158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3041253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246081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9194B-2446-429D-A395-18732C6BAB4A}" type="datetimeFigureOut">
              <a:rPr lang="ru-RU" smtClean="0"/>
              <a:t>27.03.2014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DD7F1FD-279F-4C3B-B795-85D4A17E85F0}" type="slidenum">
              <a:rPr lang="ru-RU" smtClean="0"/>
              <a:t>‹#›</a:t>
            </a:fld>
            <a:endParaRPr lang="ru-RU" dirty="0"/>
          </a:p>
        </p:txBody>
      </p:sp>
    </p:spTree>
    <p:extLst>
      <p:ext uri="{BB962C8B-B14F-4D97-AF65-F5344CB8AC3E}">
        <p14:creationId xmlns:p14="http://schemas.microsoft.com/office/powerpoint/2010/main" val="160864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8D9194B-2446-429D-A395-18732C6BAB4A}" type="datetimeFigureOut">
              <a:rPr lang="ru-RU" smtClean="0"/>
              <a:t>27.03.2014</a:t>
            </a:fld>
            <a:endParaRPr lang="ru-RU"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DD7F1FD-279F-4C3B-B795-85D4A17E85F0}" type="slidenum">
              <a:rPr lang="ru-RU" smtClean="0"/>
              <a:t>‹#›</a:t>
            </a:fld>
            <a:endParaRPr lang="ru-RU" dirty="0"/>
          </a:p>
        </p:txBody>
      </p:sp>
    </p:spTree>
    <p:extLst>
      <p:ext uri="{BB962C8B-B14F-4D97-AF65-F5344CB8AC3E}">
        <p14:creationId xmlns:p14="http://schemas.microsoft.com/office/powerpoint/2010/main" val="3452629595"/>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 id="214748389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Модуль 3. ОСНОВЫ СПОРТИВНОЙ МЕТРОЛОГИИ.</a:t>
            </a:r>
            <a:br>
              <a:rPr lang="ru-RU" smtClean="0"/>
            </a:br>
            <a:endParaRPr lang="ru-RU" dirty="0"/>
          </a:p>
        </p:txBody>
      </p:sp>
    </p:spTree>
    <p:extLst>
      <p:ext uri="{BB962C8B-B14F-4D97-AF65-F5344CB8AC3E}">
        <p14:creationId xmlns:p14="http://schemas.microsoft.com/office/powerpoint/2010/main" val="31432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83718204"/>
              </p:ext>
            </p:extLst>
          </p:nvPr>
        </p:nvGraphicFramePr>
        <p:xfrm>
          <a:off x="3114356" y="1977754"/>
          <a:ext cx="5851844" cy="2944368"/>
        </p:xfrm>
        <a:graphic>
          <a:graphicData uri="http://schemas.openxmlformats.org/drawingml/2006/table">
            <a:tbl>
              <a:tblPr firstRow="1" firstCol="1" lastRow="1" lastCol="1" bandRow="1" bandCol="1"/>
              <a:tblGrid>
                <a:gridCol w="2925922"/>
                <a:gridCol w="2925922"/>
              </a:tblGrid>
              <a:tr h="0">
                <a:tc>
                  <a:txBody>
                    <a:bodyPr/>
                    <a:lstStyle/>
                    <a:p>
                      <a:pPr algn="just">
                        <a:lnSpc>
                          <a:spcPct val="115000"/>
                        </a:lnSpc>
                        <a:spcAft>
                          <a:spcPts val="10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Значения коэффициентов</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Надежность</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0.99-0,95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Отличная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10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0,94-0,90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Хорошая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0,89-0,80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Средняя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0,79-0,70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Приемлемая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1000"/>
                        </a:spcAft>
                      </a:pPr>
                      <a:r>
                        <a:rPr lang="ru-RU" sz="2400">
                          <a:effectLst/>
                          <a:latin typeface="Times New Roman" panose="02020603050405020304" pitchFamily="18" charset="0"/>
                          <a:ea typeface="Calibri" panose="020F0502020204030204" pitchFamily="34" charset="0"/>
                          <a:cs typeface="Times New Roman" panose="02020603050405020304" pitchFamily="18" charset="0"/>
                        </a:rPr>
                        <a:t>            0,69-0,60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Нижняя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108200" y="469649"/>
            <a:ext cx="8051799"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ТЕСТИРОВАНИЕ В ФИЗИЧЕСКОЙ КУЛЬТУРЕ И СПОРТЕ	</a:t>
            </a:r>
            <a:endParaRPr kumimoji="0" lang="ru-RU" sz="24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Градация уровневой  надежности тестов.            </a:t>
            </a:r>
            <a:r>
              <a:rPr kumimoji="0" lang="ru-RU" sz="20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Таблица №2</a:t>
            </a:r>
            <a:endParaRPr kumimoji="0" 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952500" y="4785836"/>
            <a:ext cx="9575800" cy="1569660"/>
          </a:xfrm>
          <a:prstGeom prst="rect">
            <a:avLst/>
          </a:prstGeom>
        </p:spPr>
        <p:txBody>
          <a:bodyPr wrap="square">
            <a:spAutoFit/>
          </a:bodyPr>
          <a:lstStyle/>
          <a:p>
            <a:pPr lvl="0" eaLnBrk="0" fontAlgn="base" hangingPunct="0">
              <a:spcBef>
                <a:spcPct val="0"/>
              </a:spcBef>
              <a:spcAft>
                <a:spcPct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Тесты, надежность которых меньше указанных в таблице №1 значений, использовать не рекомендуется. Говоря о надежности теста, различают их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стабильность (</a:t>
            </a:r>
            <a:r>
              <a:rPr lang="ru-RU" sz="2400" b="1" i="1" dirty="0" err="1">
                <a:latin typeface="Times New Roman" panose="02020603050405020304" pitchFamily="18" charset="0"/>
                <a:ea typeface="Calibri" panose="020F0502020204030204" pitchFamily="34" charset="0"/>
                <a:cs typeface="Times New Roman" panose="02020603050405020304" pitchFamily="18" charset="0"/>
              </a:rPr>
              <a:t>воспроизводимость</a:t>
            </a:r>
            <a:r>
              <a:rPr lang="ru-RU" sz="2400" b="1" i="1" dirty="0">
                <a:latin typeface="Times New Roman" panose="02020603050405020304" pitchFamily="18" charset="0"/>
                <a:ea typeface="Calibri" panose="020F0502020204030204" pitchFamily="34" charset="0"/>
                <a:cs typeface="Times New Roman" panose="02020603050405020304" pitchFamily="18" charset="0"/>
              </a:rPr>
              <a:t>), согласованность, эквивалентность</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50462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73100" y="698532"/>
            <a:ext cx="9829800" cy="5109091"/>
          </a:xfrm>
          <a:prstGeom prst="rect">
            <a:avLst/>
          </a:prstGeom>
        </p:spPr>
        <p:txBody>
          <a:bodyPr wrap="square">
            <a:spAutoFit/>
          </a:bodyPr>
          <a:lstStyle/>
          <a:p>
            <a:pPr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Под стабильностью понимают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воспроизводимость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результатов при его повторении через определенное время в одинаковых условиях. Повторное тестирование обычно называют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ретестом</a:t>
            </a:r>
            <a:r>
              <a:rPr lang="ru-RU" sz="2000" dirty="0">
                <a:latin typeface="Times New Roman" panose="02020603050405020304" pitchFamily="18" charset="0"/>
                <a:ea typeface="Calibri" panose="020F0502020204030204" pitchFamily="34" charset="0"/>
                <a:cs typeface="Times New Roman" panose="02020603050405020304" pitchFamily="18" charset="0"/>
              </a:rPr>
              <a:t>. Стабильность теста зависит от следующих компонентов:</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вида теста;</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контингента испытуемых;</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временного интервала между тестами.</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Согласованность теста</a:t>
            </a:r>
            <a:r>
              <a:rPr lang="ru-RU" sz="2000" dirty="0">
                <a:latin typeface="Times New Roman" panose="02020603050405020304" pitchFamily="18" charset="0"/>
                <a:ea typeface="Calibri" panose="020F0502020204030204" pitchFamily="34" charset="0"/>
                <a:cs typeface="Times New Roman" panose="02020603050405020304" pitchFamily="18" charset="0"/>
              </a:rPr>
              <a:t> характеризуется независимостью результатов тестирования от личных качеств лица, проводящего или оценивающего тест.</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Эквивалентность тестов.</a:t>
            </a:r>
            <a:r>
              <a:rPr lang="ru-RU" sz="2000" dirty="0">
                <a:latin typeface="Times New Roman" panose="02020603050405020304" pitchFamily="18" charset="0"/>
                <a:ea typeface="Calibri" panose="020F0502020204030204" pitchFamily="34" charset="0"/>
                <a:cs typeface="Times New Roman" panose="02020603050405020304" pitchFamily="18" charset="0"/>
              </a:rPr>
              <a:t> Одно и то же двигательное качество (способность, сторону подготовленности) можно измерить с помощью нескольких тестов.</a:t>
            </a:r>
          </a:p>
          <a:p>
            <a:pPr indent="449580"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 теста</a:t>
            </a:r>
            <a:r>
              <a:rPr lang="ru-RU" sz="2000" i="1"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a:latin typeface="Times New Roman" panose="02020603050405020304" pitchFamily="18" charset="0"/>
                <a:ea typeface="Calibri" panose="020F0502020204030204" pitchFamily="34" charset="0"/>
                <a:cs typeface="Times New Roman" panose="02020603050405020304" pitchFamily="18" charset="0"/>
              </a:rPr>
              <a:t>это степень точности, с которой он измеряет свойство (качество, способность, характеристику и т.д.), для оценки которого используется.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54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92100" y="249212"/>
            <a:ext cx="11557000" cy="6494085"/>
          </a:xfrm>
          <a:prstGeom prst="rect">
            <a:avLst/>
          </a:prstGeom>
        </p:spPr>
        <p:txBody>
          <a:bodyPr wrap="square">
            <a:spAutoFit/>
          </a:bodyPr>
          <a:lstStyle/>
          <a:p>
            <a:pPr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 подразделяют</a:t>
            </a:r>
            <a:r>
              <a:rPr lang="ru-RU" sz="2000" dirty="0">
                <a:latin typeface="Times New Roman" panose="02020603050405020304" pitchFamily="18" charset="0"/>
                <a:ea typeface="Calibri" panose="020F0502020204030204" pitchFamily="34" charset="0"/>
                <a:cs typeface="Times New Roman" panose="02020603050405020304" pitchFamily="18" charset="0"/>
              </a:rPr>
              <a:t> (классифицируют) на несколько видов: содержательная или логическая, простая и сложная, абсолютная, дифференциальная, синхронная, диахронная, теоретическая, или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конструктная</a:t>
            </a:r>
            <a:r>
              <a:rPr lang="ru-RU" sz="2000" dirty="0">
                <a:latin typeface="Times New Roman" panose="02020603050405020304" pitchFamily="18" charset="0"/>
                <a:ea typeface="Calibri" panose="020F0502020204030204" pitchFamily="34" charset="0"/>
                <a:cs typeface="Times New Roman" panose="02020603050405020304" pitchFamily="18" charset="0"/>
              </a:rPr>
              <a:t>, дискриминантная, факторная, эмпирическая,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ретроспектная</a:t>
            </a:r>
            <a:r>
              <a:rPr lang="ru-RU" sz="2000" dirty="0">
                <a:latin typeface="Times New Roman" panose="02020603050405020304" pitchFamily="18" charset="0"/>
                <a:ea typeface="Calibri" panose="020F0502020204030204" pitchFamily="34" charset="0"/>
                <a:cs typeface="Times New Roman" panose="02020603050405020304" pitchFamily="18" charset="0"/>
              </a:rPr>
              <a:t>, прогностическая. Диагностическая, чистая, инкрементальная,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пароморфная</a:t>
            </a:r>
            <a:r>
              <a:rPr lang="ru-RU" sz="2000" dirty="0">
                <a:latin typeface="Times New Roman" panose="02020603050405020304" pitchFamily="18" charset="0"/>
                <a:ea typeface="Calibri" panose="020F0502020204030204" pitchFamily="34" charset="0"/>
                <a:cs typeface="Times New Roman" panose="02020603050405020304" pitchFamily="18" charset="0"/>
              </a:rPr>
              <a:t>, внешняя, внутренняя и очевидная.</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Так, в частности, если тест используется для состояния спортсмена в момент обследования, то говорят о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диагностической информативности</a:t>
            </a:r>
            <a:r>
              <a:rPr lang="ru-RU" sz="2000" b="1"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Times New Roman" panose="02020603050405020304" pitchFamily="18" charset="0"/>
                <a:ea typeface="Calibri" panose="020F0502020204030204" pitchFamily="34" charset="0"/>
                <a:cs typeface="Times New Roman" panose="02020603050405020304" pitchFamily="18" charset="0"/>
              </a:rPr>
              <a:t> Если же на основе результатов тестирования хотят сделать вывод о возможных, будущих показателях спортсмена, тест должен обладать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прогностической</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информативностью</a:t>
            </a:r>
            <a:r>
              <a:rPr lang="ru-RU" sz="2000" b="1"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Степень информативности может характеризоваться количественно – на основе опытных данных (так называемая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эмпирическая информативность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и качественно – на основе содержательного анализа ситуации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содержательная, </a:t>
            </a:r>
            <a:r>
              <a:rPr lang="ru-RU" sz="2000" b="1" dirty="0">
                <a:latin typeface="Times New Roman" panose="02020603050405020304" pitchFamily="18" charset="0"/>
                <a:ea typeface="Calibri" panose="020F0502020204030204" pitchFamily="34" charset="0"/>
                <a:cs typeface="Times New Roman" panose="02020603050405020304" pitchFamily="18" charset="0"/>
              </a:rPr>
              <a:t>или</a:t>
            </a:r>
            <a:r>
              <a:rPr lang="ru-RU" sz="2000" b="1" i="1" dirty="0">
                <a:latin typeface="Times New Roman" panose="02020603050405020304" pitchFamily="18" charset="0"/>
                <a:ea typeface="Calibri" panose="020F0502020204030204" pitchFamily="34" charset="0"/>
                <a:cs typeface="Times New Roman" panose="02020603050405020304" pitchFamily="18" charset="0"/>
              </a:rPr>
              <a:t> логическая</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В этом случае тест называют содержательно, или логически, информативным на основе мнений специалистов.</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Факторная информативность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 одна из очень частых моделей теоретической информативности. Информативность тестов по отношению к скрытому критерию, который искусственно составляется из их результатов, определяется на основе показателей батареи тестов при помощи факторного анализа.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8454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469900" y="1212753"/>
            <a:ext cx="11150600" cy="4821833"/>
          </a:xfrm>
          <a:prstGeom prst="rect">
            <a:avLst/>
          </a:prstGeom>
        </p:spPr>
        <p:txBody>
          <a:bodyPr wrap="square">
            <a:spAutoFit/>
          </a:bodyPr>
          <a:lstStyle/>
          <a:p>
            <a:pPr indent="449580"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Простую и сложную информативность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различают по числу тестов, для которых выбран критерий.  С вопросами взаимного отношения простой и сложной информативности  тесно связаны следующие три вида информативности. </a:t>
            </a:r>
            <a:r>
              <a:rPr lang="ru-RU" sz="2000" i="1" dirty="0">
                <a:latin typeface="Times New Roman" panose="02020603050405020304" pitchFamily="18" charset="0"/>
                <a:ea typeface="Calibri" panose="020F0502020204030204" pitchFamily="34" charset="0"/>
                <a:cs typeface="Times New Roman" panose="02020603050405020304" pitchFamily="18" charset="0"/>
              </a:rPr>
              <a:t>Чистая</a:t>
            </a:r>
            <a:r>
              <a:rPr lang="ru-RU" sz="2000" dirty="0">
                <a:latin typeface="Times New Roman" panose="02020603050405020304" pitchFamily="18" charset="0"/>
                <a:ea typeface="Calibri" panose="020F0502020204030204" pitchFamily="34" charset="0"/>
                <a:cs typeface="Times New Roman" panose="02020603050405020304" pitchFamily="18" charset="0"/>
              </a:rPr>
              <a:t> информативность выражает степень повышения сложной информативности батареи тестов, когда данный тест включается в батарею тестов более высокого порядка. </a:t>
            </a:r>
            <a:r>
              <a:rPr lang="ru-RU" sz="2000" i="1" dirty="0" err="1">
                <a:latin typeface="Times New Roman" panose="02020603050405020304" pitchFamily="18" charset="0"/>
                <a:ea typeface="Calibri" panose="020F0502020204030204" pitchFamily="34" charset="0"/>
                <a:cs typeface="Times New Roman" panose="02020603050405020304" pitchFamily="18" charset="0"/>
              </a:rPr>
              <a:t>Параморфная</a:t>
            </a:r>
            <a:r>
              <a:rPr lang="ru-RU" sz="2000" dirty="0">
                <a:latin typeface="Times New Roman" panose="02020603050405020304" pitchFamily="18" charset="0"/>
                <a:ea typeface="Calibri" panose="020F0502020204030204" pitchFamily="34" charset="0"/>
                <a:cs typeface="Times New Roman" panose="02020603050405020304" pitchFamily="18" charset="0"/>
              </a:rPr>
              <a:t> информативность выражает внутреннюю информативность теста в рамках прогноза одаренности к определенной деятельности. Она определяется специалистами-экспертами с учетом профессиональной оценки одаренности.</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Очевидная</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в значительной степени связана с содержательной информативностью и показывает, насколько очевидно содержание тестов для тестируемых лиц. Она связана с мотивацией испытуемых. Информативность </a:t>
            </a:r>
            <a:r>
              <a:rPr lang="ru-RU" sz="2000" i="1" dirty="0">
                <a:latin typeface="Times New Roman" panose="02020603050405020304" pitchFamily="18" charset="0"/>
                <a:ea typeface="Calibri" panose="020F0502020204030204" pitchFamily="34" charset="0"/>
                <a:cs typeface="Times New Roman" panose="02020603050405020304" pitchFamily="18" charset="0"/>
              </a:rPr>
              <a:t>внутренняя или внешняя</a:t>
            </a:r>
            <a:r>
              <a:rPr lang="ru-RU" sz="2000" dirty="0">
                <a:latin typeface="Times New Roman" panose="02020603050405020304" pitchFamily="18" charset="0"/>
                <a:ea typeface="Calibri" panose="020F0502020204030204" pitchFamily="34" charset="0"/>
                <a:cs typeface="Times New Roman" panose="02020603050405020304" pitchFamily="18" charset="0"/>
              </a:rPr>
              <a:t> возникает в зависимости от того, определяется ли информативность тестов на основе сравнения с результатами других тестов или на основе критерия, который является внешним по отношению к данной батареи тестов является внешним.</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8964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58800" y="1193413"/>
            <a:ext cx="10718800" cy="5020862"/>
          </a:xfrm>
          <a:prstGeom prst="rect">
            <a:avLst/>
          </a:prstGeom>
        </p:spPr>
        <p:txBody>
          <a:bodyPr wrap="square">
            <a:spAutoFit/>
          </a:bodyPr>
          <a:lstStyle/>
          <a:p>
            <a:pPr algn="just">
              <a:lnSpc>
                <a:spcPct val="115000"/>
              </a:lnSpc>
              <a:spcAft>
                <a:spcPts val="1000"/>
              </a:spcAft>
            </a:pPr>
            <a:r>
              <a:rPr lang="ru-RU" sz="2400" b="1" i="1" dirty="0" smtClean="0">
                <a:latin typeface="Times New Roman" panose="02020603050405020304" pitchFamily="18" charset="0"/>
                <a:ea typeface="Calibri" panose="020F0502020204030204" pitchFamily="34" charset="0"/>
                <a:cs typeface="Times New Roman" panose="02020603050405020304" pitchFamily="18" charset="0"/>
              </a:rPr>
              <a:t>	Абсолютная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a:t>
            </a:r>
            <a:r>
              <a:rPr lang="ru-RU" sz="2400" dirty="0">
                <a:latin typeface="Times New Roman" panose="02020603050405020304" pitchFamily="18" charset="0"/>
                <a:ea typeface="Calibri" panose="020F0502020204030204" pitchFamily="34" charset="0"/>
                <a:cs typeface="Times New Roman" panose="02020603050405020304" pitchFamily="18" charset="0"/>
              </a:rPr>
              <a:t> касается определения одного критерия в абсолютном понимании, без привлечения каких-либо других критериев.</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Дифференциальная информативность</a:t>
            </a:r>
            <a:r>
              <a:rPr lang="ru-RU" sz="2400" dirty="0">
                <a:latin typeface="Times New Roman" panose="02020603050405020304" pitchFamily="18" charset="0"/>
                <a:ea typeface="Calibri" panose="020F0502020204030204" pitchFamily="34" charset="0"/>
                <a:cs typeface="Times New Roman" panose="02020603050405020304" pitchFamily="18" charset="0"/>
              </a:rPr>
              <a:t> характеризует взаимные различия между двумя и более критериями. Например, при выборе спортивных талантов может, встретится, ситуация, когда тестируемый проявляет способности к двум разным спортивным дисциплинам, При этом нужно решить вопрос к какой из этих двух дисциплин он наиболее способен.</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Для выявления ведущих факторов, от которых зависит результат в соревновательном упражнении, и используются информативные тесты. Для ответа на эти вопросы необходимо знать методы определения информативности –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логический (содержательный) и эмпирический</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37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33400" y="345412"/>
            <a:ext cx="11061700" cy="6295057"/>
          </a:xfrm>
          <a:prstGeom prst="rect">
            <a:avLst/>
          </a:prstGeom>
        </p:spPr>
        <p:txBody>
          <a:bodyPr wrap="square">
            <a:spAutoFit/>
          </a:bodyPr>
          <a:lstStyle/>
          <a:p>
            <a:pPr algn="just">
              <a:lnSpc>
                <a:spcPct val="115000"/>
              </a:lnSpc>
              <a:spcAft>
                <a:spcPts val="1000"/>
              </a:spcAft>
            </a:pPr>
            <a:r>
              <a:rPr lang="ru-RU" sz="2400" b="1" i="1" dirty="0" smtClean="0">
                <a:latin typeface="Times New Roman" panose="02020603050405020304" pitchFamily="18" charset="0"/>
                <a:ea typeface="Calibri" panose="020F0502020204030204" pitchFamily="34" charset="0"/>
                <a:cs typeface="Times New Roman" panose="02020603050405020304" pitchFamily="18" charset="0"/>
              </a:rPr>
              <a:t>	Логический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метод</a:t>
            </a:r>
            <a:r>
              <a:rPr lang="ru-RU" sz="2400" dirty="0">
                <a:latin typeface="Times New Roman" panose="02020603050405020304" pitchFamily="18" charset="0"/>
                <a:ea typeface="Calibri" panose="020F0502020204030204" pitchFamily="34" charset="0"/>
                <a:cs typeface="Times New Roman" panose="02020603050405020304" pitchFamily="18" charset="0"/>
              </a:rPr>
              <a:t> определения информативности тестов. Суть этого метода определения информативности заключается в логическом (качественном) сопоставлении биомеханических, физиологических, психологических и других характеристик критериев тестов.</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Эмпирический метод определения информативности при наличии измеряемого критерия.</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Ранее говорилось о важности использования единичного логического анализа для предварительной оценки информативности тестов. Эта процедура позволяет отсеять заведомо неинформационные тесты, структура которых мало соответствует структуре основной деятельности спортсменов или физкультурников. Остальные тесты, содержательная информативность которых признана высокой, должны пройти дополнительную эмпирическую проверку. Для этого результат теста сопоставляют с критерием. </a:t>
            </a:r>
          </a:p>
          <a:p>
            <a:pPr indent="342900"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По результатам анализа проведенного тестирования</a:t>
            </a:r>
            <a:r>
              <a:rPr lang="ru-RU" sz="2400" dirty="0">
                <a:latin typeface="Times New Roman" panose="02020603050405020304" pitchFamily="18" charset="0"/>
                <a:ea typeface="Calibri" panose="020F0502020204030204" pitchFamily="34" charset="0"/>
                <a:cs typeface="Times New Roman" panose="02020603050405020304" pitchFamily="18" charset="0"/>
              </a:rPr>
              <a:t> можно установить уровень успешности усвоения материала по данной проблеме студентами.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8691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2011" y="224118"/>
            <a:ext cx="9856789" cy="1400530"/>
          </a:xfrm>
        </p:spPr>
        <p:txBody>
          <a:bodyPr>
            <a:normAutofit fontScale="90000"/>
          </a:bodyPr>
          <a:lstStyle/>
          <a:p>
            <a:pPr algn="ctr">
              <a:lnSpc>
                <a:spcPct val="115000"/>
              </a:lnSpc>
              <a:spcAft>
                <a:spcPts val="100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4. ПРИМЕНЕНИЕ ШКАЛ ОЦЕНОК И МЕТОДОВ КОЛИЧЕСТВЕННОЙ ОЦЕНКИ КАЧЕСТВЕННЫХ ПОКАЗАТЕЛЕЙ.</a:t>
            </a:r>
            <a:r>
              <a:rPr lang="ru-RU" sz="2800" dirty="0">
                <a:latin typeface="Times New Roman" panose="02020603050405020304" pitchFamily="18" charset="0"/>
                <a:ea typeface="Calibri" panose="020F0502020204030204" pitchFamily="34" charset="0"/>
                <a:cs typeface="Times New Roman" panose="02020603050405020304" pitchFamily="18" charset="0"/>
              </a:rPr>
              <a:t/>
            </a:r>
            <a:br>
              <a:rPr lang="ru-RU" sz="2800" dirty="0">
                <a:latin typeface="Times New Roman" panose="02020603050405020304" pitchFamily="18" charset="0"/>
                <a:ea typeface="Calibri" panose="020F0502020204030204" pitchFamily="34"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1077912" y="1875118"/>
            <a:ext cx="10377488" cy="4195481"/>
          </a:xfrm>
        </p:spPr>
        <p:txBody>
          <a:bodyPr>
            <a:normAutofit fontScale="92500" lnSpcReduction="20000"/>
          </a:bodyPr>
          <a:lstStyle/>
          <a:p>
            <a:pPr indent="449580"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Шкалой измерения</a:t>
            </a:r>
            <a:r>
              <a:rPr lang="ru-RU" sz="2400" dirty="0">
                <a:latin typeface="Times New Roman" panose="02020603050405020304" pitchFamily="18" charset="0"/>
                <a:ea typeface="Calibri" panose="020F0502020204030204" pitchFamily="34" charset="0"/>
                <a:cs typeface="Times New Roman" panose="02020603050405020304" pitchFamily="18" charset="0"/>
              </a:rPr>
              <a:t> называется последовательность величин, позволяющая установить соответствие между характеристиками изучаемых объектов и числами. Шкала может быть  задана в виде математического выражения, таблицы или графика. В практике физической культуры и спорта встречаются четыре типа таких шкал: пропорциональная шкала, прогрессирующая, регрессирующая и  </a:t>
            </a: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ru-RU" sz="2400" dirty="0">
                <a:latin typeface="Times New Roman" panose="02020603050405020304" pitchFamily="18" charset="0"/>
                <a:ea typeface="Calibri" panose="020F0502020204030204" pitchFamily="34" charset="0"/>
                <a:cs typeface="Times New Roman" panose="02020603050405020304" pitchFamily="18" charset="0"/>
              </a:rPr>
              <a:t>- образная.</a:t>
            </a:r>
          </a:p>
          <a:p>
            <a:pPr marL="0" indent="0" algn="just">
              <a:lnSpc>
                <a:spcPct val="115000"/>
              </a:lnSpc>
              <a:spcAft>
                <a:spcPts val="1000"/>
              </a:spcAft>
              <a:buNone/>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При </a:t>
            </a:r>
            <a:r>
              <a:rPr lang="ru-RU" sz="2400" dirty="0">
                <a:latin typeface="Times New Roman" panose="02020603050405020304" pitchFamily="18" charset="0"/>
                <a:ea typeface="Calibri" panose="020F0502020204030204" pitchFamily="34" charset="0"/>
                <a:cs typeface="Times New Roman" panose="02020603050405020304" pitchFamily="18" charset="0"/>
              </a:rPr>
              <a:t>использовании </a:t>
            </a:r>
            <a:r>
              <a:rPr lang="ru-RU" sz="2400" i="1" dirty="0">
                <a:latin typeface="Times New Roman" panose="02020603050405020304" pitchFamily="18" charset="0"/>
                <a:ea typeface="Calibri" panose="020F0502020204030204" pitchFamily="34" charset="0"/>
                <a:cs typeface="Times New Roman" panose="02020603050405020304" pitchFamily="18" charset="0"/>
              </a:rPr>
              <a:t>пропорциональной шкалы</a:t>
            </a:r>
            <a:r>
              <a:rPr lang="ru-RU" sz="2400" dirty="0">
                <a:latin typeface="Times New Roman" panose="02020603050405020304" pitchFamily="18" charset="0"/>
                <a:ea typeface="Calibri" panose="020F0502020204030204" pitchFamily="34" charset="0"/>
                <a:cs typeface="Times New Roman" panose="02020603050405020304" pitchFamily="18" charset="0"/>
              </a:rPr>
              <a:t> равные приросты результаты в тесте поощряются равными приростами в баллах.</a:t>
            </a:r>
          </a:p>
          <a:p>
            <a:endParaRPr lang="ru-RU" dirty="0"/>
          </a:p>
        </p:txBody>
      </p:sp>
    </p:spTree>
    <p:extLst>
      <p:ext uri="{BB962C8B-B14F-4D97-AF65-F5344CB8AC3E}">
        <p14:creationId xmlns:p14="http://schemas.microsoft.com/office/powerpoint/2010/main" val="1988659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355600" y="396632"/>
            <a:ext cx="11188700" cy="6502421"/>
          </a:xfrm>
          <a:prstGeom prst="rect">
            <a:avLst/>
          </a:prstGeom>
        </p:spPr>
        <p:txBody>
          <a:bodyPr wrap="square">
            <a:spAutoFit/>
          </a:bodyPr>
          <a:lstStyle/>
          <a:p>
            <a:pPr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Пропорциональные шкалы</a:t>
            </a:r>
            <a:r>
              <a:rPr lang="ru-RU" sz="2000" dirty="0">
                <a:latin typeface="Times New Roman" panose="02020603050405020304" pitchFamily="18" charset="0"/>
                <a:ea typeface="Calibri" panose="020F0502020204030204" pitchFamily="34" charset="0"/>
                <a:cs typeface="Times New Roman" panose="02020603050405020304" pitchFamily="18" charset="0"/>
              </a:rPr>
              <a:t> приняты в современном пятиборье, гонках на лыжах и т.д.</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Прогрессирующая шкала</a:t>
            </a:r>
            <a:r>
              <a:rPr lang="ru-RU" sz="2000" dirty="0">
                <a:latin typeface="Times New Roman" panose="02020603050405020304" pitchFamily="18" charset="0"/>
                <a:ea typeface="Calibri" panose="020F0502020204030204" pitchFamily="34" charset="0"/>
                <a:cs typeface="Times New Roman" panose="02020603050405020304" pitchFamily="18" charset="0"/>
              </a:rPr>
              <a:t> характеризуется тем, что при её использовании равные приросты результатов оцениваются по-разному. Чем выше абсолютные приросты, тем больше  прибавка в оценке. Прогрессирующие шкалы применяются в плавании, в отдельных видах легкой атлетики и т. д.</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Регрессирующая шкала</a:t>
            </a:r>
            <a:r>
              <a:rPr lang="ru-RU" sz="2000" dirty="0">
                <a:latin typeface="Times New Roman" panose="02020603050405020304" pitchFamily="18" charset="0"/>
                <a:ea typeface="Calibri" panose="020F0502020204030204" pitchFamily="34" charset="0"/>
                <a:cs typeface="Times New Roman" panose="02020603050405020304" pitchFamily="18" charset="0"/>
              </a:rPr>
              <a:t>  характеризуется тем, что за равные приросты результатов в тестах, так же оценивается по-разному. Однако в этом случае, чем выше приросты абсолютных величин, тем меньше прибавка в оценки. Шкалы этого типа применяются в некоторых видах легкоатлетических прыжков и метаний.</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latin typeface="Times New Roman" panose="02020603050405020304" pitchFamily="18" charset="0"/>
                <a:ea typeface="Calibri" panose="020F0502020204030204" pitchFamily="34" charset="0"/>
                <a:cs typeface="Times New Roman" panose="02020603050405020304" pitchFamily="18" charset="0"/>
              </a:rPr>
              <a:t>S</a:t>
            </a:r>
            <a:r>
              <a:rPr lang="ru-RU" sz="2000" b="1" i="1" dirty="0">
                <a:latin typeface="Times New Roman" panose="02020603050405020304" pitchFamily="18" charset="0"/>
                <a:ea typeface="Calibri" panose="020F0502020204030204" pitchFamily="34" charset="0"/>
                <a:cs typeface="Times New Roman" panose="02020603050405020304" pitchFamily="18" charset="0"/>
              </a:rPr>
              <a:t> – образная или сигмовидная шкала</a:t>
            </a:r>
            <a:r>
              <a:rPr lang="ru-RU" sz="2000" b="1"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Times New Roman" panose="02020603050405020304" pitchFamily="18" charset="0"/>
                <a:ea typeface="Calibri" panose="020F0502020204030204" pitchFamily="34" charset="0"/>
                <a:cs typeface="Times New Roman" panose="02020603050405020304" pitchFamily="18" charset="0"/>
              </a:rPr>
              <a:t> В этой шкале выше всего оценивается приросты в средней зоне, а улучшение очень низких или очень высоких результатов поощряется слабо. Такие шкалы применяются при оценке физической подготовленности.</a:t>
            </a:r>
          </a:p>
          <a:p>
            <a:pPr indent="449580"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Стандартная шкала.</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Для оценок результатов тестирования практике физической культуры и спорта используется несколько шкал:</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стандартная,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перцентильная</a:t>
            </a:r>
            <a:r>
              <a:rPr lang="ru-RU" sz="2000" b="1" i="1" dirty="0">
                <a:latin typeface="Times New Roman" panose="02020603050405020304" pitchFamily="18" charset="0"/>
                <a:ea typeface="Calibri" panose="020F0502020204030204" pitchFamily="34" charset="0"/>
                <a:cs typeface="Times New Roman" panose="02020603050405020304" pitchFamily="18" charset="0"/>
              </a:rPr>
              <a:t>, параметрическая шкалы и шкала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ГЦОЛИФКа</a:t>
            </a:r>
            <a:r>
              <a:rPr lang="ru-RU" sz="2000" b="1" i="1"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8337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33400" y="952499"/>
            <a:ext cx="11226800" cy="5064976"/>
          </a:xfrm>
          <a:prstGeom prst="rect">
            <a:avLst/>
          </a:prstGeom>
        </p:spPr>
        <p:txBody>
          <a:bodyPr wrap="square">
            <a:spAutoFit/>
          </a:bodyPr>
          <a:lstStyle/>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В основе </a:t>
            </a:r>
            <a:r>
              <a:rPr lang="ru-RU" sz="2800" i="1" dirty="0">
                <a:latin typeface="Times New Roman" panose="02020603050405020304" pitchFamily="18" charset="0"/>
                <a:ea typeface="Calibri" panose="020F0502020204030204" pitchFamily="34" charset="0"/>
                <a:cs typeface="Times New Roman" panose="02020603050405020304" pitchFamily="18" charset="0"/>
              </a:rPr>
              <a:t>стандартной</a:t>
            </a:r>
            <a:r>
              <a:rPr lang="ru-RU" sz="2800" dirty="0">
                <a:latin typeface="Times New Roman" panose="02020603050405020304" pitchFamily="18" charset="0"/>
                <a:ea typeface="Calibri" panose="020F0502020204030204" pitchFamily="34" charset="0"/>
                <a:cs typeface="Times New Roman" panose="02020603050405020304" pitchFamily="18" charset="0"/>
              </a:rPr>
              <a:t> шкалы лежит пропорциональная шкала, а свое название она получила потому, что масштабом в ней слу­жит стандартное (среднеквадратическое) отклонение. Наиболее распространена Т-шкала.</a:t>
            </a:r>
          </a:p>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      При ее использовании средний результат приравнивается к</a:t>
            </a:r>
          </a:p>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50 очкам, а вся формула выглядит следующим образом:</a:t>
            </a:r>
          </a:p>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i="1" dirty="0">
                <a:latin typeface="Times New Roman" panose="02020603050405020304" pitchFamily="18" charset="0"/>
                <a:ea typeface="Calibri" panose="020F0502020204030204" pitchFamily="34" charset="0"/>
                <a:cs typeface="Times New Roman" panose="02020603050405020304" pitchFamily="18" charset="0"/>
              </a:rPr>
              <a:t>Т = 50 + 10 * (</a:t>
            </a:r>
            <a:r>
              <a:rPr lang="en-US" sz="2800" i="1" dirty="0">
                <a:latin typeface="Times New Roman" panose="02020603050405020304" pitchFamily="18" charset="0"/>
                <a:ea typeface="Calibri" panose="020F0502020204030204" pitchFamily="34" charset="0"/>
                <a:cs typeface="Times New Roman" panose="02020603050405020304" pitchFamily="18" charset="0"/>
              </a:rPr>
              <a:t>X</a:t>
            </a:r>
            <a:r>
              <a:rPr lang="en-US" sz="2800" i="1" baseline="-25000" dirty="0">
                <a:latin typeface="Times New Roman" panose="02020603050405020304" pitchFamily="18" charset="0"/>
                <a:ea typeface="Calibri" panose="020F0502020204030204" pitchFamily="34" charset="0"/>
                <a:cs typeface="Times New Roman" panose="02020603050405020304" pitchFamily="18" charset="0"/>
              </a:rPr>
              <a:t>i</a:t>
            </a:r>
            <a:r>
              <a:rPr lang="ru-RU" sz="2800" i="1" dirty="0">
                <a:latin typeface="Times New Roman" panose="02020603050405020304" pitchFamily="18" charset="0"/>
                <a:ea typeface="Calibri" panose="020F0502020204030204" pitchFamily="34" charset="0"/>
                <a:cs typeface="Times New Roman" panose="02020603050405020304" pitchFamily="18" charset="0"/>
              </a:rPr>
              <a:t> – </a:t>
            </a:r>
            <a:r>
              <a:rPr lang="en-US" sz="2800" i="1" dirty="0">
                <a:latin typeface="Times New Roman" panose="02020603050405020304" pitchFamily="18" charset="0"/>
                <a:ea typeface="Calibri" panose="020F0502020204030204" pitchFamily="34" charset="0"/>
                <a:cs typeface="Times New Roman" panose="02020603050405020304" pitchFamily="18" charset="0"/>
              </a:rPr>
              <a:t>X</a:t>
            </a:r>
            <a:r>
              <a:rPr lang="ru-RU" sz="2800" i="1" dirty="0">
                <a:latin typeface="Times New Roman" panose="02020603050405020304" pitchFamily="18" charset="0"/>
                <a:ea typeface="Calibri" panose="020F0502020204030204" pitchFamily="34" charset="0"/>
                <a:cs typeface="Times New Roman" panose="02020603050405020304" pitchFamily="18" charset="0"/>
              </a:rPr>
              <a:t>) / </a:t>
            </a:r>
            <a:r>
              <a:rPr lang="en-US" sz="2800" i="1" dirty="0">
                <a:latin typeface="Times New Roman" panose="02020603050405020304" pitchFamily="18" charset="0"/>
                <a:ea typeface="Calibri" panose="020F0502020204030204" pitchFamily="34" charset="0"/>
                <a:cs typeface="Times New Roman" panose="02020603050405020304" pitchFamily="18" charset="0"/>
              </a:rPr>
              <a:t>σ</a:t>
            </a:r>
            <a:r>
              <a:rPr lang="ru-RU" sz="2800" i="1" dirty="0">
                <a:latin typeface="Times New Roman" panose="02020603050405020304" pitchFamily="18" charset="0"/>
                <a:ea typeface="Calibri" panose="020F0502020204030204" pitchFamily="34" charset="0"/>
                <a:cs typeface="Times New Roman" panose="02020603050405020304" pitchFamily="18" charset="0"/>
              </a:rPr>
              <a:t> = 50 + 10 * </a:t>
            </a:r>
            <a:r>
              <a:rPr lang="en-US" sz="2800" i="1" dirty="0">
                <a:latin typeface="Times New Roman" panose="02020603050405020304" pitchFamily="18" charset="0"/>
                <a:ea typeface="Calibri" panose="020F0502020204030204" pitchFamily="34" charset="0"/>
                <a:cs typeface="Times New Roman" panose="02020603050405020304" pitchFamily="18" charset="0"/>
              </a:rPr>
              <a:t>Z</a:t>
            </a:r>
            <a:r>
              <a:rPr lang="ru-RU" sz="2800" i="1"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где </a:t>
            </a:r>
            <a:r>
              <a:rPr lang="ru-RU" sz="2800" i="1" dirty="0">
                <a:latin typeface="Times New Roman" panose="02020603050405020304" pitchFamily="18" charset="0"/>
                <a:ea typeface="Calibri" panose="020F0502020204030204" pitchFamily="34" charset="0"/>
                <a:cs typeface="Times New Roman" panose="02020603050405020304" pitchFamily="18" charset="0"/>
              </a:rPr>
              <a:t>Т</a:t>
            </a:r>
            <a:r>
              <a:rPr lang="ru-RU" sz="2800" dirty="0">
                <a:latin typeface="Times New Roman" panose="02020603050405020304" pitchFamily="18" charset="0"/>
                <a:ea typeface="Calibri" panose="020F0502020204030204" pitchFamily="34" charset="0"/>
                <a:cs typeface="Times New Roman" panose="02020603050405020304" pitchFamily="18" charset="0"/>
              </a:rPr>
              <a:t> — оценка   результата  в тесте; </a:t>
            </a:r>
            <a:r>
              <a:rPr lang="ru-RU" sz="2800" i="1" dirty="0">
                <a:latin typeface="Times New Roman" panose="02020603050405020304" pitchFamily="18" charset="0"/>
                <a:ea typeface="Calibri" panose="020F0502020204030204" pitchFamily="34" charset="0"/>
                <a:cs typeface="Times New Roman" panose="02020603050405020304" pitchFamily="18" charset="0"/>
              </a:rPr>
              <a:t>Х</a:t>
            </a:r>
            <a:r>
              <a:rPr lang="en-US" sz="2800" i="1" baseline="-25000" dirty="0" err="1">
                <a:latin typeface="Times New Roman" panose="02020603050405020304" pitchFamily="18" charset="0"/>
                <a:ea typeface="Calibri" panose="020F0502020204030204" pitchFamily="34" charset="0"/>
                <a:cs typeface="Times New Roman" panose="02020603050405020304" pitchFamily="18" charset="0"/>
              </a:rPr>
              <a:t>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 показанный результат; ‾</a:t>
            </a:r>
            <a:r>
              <a:rPr lang="en-US" sz="2800" i="1" dirty="0">
                <a:latin typeface="Times New Roman" panose="02020603050405020304" pitchFamily="18" charset="0"/>
                <a:ea typeface="Calibri" panose="020F0502020204030204" pitchFamily="34" charset="0"/>
                <a:cs typeface="Times New Roman" panose="02020603050405020304" pitchFamily="18" charset="0"/>
              </a:rPr>
              <a:t>X </a:t>
            </a:r>
            <a:r>
              <a:rPr lang="ru-RU" sz="2800" dirty="0">
                <a:latin typeface="Times New Roman" panose="02020603050405020304" pitchFamily="18" charset="0"/>
                <a:ea typeface="Calibri" panose="020F0502020204030204" pitchFamily="34" charset="0"/>
                <a:cs typeface="Times New Roman" panose="02020603050405020304" pitchFamily="18" charset="0"/>
              </a:rPr>
              <a:t>— средний результат; </a:t>
            </a:r>
            <a:r>
              <a:rPr lang="ru-RU" sz="2800" i="1" dirty="0">
                <a:latin typeface="Times New Roman" panose="02020603050405020304" pitchFamily="18" charset="0"/>
                <a:ea typeface="Calibri" panose="020F0502020204030204" pitchFamily="34" charset="0"/>
                <a:cs typeface="Times New Roman" panose="02020603050405020304" pitchFamily="18" charset="0"/>
              </a:rPr>
              <a:t>σ </a:t>
            </a:r>
            <a:r>
              <a:rPr lang="ru-RU" sz="2800" dirty="0">
                <a:latin typeface="Times New Roman" panose="02020603050405020304" pitchFamily="18" charset="0"/>
                <a:ea typeface="Calibri" panose="020F0502020204030204" pitchFamily="34" charset="0"/>
                <a:cs typeface="Times New Roman" panose="02020603050405020304" pitchFamily="18" charset="0"/>
              </a:rPr>
              <a:t>— среднее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квадратическое</a:t>
            </a:r>
            <a:r>
              <a:rPr lang="ru-RU" sz="2800" dirty="0">
                <a:latin typeface="Times New Roman" panose="02020603050405020304" pitchFamily="18" charset="0"/>
                <a:ea typeface="Calibri" panose="020F0502020204030204" pitchFamily="34" charset="0"/>
                <a:cs typeface="Times New Roman" panose="02020603050405020304" pitchFamily="18" charset="0"/>
              </a:rPr>
              <a:t> отклонение.</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3571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54000" y="454313"/>
            <a:ext cx="11163300" cy="5799536"/>
          </a:xfrm>
          <a:prstGeom prst="rect">
            <a:avLst/>
          </a:prstGeom>
        </p:spPr>
        <p:txBody>
          <a:bodyPr wrap="square">
            <a:spAutoFit/>
          </a:bodyPr>
          <a:lstStyle/>
          <a:p>
            <a:pPr algn="just">
              <a:lnSpc>
                <a:spcPct val="115000"/>
              </a:lnSpc>
              <a:spcAft>
                <a:spcPts val="1000"/>
              </a:spcAft>
            </a:pPr>
            <a:r>
              <a:rPr lang="ru-RU" sz="2800" b="1" i="1" dirty="0" err="1">
                <a:latin typeface="Times New Roman" panose="02020603050405020304" pitchFamily="18" charset="0"/>
                <a:ea typeface="Calibri" panose="020F0502020204030204" pitchFamily="34" charset="0"/>
                <a:cs typeface="Times New Roman" panose="02020603050405020304" pitchFamily="18" charset="0"/>
              </a:rPr>
              <a:t>Перцентильная</a:t>
            </a:r>
            <a:r>
              <a:rPr lang="ru-RU" sz="2800" b="1" i="1" dirty="0">
                <a:latin typeface="Times New Roman" panose="02020603050405020304" pitchFamily="18" charset="0"/>
                <a:ea typeface="Calibri" panose="020F0502020204030204" pitchFamily="34" charset="0"/>
                <a:cs typeface="Times New Roman" panose="02020603050405020304" pitchFamily="18" charset="0"/>
              </a:rPr>
              <a:t> шкала</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	В основе этой шкалы лежит следующая операция: каждый</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спортсмен из группы получает за свой результат (в соревнованиях</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или в тесте) столько очков, сколько процентов спортсменов он</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опередил. Таким образом, оценка победителя - 100 очков, оценка</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последнего - 0 очков.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Перцентильная</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шкала наиболее пригодна</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для оценки результатов больших групп спортсменов. В таких</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группах статистическое распределение результатов нормальное</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(или почти нормальное). Это значит, что очень высокие и низкие</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результаты показывают единицы из группы, а средние — большинство.</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024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1511" y="147918"/>
            <a:ext cx="9404723" cy="753782"/>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1.ОСНОВЫ ТЕОРИИ ИЗМЕРЕНИЙ.</a:t>
            </a:r>
            <a:r>
              <a:rPr lang="ru-RU" dirty="0"/>
              <a:t/>
            </a:r>
            <a:br>
              <a:rPr lang="ru-RU" dirty="0"/>
            </a:br>
            <a:endParaRPr lang="ru-RU" dirty="0"/>
          </a:p>
        </p:txBody>
      </p:sp>
      <p:sp>
        <p:nvSpPr>
          <p:cNvPr id="3" name="Объект 2"/>
          <p:cNvSpPr>
            <a:spLocks noGrp="1"/>
          </p:cNvSpPr>
          <p:nvPr>
            <p:ph sz="quarter" idx="13"/>
          </p:nvPr>
        </p:nvSpPr>
        <p:spPr>
          <a:xfrm>
            <a:off x="177800" y="728009"/>
            <a:ext cx="11823699" cy="6358591"/>
          </a:xfrm>
        </p:spPr>
        <p:txBody>
          <a:bodyPr>
            <a:noAutofit/>
          </a:bodyPr>
          <a:lstStyle/>
          <a:p>
            <a:pPr algn="just"/>
            <a:r>
              <a:rPr lang="ru-RU" b="1" i="1" dirty="0" smtClean="0">
                <a:latin typeface="Times New Roman" panose="02020603050405020304" pitchFamily="18" charset="0"/>
                <a:cs typeface="Times New Roman" panose="02020603050405020304" pitchFamily="18" charset="0"/>
              </a:rPr>
              <a:t>Измерением </a:t>
            </a:r>
            <a:r>
              <a:rPr lang="ru-RU" b="1" dirty="0">
                <a:latin typeface="Times New Roman" panose="02020603050405020304" pitchFamily="18" charset="0"/>
                <a:cs typeface="Times New Roman" panose="02020603050405020304" pitchFamily="18" charset="0"/>
              </a:rPr>
              <a:t>к</a:t>
            </a:r>
            <a:r>
              <a:rPr lang="ru-RU" dirty="0">
                <a:latin typeface="Times New Roman" panose="02020603050405020304" pitchFamily="18" charset="0"/>
                <a:cs typeface="Times New Roman" panose="02020603050405020304" pitchFamily="18" charset="0"/>
              </a:rPr>
              <a:t>акой-либо физической величины называется опе­рация, в результате которой определяется, во сколько раз эта величина больше (или меньше) другой величины, принятой за</a:t>
            </a:r>
            <a:r>
              <a:rPr lang="ru-RU" i="1" dirty="0">
                <a:latin typeface="Times New Roman" panose="02020603050405020304" pitchFamily="18" charset="0"/>
                <a:cs typeface="Times New Roman" panose="02020603050405020304" pitchFamily="18" charset="0"/>
              </a:rPr>
              <a:t> эталон. </a:t>
            </a:r>
            <a:r>
              <a:rPr lang="ru-RU" dirty="0">
                <a:latin typeface="Times New Roman" panose="02020603050405020304" pitchFamily="18" charset="0"/>
                <a:cs typeface="Times New Roman" panose="02020603050405020304" pitchFamily="18" charset="0"/>
              </a:rPr>
              <a:t>Широкое распространение получило следующее определение: «</a:t>
            </a:r>
            <a:r>
              <a:rPr lang="ru-RU" i="1" dirty="0">
                <a:latin typeface="Times New Roman" panose="02020603050405020304" pitchFamily="18" charset="0"/>
                <a:cs typeface="Times New Roman" panose="02020603050405020304" pitchFamily="18" charset="0"/>
              </a:rPr>
              <a:t>Измерение,</a:t>
            </a:r>
            <a:r>
              <a:rPr lang="ru-RU" dirty="0">
                <a:latin typeface="Times New Roman" panose="02020603050405020304" pitchFamily="18" charset="0"/>
                <a:cs typeface="Times New Roman" panose="02020603050405020304" pitchFamily="18" charset="0"/>
              </a:rPr>
              <a:t> это познавательный процесс, заключающийся в сравнении путем физического эксперимента данной величины с известной величиной, принятой за единицу сравнения. В стандарте определение звучит так: «</a:t>
            </a:r>
            <a:r>
              <a:rPr lang="ru-RU" i="1" dirty="0">
                <a:latin typeface="Times New Roman" panose="02020603050405020304" pitchFamily="18" charset="0"/>
                <a:cs typeface="Times New Roman" panose="02020603050405020304" pitchFamily="18" charset="0"/>
              </a:rPr>
              <a:t>Измерение</a:t>
            </a:r>
            <a:r>
              <a:rPr lang="ru-RU" dirty="0">
                <a:latin typeface="Times New Roman" panose="02020603050405020304" pitchFamily="18" charset="0"/>
                <a:cs typeface="Times New Roman" panose="02020603050405020304" pitchFamily="18" charset="0"/>
              </a:rPr>
              <a:t> – нахождение значения физической величины опытным путем с помощью специальных технических средств».</a:t>
            </a:r>
          </a:p>
          <a:p>
            <a:pPr algn="just"/>
            <a:r>
              <a:rPr lang="ru-RU" b="1" i="1" dirty="0">
                <a:latin typeface="Times New Roman" panose="02020603050405020304" pitchFamily="18" charset="0"/>
                <a:cs typeface="Times New Roman" panose="02020603050405020304" pitchFamily="18" charset="0"/>
              </a:rPr>
              <a:t>Физическая величина</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это свойство общее в качественном отношении для многих физических объектов и индивидуально в количественном отношении для каждого из них.</a:t>
            </a:r>
          </a:p>
          <a:p>
            <a:pPr marL="0" indent="0" algn="just">
              <a:buNone/>
            </a:pPr>
            <a:r>
              <a:rPr lang="ru-RU" dirty="0" smtClean="0">
                <a:latin typeface="Times New Roman" panose="02020603050405020304" pitchFamily="18" charset="0"/>
                <a:cs typeface="Times New Roman" panose="02020603050405020304" pitchFamily="18" charset="0"/>
              </a:rPr>
              <a:t>	Физическую </a:t>
            </a:r>
            <a:r>
              <a:rPr lang="ru-RU" dirty="0">
                <a:latin typeface="Times New Roman" panose="02020603050405020304" pitchFamily="18" charset="0"/>
                <a:cs typeface="Times New Roman" panose="02020603050405020304" pitchFamily="18" charset="0"/>
              </a:rPr>
              <a:t>величину можно определить по следующей формуле</a:t>
            </a:r>
            <a:r>
              <a:rPr lang="ru-RU" dirty="0" smtClean="0">
                <a:latin typeface="Times New Roman" panose="02020603050405020304" pitchFamily="18" charset="0"/>
                <a:cs typeface="Times New Roman" panose="02020603050405020304" pitchFamily="18" charset="0"/>
              </a:rPr>
              <a:t>:</a:t>
            </a:r>
          </a:p>
          <a:p>
            <a:pPr marL="0" indent="0" algn="just">
              <a:buNone/>
            </a:pPr>
            <a:r>
              <a:rPr lang="ru-RU"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Q</a:t>
            </a:r>
            <a:r>
              <a:rPr lang="ru-RU" b="1" i="1" dirty="0">
                <a:latin typeface="Times New Roman" panose="02020603050405020304" pitchFamily="18" charset="0"/>
                <a:cs typeface="Times New Roman" panose="02020603050405020304" pitchFamily="18" charset="0"/>
              </a:rPr>
              <a:t> = </a:t>
            </a:r>
            <a:r>
              <a:rPr lang="en-US" b="1" i="1" dirty="0">
                <a:latin typeface="Times New Roman" panose="02020603050405020304" pitchFamily="18" charset="0"/>
                <a:cs typeface="Times New Roman" panose="02020603050405020304" pitchFamily="18" charset="0"/>
              </a:rPr>
              <a:t>q</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ед.измерения</a:t>
            </a:r>
            <a:r>
              <a:rPr lang="ru-RU" b="1" i="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где  </a:t>
            </a:r>
            <a:r>
              <a:rPr lang="en-US" i="1" dirty="0">
                <a:latin typeface="Times New Roman" panose="02020603050405020304" pitchFamily="18" charset="0"/>
                <a:cs typeface="Times New Roman" panose="02020603050405020304" pitchFamily="18" charset="0"/>
              </a:rPr>
              <a:t>Q</a:t>
            </a:r>
            <a:r>
              <a:rPr lang="ru-RU" dirty="0">
                <a:latin typeface="Times New Roman" panose="02020603050405020304" pitchFamily="18" charset="0"/>
                <a:cs typeface="Times New Roman" panose="02020603050405020304" pitchFamily="18" charset="0"/>
              </a:rPr>
              <a:t>  - измеряемая физическая величина; </a:t>
            </a:r>
            <a:r>
              <a:rPr lang="en-US" i="1" dirty="0">
                <a:latin typeface="Times New Roman" panose="02020603050405020304" pitchFamily="18" charset="0"/>
                <a:cs typeface="Times New Roman" panose="02020603050405020304" pitchFamily="18" charset="0"/>
              </a:rPr>
              <a:t>q</a:t>
            </a:r>
            <a:r>
              <a:rPr lang="ru-RU" dirty="0">
                <a:latin typeface="Times New Roman" panose="02020603050405020304" pitchFamily="18" charset="0"/>
                <a:cs typeface="Times New Roman" panose="02020603050405020304" pitchFamily="18" charset="0"/>
              </a:rPr>
              <a:t> – числовое значение физической величины.</a:t>
            </a:r>
          </a:p>
          <a:p>
            <a:pPr algn="just"/>
            <a:r>
              <a:rPr lang="ru-RU" dirty="0">
                <a:latin typeface="Times New Roman" panose="02020603050405020304" pitchFamily="18" charset="0"/>
                <a:cs typeface="Times New Roman" panose="02020603050405020304" pitchFamily="18" charset="0"/>
              </a:rPr>
              <a:t>Между измеряемыми величинами существуют связи и зависимости, выражаемые математическими отношениями и формулами. Эти формулы и соотношения могут отражать законы природы. В подобных зависимостях одни величины выступают как основные, а другие являются производными от них. Основные величины независимы друг от друга, но они могут служить основой для установления связей с другими физическими величинами, которые называются производными от них.</a:t>
            </a: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444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212389" cy="1172882"/>
          </a:xfrm>
        </p:spPr>
        <p:txBody>
          <a:bodyPr>
            <a:normAutofit fontScale="90000"/>
          </a:bodyPr>
          <a:lstStyle/>
          <a:p>
            <a:pPr algn="ctr">
              <a:lnSpc>
                <a:spcPct val="115000"/>
              </a:lnSpc>
              <a:spcAft>
                <a:spcPts val="100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5.МЕТОДЫ КОЛИЧЕСТВЕННОЙ ОЦЕНКИ КАЧЕСТВА ПОКАЗАТЕЛЕЙ.  ОСНОВЫ КВАЛИМЕТРИИ.</a:t>
            </a:r>
            <a:r>
              <a:rPr lang="ru-RU" sz="2800" dirty="0">
                <a:latin typeface="Times New Roman" panose="02020603050405020304" pitchFamily="18" charset="0"/>
                <a:ea typeface="Calibri" panose="020F0502020204030204" pitchFamily="34" charset="0"/>
                <a:cs typeface="Times New Roman" panose="02020603050405020304" pitchFamily="18" charset="0"/>
              </a:rPr>
              <a:t/>
            </a:r>
            <a:br>
              <a:rPr lang="ru-RU" sz="2800" dirty="0">
                <a:latin typeface="Times New Roman" panose="02020603050405020304" pitchFamily="18" charset="0"/>
                <a:ea typeface="Calibri" panose="020F0502020204030204" pitchFamily="34"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508000" y="1625600"/>
            <a:ext cx="10972800" cy="5012944"/>
          </a:xfrm>
        </p:spPr>
        <p:txBody>
          <a:bodyPr>
            <a:noAutofit/>
          </a:bodyPr>
          <a:lstStyle/>
          <a:p>
            <a:pPr lvl="1" algn="just">
              <a:lnSpc>
                <a:spcPct val="115000"/>
              </a:lnSpc>
              <a:spcAft>
                <a:spcPts val="1000"/>
              </a:spcAft>
            </a:pPr>
            <a:r>
              <a:rPr lang="ru-RU" sz="1600" b="1" i="1" dirty="0">
                <a:latin typeface="Times New Roman" panose="02020603050405020304" pitchFamily="18" charset="0"/>
                <a:ea typeface="Calibri" panose="020F0502020204030204" pitchFamily="34" charset="0"/>
                <a:cs typeface="Times New Roman" panose="02020603050405020304" pitchFamily="18" charset="0"/>
              </a:rPr>
              <a:t>Квалиметрия</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a:latin typeface="Times New Roman" panose="02020603050405020304" pitchFamily="18" charset="0"/>
                <a:ea typeface="Calibri" panose="020F0502020204030204" pitchFamily="34" charset="0"/>
                <a:cs typeface="Times New Roman" panose="02020603050405020304" pitchFamily="18" charset="0"/>
              </a:rPr>
              <a:t>– это раздел спортивной метрологии, изучающий вопросы измерения и количественной оценки качественных показателей.</a:t>
            </a:r>
          </a:p>
          <a:p>
            <a:pPr algn="just">
              <a:lnSpc>
                <a:spcPct val="115000"/>
              </a:lnSpc>
              <a:spcAft>
                <a:spcPts val="100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b="1" i="1" dirty="0">
                <a:latin typeface="Times New Roman" panose="02020603050405020304" pitchFamily="18" charset="0"/>
                <a:ea typeface="Calibri" panose="020F0502020204030204" pitchFamily="34" charset="0"/>
                <a:cs typeface="Times New Roman" panose="02020603050405020304" pitchFamily="18" charset="0"/>
              </a:rPr>
              <a:t>Качественными</a:t>
            </a:r>
            <a:r>
              <a:rPr lang="ru-RU" sz="1800" b="1"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называются показатели, не имеющие определен­ных единиц измерения. Качество – это обобщенное понятие, которое может, относится к продукции, услугам, процессам, труду и к любым другим видам деятельности, включая физическую культуру и спорт.</a:t>
            </a:r>
          </a:p>
          <a:p>
            <a:pPr algn="just">
              <a:lnSpc>
                <a:spcPct val="115000"/>
              </a:lnSpc>
              <a:spcAft>
                <a:spcPts val="100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i="1" dirty="0">
                <a:latin typeface="Times New Roman" panose="02020603050405020304" pitchFamily="18" charset="0"/>
                <a:ea typeface="Calibri" panose="020F0502020204030204" pitchFamily="34" charset="0"/>
                <a:cs typeface="Times New Roman" panose="02020603050405020304" pitchFamily="18" charset="0"/>
              </a:rPr>
              <a:t> </a:t>
            </a:r>
            <a:r>
              <a:rPr lang="ru-RU" sz="1800" b="1" i="1" dirty="0">
                <a:latin typeface="Times New Roman" panose="02020603050405020304" pitchFamily="18" charset="0"/>
                <a:ea typeface="Calibri" panose="020F0502020204030204" pitchFamily="34" charset="0"/>
                <a:cs typeface="Times New Roman" panose="02020603050405020304" pitchFamily="18" charset="0"/>
              </a:rPr>
              <a:t>Измерение качества</a:t>
            </a:r>
            <a:r>
              <a:rPr lang="ru-RU" sz="1800" dirty="0">
                <a:latin typeface="Times New Roman" panose="02020603050405020304" pitchFamily="18" charset="0"/>
                <a:ea typeface="Calibri" panose="020F0502020204030204" pitchFamily="34" charset="0"/>
                <a:cs typeface="Times New Roman" panose="02020603050405020304" pitchFamily="18" charset="0"/>
              </a:rPr>
              <a:t> - это уста­новление соответствия между характеристиками таких показате­лей и требованиями к ним. При этом требования («эталон качест­ва») не всегда могут быть выражены в однозначной и унифициро­ванной для всех форме. Специалист, который оценивает вырази­тельность движений спортсмена, мысленно сопоставляет то, что он видит, с тем, что он представляет как выразительность.</a:t>
            </a: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230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444500" y="304800"/>
            <a:ext cx="11252200" cy="5727017"/>
          </a:xfrm>
          <a:prstGeom prst="rect">
            <a:avLst/>
          </a:prstGeom>
        </p:spPr>
        <p:txBody>
          <a:bodyPr wrap="square">
            <a:spAutoFit/>
          </a:bodyPr>
          <a:lstStyle/>
          <a:p>
            <a:pPr algn="just">
              <a:lnSpc>
                <a:spcPct val="115000"/>
              </a:lnSpc>
              <a:spcAft>
                <a:spcPts val="0"/>
              </a:spcAft>
            </a:pPr>
            <a:r>
              <a:rPr lang="ru-RU" sz="2000" b="1" u="sng" dirty="0">
                <a:latin typeface="Times New Roman" panose="02020603050405020304" pitchFamily="18" charset="0"/>
                <a:ea typeface="Calibri" panose="020F0502020204030204" pitchFamily="34" charset="0"/>
                <a:cs typeface="Times New Roman" panose="02020603050405020304" pitchFamily="18" charset="0"/>
              </a:rPr>
              <a:t>В основе квалиметрии лежит несколько исходных положений:</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 любое качество можно измерить;</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 количественные методы применяются в спорте для оценки красоты и выразительности движений, а в настоящее время используются для оценки всех без исключения сторон спортивного мастерства, эффективности тренировочной и соревновательной деятельности, качества спортивного оборудования и т.д.;</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 качество зависит от ряда свойств, образующих основу качества;</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каждое свойство определяется двумя числами: относительным показателем </a:t>
            </a:r>
            <a:r>
              <a:rPr lang="ru-RU" sz="2000" i="1" dirty="0">
                <a:latin typeface="Times New Roman" panose="02020603050405020304" pitchFamily="18" charset="0"/>
                <a:ea typeface="Calibri" panose="020F0502020204030204" pitchFamily="34" charset="0"/>
                <a:cs typeface="Times New Roman" panose="02020603050405020304" pitchFamily="18" charset="0"/>
              </a:rPr>
              <a:t>К </a:t>
            </a:r>
            <a:r>
              <a:rPr lang="ru-RU" sz="2000" dirty="0">
                <a:latin typeface="Times New Roman" panose="02020603050405020304" pitchFamily="18" charset="0"/>
                <a:ea typeface="Calibri" panose="020F0502020204030204" pitchFamily="34" charset="0"/>
                <a:cs typeface="Times New Roman" panose="02020603050405020304" pitchFamily="18" charset="0"/>
              </a:rPr>
              <a:t> и весомостью </a:t>
            </a:r>
            <a:r>
              <a:rPr lang="ru-RU" sz="2000" i="1" dirty="0">
                <a:latin typeface="Times New Roman" panose="02020603050405020304" pitchFamily="18" charset="0"/>
                <a:ea typeface="Calibri" panose="020F0502020204030204" pitchFamily="34" charset="0"/>
                <a:cs typeface="Times New Roman" panose="02020603050405020304" pitchFamily="18" charset="0"/>
              </a:rPr>
              <a:t>М*</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 сумма весомостей свойств на каждом уровне равна единице или 100%.</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Идея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квалиметрических</a:t>
            </a:r>
            <a:r>
              <a:rPr lang="ru-RU" sz="2000" dirty="0">
                <a:latin typeface="Times New Roman" panose="02020603050405020304" pitchFamily="18" charset="0"/>
                <a:ea typeface="Calibri" panose="020F0502020204030204" pitchFamily="34" charset="0"/>
                <a:cs typeface="Times New Roman" panose="02020603050405020304" pitchFamily="18" charset="0"/>
              </a:rPr>
              <a:t> методов состоит в том, что исходные данные выражаются через определенные числа, с которыми впоследствии и производятся расчеты.</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В практике физической культуры и спорта часто возникает ситуации, связанные с работой подобных данных. Следует отметить, что основное понятие теории физической культуры и спорта, тренированность, является атрибутивным. Многие педагогические понятия, например «эффективность выполнения двигательных действий», «технико-тактическое мастерство спортсмена», и т.д. являются атрибутивными понятиями.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248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15900" y="1002293"/>
            <a:ext cx="10807700" cy="5115055"/>
          </a:xfrm>
          <a:prstGeom prst="rect">
            <a:avLst/>
          </a:prstGeom>
        </p:spPr>
        <p:txBody>
          <a:bodyPr wrap="square">
            <a:spAutoFit/>
          </a:bodyPr>
          <a:lstStyle/>
          <a:p>
            <a:pPr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Существуют два принципиальных подхода к оценке атрибутивных явлений:</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err="1">
                <a:latin typeface="Times New Roman" panose="02020603050405020304" pitchFamily="18" charset="0"/>
                <a:ea typeface="Calibri" panose="020F0502020204030204" pitchFamily="34" charset="0"/>
                <a:cs typeface="Times New Roman" panose="02020603050405020304" pitchFamily="18" charset="0"/>
              </a:rPr>
              <a:t>квалиметрические</a:t>
            </a:r>
            <a:r>
              <a:rPr lang="ru-RU" sz="2400" b="1" i="1" dirty="0">
                <a:latin typeface="Times New Roman" panose="02020603050405020304" pitchFamily="18" charset="0"/>
                <a:ea typeface="Calibri" panose="020F0502020204030204" pitchFamily="34" charset="0"/>
                <a:cs typeface="Times New Roman" panose="02020603050405020304" pitchFamily="18" charset="0"/>
              </a:rPr>
              <a:t> методы и тестирование</a:t>
            </a:r>
            <a:r>
              <a:rPr lang="ru-RU" sz="2400" b="1"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err="1">
                <a:latin typeface="Times New Roman" panose="02020603050405020304" pitchFamily="18" charset="0"/>
                <a:ea typeface="Calibri" panose="020F0502020204030204" pitchFamily="34" charset="0"/>
                <a:cs typeface="Times New Roman" panose="02020603050405020304" pitchFamily="18" charset="0"/>
              </a:rPr>
              <a:t>Квалиметрические</a:t>
            </a:r>
            <a:r>
              <a:rPr lang="ru-RU" sz="2400" b="1" i="1" dirty="0">
                <a:latin typeface="Times New Roman" panose="02020603050405020304" pitchFamily="18" charset="0"/>
                <a:ea typeface="Calibri" panose="020F0502020204030204" pitchFamily="34" charset="0"/>
                <a:cs typeface="Times New Roman" panose="02020603050405020304" pitchFamily="18" charset="0"/>
              </a:rPr>
              <a:t> методы,</a:t>
            </a:r>
            <a:r>
              <a:rPr lang="ru-RU" sz="2400" i="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это такие методы, когда по определенным правилам показатели наделяются некоторым численным выражением, с которым впоследствии происходят преобразования. Существуют различные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квалиметрические</a:t>
            </a:r>
            <a:r>
              <a:rPr lang="ru-RU" sz="2400" dirty="0">
                <a:latin typeface="Times New Roman" panose="02020603050405020304" pitchFamily="18" charset="0"/>
                <a:ea typeface="Calibri" panose="020F0502020204030204" pitchFamily="34" charset="0"/>
                <a:cs typeface="Times New Roman" panose="02020603050405020304" pitchFamily="18" charset="0"/>
              </a:rPr>
              <a:t> методы.</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Тестирование</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 оценивается качеством выполнения определенных заданий.	 </a:t>
            </a:r>
          </a:p>
          <a:p>
            <a:pPr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Экспертной называется оценка</a:t>
            </a:r>
            <a:r>
              <a:rPr lang="ru-RU" sz="2400" dirty="0">
                <a:latin typeface="Times New Roman" panose="02020603050405020304" pitchFamily="18" charset="0"/>
                <a:ea typeface="Calibri" panose="020F0502020204030204" pitchFamily="34" charset="0"/>
                <a:cs typeface="Times New Roman" panose="02020603050405020304" pitchFamily="18" charset="0"/>
              </a:rPr>
              <a:t>, которая получается путем вычислений мнений специалистов. Расчетная часть метода экспертных заключается в том, чтобы установить согласованность мнений экспертов.</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8925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03200" y="254000"/>
            <a:ext cx="11633200" cy="6170920"/>
          </a:xfrm>
          <a:prstGeom prst="rect">
            <a:avLst/>
          </a:prstGeom>
        </p:spPr>
        <p:txBody>
          <a:bodyPr wrap="square">
            <a:spAutoFit/>
          </a:bodyPr>
          <a:lstStyle/>
          <a:p>
            <a:pPr indent="449580"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Исследовательская практика в сфере физической культуре и спорте сложилась таким образом, что при  помощи парного линейного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коэффициента корреляции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Бравэ</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-Пирсона</a:t>
            </a:r>
            <a:r>
              <a:rPr lang="ru-RU" sz="2000" dirty="0">
                <a:latin typeface="Times New Roman" panose="02020603050405020304" pitchFamily="18" charset="0"/>
                <a:ea typeface="Calibri" panose="020F0502020204030204" pitchFamily="34" charset="0"/>
                <a:cs typeface="Times New Roman" panose="02020603050405020304" pitchFamily="18" charset="0"/>
              </a:rPr>
              <a:t> можно определить эффективность работы тренера, спортсмена, эксперта.</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Связь между мнениями экспертов можно установить при помощи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рангового коэффициента корреляции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Спирмэна</a:t>
            </a:r>
            <a:r>
              <a:rPr lang="ru-RU" sz="2000" b="1" i="1"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Современная экспертиза</a:t>
            </a:r>
            <a:r>
              <a:rPr lang="ru-RU" sz="2000" dirty="0">
                <a:latin typeface="Times New Roman" panose="02020603050405020304" pitchFamily="18" charset="0"/>
                <a:ea typeface="Calibri" panose="020F0502020204030204" pitchFamily="34" charset="0"/>
                <a:cs typeface="Times New Roman" panose="02020603050405020304" pitchFamily="18" charset="0"/>
              </a:rPr>
              <a:t> – это система организационных, математических и статистических процедур, направленных на получение от специалистов информации с последующим анализом ее для получения объективных критериев оптимальных решений поставленных задач.</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Абсолютная эффективность</a:t>
            </a:r>
            <a:r>
              <a:rPr lang="ru-RU" sz="2000" i="1"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деятельности эксперта определяется отношением числа случаев, когда эксперт четко определил дальнейший ход событий, к общему числу экспертиз, проведенных данным специалистом:</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D</a:t>
            </a:r>
            <a:r>
              <a:rPr lang="ru-RU" sz="2000" i="1" dirty="0">
                <a:latin typeface="Times New Roman" panose="02020603050405020304" pitchFamily="18" charset="0"/>
                <a:ea typeface="Calibri" panose="020F0502020204030204" pitchFamily="34" charset="0"/>
                <a:cs typeface="Times New Roman" panose="02020603050405020304" pitchFamily="18" charset="0"/>
              </a:rPr>
              <a:t> = </a:t>
            </a:r>
            <a:r>
              <a:rPr lang="en-US" sz="2000" i="1" dirty="0">
                <a:latin typeface="Times New Roman" panose="02020603050405020304" pitchFamily="18" charset="0"/>
                <a:ea typeface="Calibri" panose="020F0502020204030204" pitchFamily="34" charset="0"/>
                <a:cs typeface="Times New Roman" panose="02020603050405020304" pitchFamily="18" charset="0"/>
              </a:rPr>
              <a:t>N</a:t>
            </a:r>
            <a:r>
              <a:rPr lang="ru-RU" sz="2000" i="1" dirty="0">
                <a:latin typeface="Times New Roman" panose="02020603050405020304" pitchFamily="18" charset="0"/>
                <a:ea typeface="Calibri" panose="020F0502020204030204" pitchFamily="34" charset="0"/>
                <a:cs typeface="Times New Roman" panose="02020603050405020304" pitchFamily="18" charset="0"/>
              </a:rPr>
              <a:t>:</a:t>
            </a:r>
            <a:r>
              <a:rPr lang="en-US" sz="2000" i="1" dirty="0">
                <a:latin typeface="Times New Roman" panose="02020603050405020304" pitchFamily="18" charset="0"/>
                <a:ea typeface="Calibri" panose="020F0502020204030204" pitchFamily="34" charset="0"/>
                <a:cs typeface="Times New Roman" panose="02020603050405020304" pitchFamily="18" charset="0"/>
              </a:rPr>
              <a:t>Q</a:t>
            </a:r>
            <a:r>
              <a:rPr lang="ru-RU" sz="2000" i="1"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где </a:t>
            </a:r>
            <a:r>
              <a:rPr lang="en-US" sz="2000" i="1" dirty="0">
                <a:latin typeface="Times New Roman" panose="02020603050405020304" pitchFamily="18" charset="0"/>
                <a:ea typeface="Calibri" panose="020F0502020204030204" pitchFamily="34" charset="0"/>
                <a:cs typeface="Times New Roman" panose="02020603050405020304" pitchFamily="18" charset="0"/>
              </a:rPr>
              <a:t>D</a:t>
            </a:r>
            <a:r>
              <a:rPr lang="ru-RU" sz="2000" dirty="0">
                <a:latin typeface="Times New Roman" panose="02020603050405020304" pitchFamily="18" charset="0"/>
                <a:ea typeface="Calibri" panose="020F0502020204030204" pitchFamily="34" charset="0"/>
                <a:cs typeface="Times New Roman" panose="02020603050405020304" pitchFamily="18" charset="0"/>
              </a:rPr>
              <a:t> – абсолютная эффективность, </a:t>
            </a:r>
            <a:r>
              <a:rPr lang="en-US" sz="2000" i="1" dirty="0">
                <a:latin typeface="Times New Roman" panose="02020603050405020304" pitchFamily="18" charset="0"/>
                <a:ea typeface="Calibri" panose="020F0502020204030204" pitchFamily="34" charset="0"/>
                <a:cs typeface="Times New Roman" panose="02020603050405020304" pitchFamily="18" charset="0"/>
              </a:rPr>
              <a:t>N</a:t>
            </a:r>
            <a:r>
              <a:rPr lang="ru-RU" sz="2000" i="1"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верно предсказанное число случаев, </a:t>
            </a:r>
            <a:r>
              <a:rPr lang="en-US" sz="2000" i="1" dirty="0">
                <a:latin typeface="Times New Roman" panose="02020603050405020304" pitchFamily="18" charset="0"/>
                <a:ea typeface="Calibri" panose="020F0502020204030204" pitchFamily="34" charset="0"/>
                <a:cs typeface="Times New Roman" panose="02020603050405020304" pitchFamily="18" charset="0"/>
              </a:rPr>
              <a:t>Q</a:t>
            </a:r>
            <a:r>
              <a:rPr lang="ru-RU" sz="2000" i="1"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a:latin typeface="Times New Roman" panose="02020603050405020304" pitchFamily="18" charset="0"/>
                <a:ea typeface="Calibri" panose="020F0502020204030204" pitchFamily="34" charset="0"/>
                <a:cs typeface="Times New Roman" panose="02020603050405020304" pitchFamily="18" charset="0"/>
              </a:rPr>
              <a:t>общее число экспертов.</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Относительная эффективность</a:t>
            </a:r>
            <a:r>
              <a:rPr lang="ru-RU" sz="2000" dirty="0">
                <a:latin typeface="Times New Roman" panose="02020603050405020304" pitchFamily="18" charset="0"/>
                <a:ea typeface="Calibri" panose="020F0502020204030204" pitchFamily="34" charset="0"/>
                <a:cs typeface="Times New Roman" panose="02020603050405020304" pitchFamily="18" charset="0"/>
              </a:rPr>
              <a:t> деятельности эксперта – это отношение абсолютной эффективности его деятельности к средней абсолютной эффективности деятельности группы экспертов.</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6559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736600" y="438912"/>
            <a:ext cx="10845800" cy="5830314"/>
          </a:xfrm>
          <a:prstGeom prst="rect">
            <a:avLst/>
          </a:prstGeom>
        </p:spPr>
        <p:txBody>
          <a:bodyPr wrap="square">
            <a:spAutoFit/>
          </a:bodyPr>
          <a:lstStyle/>
          <a:p>
            <a:pPr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Объективная оценка пригодности эксперта</a:t>
            </a:r>
            <a:r>
              <a:rPr lang="ru-RU" sz="2400" dirty="0">
                <a:latin typeface="Times New Roman" panose="02020603050405020304" pitchFamily="18" charset="0"/>
                <a:ea typeface="Calibri" panose="020F0502020204030204" pitchFamily="34" charset="0"/>
                <a:cs typeface="Times New Roman" panose="02020603050405020304" pitchFamily="18" charset="0"/>
              </a:rPr>
              <a:t> определяется по формуле</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i="1" dirty="0">
                <a:latin typeface="Times New Roman" panose="02020603050405020304" pitchFamily="18" charset="0"/>
                <a:ea typeface="Calibri" panose="020F0502020204030204" pitchFamily="34" charset="0"/>
                <a:cs typeface="Times New Roman" panose="02020603050405020304" pitchFamily="18" charset="0"/>
              </a:rPr>
              <a:t>∆М = (М – </a:t>
            </a:r>
            <a:r>
              <a:rPr lang="ru-RU" sz="2400" i="1" dirty="0" err="1">
                <a:latin typeface="Times New Roman" panose="02020603050405020304" pitchFamily="18" charset="0"/>
                <a:ea typeface="Calibri" panose="020F0502020204030204" pitchFamily="34" charset="0"/>
                <a:cs typeface="Times New Roman" panose="02020603050405020304" pitchFamily="18" charset="0"/>
              </a:rPr>
              <a:t>М</a:t>
            </a:r>
            <a:r>
              <a:rPr lang="ru-RU" sz="2400" i="1" baseline="-25000" dirty="0" err="1">
                <a:latin typeface="Times New Roman" panose="02020603050405020304" pitchFamily="18" charset="0"/>
                <a:ea typeface="Calibri" panose="020F0502020204030204" pitchFamily="34" charset="0"/>
                <a:cs typeface="Times New Roman" panose="02020603050405020304" pitchFamily="18" charset="0"/>
              </a:rPr>
              <a:t>ист</a:t>
            </a:r>
            <a:r>
              <a:rPr lang="ru-RU" sz="2400" i="1" baseline="-250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где </a:t>
            </a:r>
            <a:r>
              <a:rPr lang="ru-RU" sz="2400" i="1" dirty="0" err="1">
                <a:latin typeface="Times New Roman" panose="02020603050405020304" pitchFamily="18" charset="0"/>
                <a:ea typeface="Calibri" panose="020F0502020204030204" pitchFamily="34" charset="0"/>
                <a:cs typeface="Times New Roman" panose="02020603050405020304" pitchFamily="18" charset="0"/>
              </a:rPr>
              <a:t>М</a:t>
            </a:r>
            <a:r>
              <a:rPr lang="ru-RU" sz="2400" i="1" baseline="-25000" dirty="0" err="1">
                <a:latin typeface="Times New Roman" panose="02020603050405020304" pitchFamily="18" charset="0"/>
                <a:ea typeface="Calibri" panose="020F0502020204030204" pitchFamily="34" charset="0"/>
                <a:cs typeface="Times New Roman" panose="02020603050405020304" pitchFamily="18" charset="0"/>
              </a:rPr>
              <a:t>ист</a:t>
            </a:r>
            <a:r>
              <a:rPr lang="ru-RU" sz="2400" i="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 истинная оценка, </a:t>
            </a:r>
            <a:r>
              <a:rPr lang="ru-RU" sz="2400" i="1" dirty="0">
                <a:latin typeface="Times New Roman" panose="02020603050405020304" pitchFamily="18" charset="0"/>
                <a:ea typeface="Calibri" panose="020F0502020204030204" pitchFamily="34" charset="0"/>
                <a:cs typeface="Times New Roman" panose="02020603050405020304" pitchFamily="18" charset="0"/>
              </a:rPr>
              <a:t>М</a:t>
            </a:r>
            <a:r>
              <a:rPr lang="ru-RU" sz="2400" dirty="0">
                <a:latin typeface="Times New Roman" panose="02020603050405020304" pitchFamily="18" charset="0"/>
                <a:ea typeface="Calibri" panose="020F0502020204030204" pitchFamily="34" charset="0"/>
                <a:cs typeface="Times New Roman" panose="02020603050405020304" pitchFamily="18" charset="0"/>
              </a:rPr>
              <a:t> – оценка эксперта.</a:t>
            </a:r>
          </a:p>
          <a:p>
            <a:pPr indent="449580"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Подготовка и проведение экспертизы</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Подготовка экспертизы сводится в основном к составлению плана ее проведения. Наиболее важными его разделами являются подбор экспертов, организация их работы, формулировка вопро­сов, обработка результатов.</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Существует несколько способов проведения экспертизы. Наи­более простой из них </a:t>
            </a:r>
            <a:r>
              <a:rPr lang="ru-RU" sz="2400" i="1" dirty="0">
                <a:latin typeface="Times New Roman" panose="02020603050405020304" pitchFamily="18" charset="0"/>
                <a:ea typeface="Calibri" panose="020F0502020204030204" pitchFamily="34" charset="0"/>
                <a:cs typeface="Times New Roman" panose="02020603050405020304" pitchFamily="18" charset="0"/>
              </a:rPr>
              <a:t>ранжирование </a:t>
            </a:r>
            <a:r>
              <a:rPr lang="ru-RU" sz="2400" dirty="0">
                <a:latin typeface="Times New Roman" panose="02020603050405020304" pitchFamily="18" charset="0"/>
                <a:ea typeface="Calibri" panose="020F0502020204030204" pitchFamily="34" charset="0"/>
                <a:cs typeface="Times New Roman" panose="02020603050405020304" pitchFamily="18" charset="0"/>
              </a:rPr>
              <a:t>(выстраивание по порядку), которое состоит в определении относительной значимости объектов экспертизы на основе их упорядочения. Обычно наиболее предпочтительному объекту приписывается наивысший (первый) ранг, наименее предпочтительному — последний ранг.</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38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22300" y="255369"/>
            <a:ext cx="9676618" cy="1200329"/>
          </a:xfrm>
          <a:prstGeom prst="rect">
            <a:avLst/>
          </a:prstGeom>
        </p:spPr>
        <p:txBody>
          <a:bodyPr wrap="square">
            <a:spAutoFit/>
          </a:bodyPr>
          <a:lstStyle/>
          <a:p>
            <a:pPr algn="ctr"/>
            <a:r>
              <a:rPr lang="ru-RU" sz="2400" b="1" i="1" dirty="0">
                <a:latin typeface="Times New Roman" panose="02020603050405020304" pitchFamily="18" charset="0"/>
                <a:ea typeface="Calibri" panose="020F0502020204030204" pitchFamily="34" charset="0"/>
              </a:rPr>
              <a:t>Большее распространение получил метод непосредственной оценки объектов</a:t>
            </a:r>
            <a:r>
              <a:rPr lang="ru-RU" sz="2400" dirty="0">
                <a:latin typeface="Times New Roman" panose="02020603050405020304" pitchFamily="18" charset="0"/>
                <a:ea typeface="Calibri" panose="020F0502020204030204" pitchFamily="34" charset="0"/>
              </a:rPr>
              <a:t> по шкале, когда эксперт помещает каж­дый объект в определенный оценочный интервал</a:t>
            </a:r>
            <a:r>
              <a:rPr lang="ru-RU" sz="2400" b="1" dirty="0">
                <a:latin typeface="Times New Roman" panose="02020603050405020304" pitchFamily="18" charset="0"/>
                <a:ea typeface="Calibri" panose="020F0502020204030204" pitchFamily="34" charset="0"/>
              </a:rPr>
              <a:t>. </a:t>
            </a:r>
            <a:endParaRPr lang="ru-RU" sz="2400" dirty="0"/>
          </a:p>
        </p:txBody>
      </p:sp>
      <p:sp>
        <p:nvSpPr>
          <p:cNvPr id="3" name="Прямоугольник 2"/>
          <p:cNvSpPr/>
          <p:nvPr/>
        </p:nvSpPr>
        <p:spPr>
          <a:xfrm>
            <a:off x="10285436" y="1613932"/>
            <a:ext cx="1474763" cy="369332"/>
          </a:xfrm>
          <a:prstGeom prst="rect">
            <a:avLst/>
          </a:prstGeom>
        </p:spPr>
        <p:txBody>
          <a:bodyPr wrap="none">
            <a:spAutoFit/>
          </a:bodyPr>
          <a:lstStyle/>
          <a:p>
            <a:r>
              <a:rPr lang="ru-RU" b="1" dirty="0">
                <a:latin typeface="Times New Roman" panose="02020603050405020304" pitchFamily="18" charset="0"/>
                <a:ea typeface="Calibri" panose="020F0502020204030204" pitchFamily="34" charset="0"/>
              </a:rPr>
              <a:t>Таблица </a:t>
            </a:r>
            <a:r>
              <a:rPr lang="ru-RU" b="1" dirty="0" smtClean="0">
                <a:latin typeface="Times New Roman" panose="02020603050405020304" pitchFamily="18" charset="0"/>
                <a:ea typeface="Calibri" panose="020F0502020204030204" pitchFamily="34" charset="0"/>
              </a:rPr>
              <a:t>№4</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604831899"/>
              </p:ext>
            </p:extLst>
          </p:nvPr>
        </p:nvGraphicFramePr>
        <p:xfrm>
          <a:off x="622300" y="1455698"/>
          <a:ext cx="9436100" cy="4556760"/>
        </p:xfrm>
        <a:graphic>
          <a:graphicData uri="http://schemas.openxmlformats.org/drawingml/2006/table">
            <a:tbl>
              <a:tblPr firstRow="1" firstCol="1" lastRow="1" lastCol="1" bandRow="1" bandCol="1"/>
              <a:tblGrid>
                <a:gridCol w="4635755"/>
                <a:gridCol w="621298"/>
                <a:gridCol w="926497"/>
                <a:gridCol w="695417"/>
                <a:gridCol w="784798"/>
                <a:gridCol w="644188"/>
                <a:gridCol w="1128147"/>
              </a:tblGrid>
              <a:tr h="0">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Фактор совершенствования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тренировочного процесса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2</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Сумма баллов</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Увеличение общего объема нагрузок</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2</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14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445">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Повышение частного объема специализированных упражнений при сохранении на прежнем уровне  общего объема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24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Увеличение объема сложных, специализированных упражнений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9</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41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Увеличение объема упражнений избирательной направленности</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28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06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Увеличение упражнений смешанной направленности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23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231649" y="6014854"/>
            <a:ext cx="6401496" cy="357534"/>
          </a:xfrm>
          <a:prstGeom prst="rect">
            <a:avLst/>
          </a:prstGeom>
        </p:spPr>
        <p:txBody>
          <a:bodyPr wrap="none">
            <a:spAutoFit/>
          </a:bodyPr>
          <a:lstStyle/>
          <a:p>
            <a:pPr algn="just">
              <a:lnSpc>
                <a:spcPct val="115000"/>
              </a:lnSpc>
              <a:spcAft>
                <a:spcPts val="100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Примечание: 1,2,3,4, 5 – номера экспертов, ниже -  их оценки в баллах.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538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52400" y="517593"/>
            <a:ext cx="11684000" cy="5742085"/>
          </a:xfrm>
          <a:prstGeom prst="rect">
            <a:avLst/>
          </a:prstGeom>
        </p:spPr>
        <p:txBody>
          <a:bodyPr wrap="square">
            <a:spAutoFit/>
          </a:bodyPr>
          <a:lstStyle/>
          <a:p>
            <a:pPr indent="449580"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Ранговое построение</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 это вид экспертизы, когда объекты исследования располагаются в порядке предпочтения, Для того чтобы выяснить искомое предпочтение, необходимо каждому эксперту назначить каждому объекту такое количество условных единиц, которое заслуживает данный объект, затем все единицы суммируются по объектам, а найденные суммы позволяют установить ранговое, т.е. порядковое, построение</a:t>
            </a:r>
            <a:r>
              <a:rPr lang="ru-RU" sz="2400" i="1"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Метод «мозговой атаки»</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brainstorming</a:t>
            </a:r>
            <a:r>
              <a:rPr lang="ru-RU" sz="2400" i="1" dirty="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Times New Roman" panose="02020603050405020304" pitchFamily="18" charset="0"/>
                <a:ea typeface="Calibri" panose="020F0502020204030204" pitchFamily="34" charset="0"/>
                <a:cs typeface="Times New Roman" panose="02020603050405020304" pitchFamily="18" charset="0"/>
              </a:rPr>
              <a:t> применяют для генерации новых идей. Новые идеи нужны не только тогда, когда наука накопила перспективные наблюдения и появилась возможность открытия новых направлений, способов мышления, решения сложных проблем, но и тогда, когда устаревшую методику следует усовершенствовать, укомплектовать команду перспективных спортсменов, отобрать комплекс тестов для оценки физического состояния детей разного возраста и т.д. В этих случаях необходимо изучать методики и принимать нестандартные решения.</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0777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66700" y="469793"/>
            <a:ext cx="11734800" cy="6109365"/>
          </a:xfrm>
          <a:prstGeom prst="rect">
            <a:avLst/>
          </a:prstGeom>
        </p:spPr>
        <p:txBody>
          <a:bodyPr wrap="square">
            <a:spAutoFit/>
          </a:bodyPr>
          <a:lstStyle/>
          <a:p>
            <a:pPr algn="just">
              <a:lnSpc>
                <a:spcPct val="115000"/>
              </a:lnSpc>
              <a:spcAft>
                <a:spcPts val="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Идея «мозговой атаки» заключается в проведении групповой экспертизы по конкретной проблеме.</a:t>
            </a:r>
            <a:r>
              <a:rPr lang="ru-RU" sz="2000" dirty="0">
                <a:latin typeface="Times New Roman" panose="02020603050405020304" pitchFamily="18" charset="0"/>
                <a:ea typeface="Calibri" panose="020F0502020204030204" pitchFamily="34" charset="0"/>
                <a:cs typeface="Times New Roman" panose="02020603050405020304" pitchFamily="18" charset="0"/>
              </a:rPr>
              <a:t> Эксперты должны быть профессионалами высшей категории, способные обсуждать нестандартные идеи других специалистов. Процесс работы экспертов по данному методу сводится к следующему:</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а) группа экспертов работает совместно в установленное заранее время;</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б) работой руководит координатор, специалист, который работает с кадрами, приглашает экспертов, объясняет задачу экспертизы, собирает их мнения, ведет протокол заседания экспертов, обрабатывает полученную от них информацию;</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в) эксперты высказывают свое мнение в строго ограниченный отрезок времени;</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г) эксперт имеет право повторить чужое мнение, если оно совпадает  с его собственным мнением, высказывать прямо противоположное мнение, пропустить ответ и т.д.</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д) все высказанные экспертами суждения отражаются в протоколе в порядке их соглашения;</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е) при необходимости разрешено назначить дополнительное время или по согласованию со всеми экспертами изменять первоначально установленное время ответов;</a:t>
            </a: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ж) проводится общее обсуждение полученных сведений, где предпринимается попытка сформулировать общее мнение экспертизы. Если эта попытка удачная, то полученное общее мнение является результатом работы экспертов методом «мозговой атаки» и отражается в протоколе. В том случае, если попытка неудачная, то результат экспертизы также заносится в протокол совещания экспертов</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2177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3600" y="203200"/>
            <a:ext cx="9575800" cy="1650048"/>
          </a:xfrm>
        </p:spPr>
        <p:txBody>
          <a:bodyPr>
            <a:normAutofit fontScale="90000"/>
          </a:bodyPr>
          <a:lstStyle/>
          <a:p>
            <a:pPr algn="ctr">
              <a:lnSpc>
                <a:spcPct val="115000"/>
              </a:lnSpc>
              <a:spcAft>
                <a:spcPts val="1000"/>
              </a:spcAft>
            </a:pPr>
            <a:r>
              <a:rPr lang="en-US" sz="3200" b="1" i="1" dirty="0">
                <a:latin typeface="Times New Roman" panose="02020603050405020304" pitchFamily="18" charset="0"/>
                <a:ea typeface="Calibri" panose="020F0502020204030204" pitchFamily="34" charset="0"/>
                <a:cs typeface="Times New Roman" panose="02020603050405020304" pitchFamily="18" charset="0"/>
              </a:rPr>
              <a:t>VI</a:t>
            </a:r>
            <a:r>
              <a:rPr lang="ru-RU" sz="3200" b="1" i="1" dirty="0">
                <a:latin typeface="Times New Roman" panose="02020603050405020304" pitchFamily="18" charset="0"/>
                <a:ea typeface="Calibri" panose="020F0502020204030204" pitchFamily="34" charset="0"/>
                <a:cs typeface="Times New Roman" panose="02020603050405020304" pitchFamily="18" charset="0"/>
              </a:rPr>
              <a:t>. МЕТРОЛОГИЧЕСКИЕ ОСНОВЫ КОНТРОЛЯ ФИЗИЧЕСКОГО СОСТОЯНИЯ СПОРТСМЕНОВ.</a:t>
            </a:r>
            <a:r>
              <a:rPr lang="ru-RU" sz="3200" dirty="0">
                <a:latin typeface="Times New Roman" panose="02020603050405020304" pitchFamily="18" charset="0"/>
                <a:ea typeface="Calibri" panose="020F0502020204030204" pitchFamily="34" charset="0"/>
                <a:cs typeface="Times New Roman" panose="02020603050405020304" pitchFamily="18" charset="0"/>
              </a:rPr>
              <a:t/>
            </a:r>
            <a:br>
              <a:rPr lang="ru-RU" sz="3200" dirty="0">
                <a:latin typeface="Times New Roman" panose="02020603050405020304" pitchFamily="18" charset="0"/>
                <a:ea typeface="Calibri" panose="020F0502020204030204" pitchFamily="34"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1178229" y="1557618"/>
            <a:ext cx="9654871" cy="4195481"/>
          </a:xfrm>
        </p:spPr>
        <p:txBody>
          <a:bodyPr>
            <a:normAutofit fontScale="92500" lnSpcReduction="20000"/>
          </a:bodyPr>
          <a:lstStyle/>
          <a:p>
            <a:pPr marL="0" indent="0" algn="just">
              <a:lnSpc>
                <a:spcPct val="115000"/>
              </a:lnSpc>
              <a:spcAft>
                <a:spcPts val="1000"/>
              </a:spcAft>
              <a:buNone/>
            </a:pPr>
            <a:r>
              <a:rPr lang="ru-RU"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b="1" i="1" dirty="0" smtClean="0">
                <a:latin typeface="Times New Roman" panose="02020603050405020304" pitchFamily="18" charset="0"/>
                <a:ea typeface="Calibri" panose="020F0502020204030204" pitchFamily="34" charset="0"/>
                <a:cs typeface="Times New Roman" panose="02020603050405020304" pitchFamily="18" charset="0"/>
              </a:rPr>
              <a:t>Физическое </a:t>
            </a:r>
            <a:r>
              <a:rPr lang="ru-RU" sz="2200" b="1" i="1" dirty="0">
                <a:latin typeface="Times New Roman" panose="02020603050405020304" pitchFamily="18" charset="0"/>
                <a:ea typeface="Calibri" panose="020F0502020204030204" pitchFamily="34" charset="0"/>
                <a:cs typeface="Times New Roman" panose="02020603050405020304" pitchFamily="18" charset="0"/>
              </a:rPr>
              <a:t>состояние спортсмена </a:t>
            </a:r>
            <a:r>
              <a:rPr lang="ru-RU" sz="2200" dirty="0">
                <a:latin typeface="Times New Roman" panose="02020603050405020304" pitchFamily="18" charset="0"/>
                <a:ea typeface="Calibri" panose="020F0502020204030204" pitchFamily="34" charset="0"/>
                <a:cs typeface="Times New Roman" panose="02020603050405020304" pitchFamily="18" charset="0"/>
              </a:rPr>
              <a:t>характеризуется: </a:t>
            </a:r>
            <a:endParaRPr lang="ru-RU" sz="2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200" dirty="0" smtClean="0">
                <a:latin typeface="Times New Roman" panose="02020603050405020304" pitchFamily="18" charset="0"/>
                <a:ea typeface="Calibri" panose="020F0502020204030204" pitchFamily="34" charset="0"/>
                <a:cs typeface="Times New Roman" panose="02020603050405020304" pitchFamily="18" charset="0"/>
              </a:rPr>
              <a:t>1</a:t>
            </a:r>
            <a:r>
              <a:rPr lang="ru-RU" sz="2200" dirty="0">
                <a:latin typeface="Times New Roman" panose="02020603050405020304" pitchFamily="18" charset="0"/>
                <a:ea typeface="Calibri" panose="020F0502020204030204" pitchFamily="34" charset="0"/>
                <a:cs typeface="Times New Roman" panose="02020603050405020304" pitchFamily="18" charset="0"/>
              </a:rPr>
              <a:t>) уровнем телосложения</a:t>
            </a:r>
            <a:r>
              <a:rPr lang="ru-RU" sz="2200" b="1"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и составом тела; </a:t>
            </a:r>
            <a:endParaRPr lang="ru-RU" sz="2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200" dirty="0" smtClean="0">
                <a:latin typeface="Times New Roman" panose="02020603050405020304" pitchFamily="18" charset="0"/>
                <a:ea typeface="Calibri" panose="020F0502020204030204" pitchFamily="34" charset="0"/>
                <a:cs typeface="Times New Roman" panose="02020603050405020304" pitchFamily="18" charset="0"/>
              </a:rPr>
              <a:t>2</a:t>
            </a:r>
            <a:r>
              <a:rPr lang="ru-RU" sz="2200" dirty="0">
                <a:latin typeface="Times New Roman" panose="02020603050405020304" pitchFamily="18" charset="0"/>
                <a:ea typeface="Calibri" panose="020F0502020204030204" pitchFamily="34" charset="0"/>
                <a:cs typeface="Times New Roman" panose="02020603050405020304" pitchFamily="18" charset="0"/>
              </a:rPr>
              <a:t>) состоянием здоровья</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3) уров­нем развития двигательных качеств.</a:t>
            </a:r>
          </a:p>
          <a:p>
            <a:pPr marL="0" indent="0" algn="just">
              <a:lnSpc>
                <a:spcPct val="115000"/>
              </a:lnSpc>
              <a:spcAft>
                <a:spcPts val="1000"/>
              </a:spcAft>
              <a:buNone/>
            </a:pP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В </a:t>
            </a:r>
            <a:r>
              <a:rPr lang="ru-RU" sz="2200" dirty="0">
                <a:latin typeface="Times New Roman" panose="02020603050405020304" pitchFamily="18" charset="0"/>
                <a:ea typeface="Calibri" panose="020F0502020204030204" pitchFamily="34" charset="0"/>
                <a:cs typeface="Times New Roman" panose="02020603050405020304" pitchFamily="18" charset="0"/>
              </a:rPr>
              <a:t>последние годы в практике контроля получили широкое распространение показатели, характеризующие: </a:t>
            </a:r>
          </a:p>
          <a:p>
            <a:pPr algn="just">
              <a:lnSpc>
                <a:spcPct val="115000"/>
              </a:lnSpc>
              <a:spcAft>
                <a:spcPts val="100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1) плотность тела спортсменов; </a:t>
            </a:r>
          </a:p>
          <a:p>
            <a:pPr algn="just">
              <a:lnSpc>
                <a:spcPct val="115000"/>
              </a:lnSpc>
              <a:spcAft>
                <a:spcPts val="100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2) соотношение между жировой и мышечной массой.</a:t>
            </a:r>
          </a:p>
          <a:p>
            <a:pPr marL="0" indent="0" algn="just">
              <a:lnSpc>
                <a:spcPct val="115000"/>
              </a:lnSpc>
              <a:spcAft>
                <a:spcPts val="1000"/>
              </a:spcAft>
              <a:buNone/>
            </a:pP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ru-RU" sz="16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32516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108200" y="201374"/>
            <a:ext cx="6096000" cy="914930"/>
          </a:xfrm>
          <a:prstGeom prst="rect">
            <a:avLst/>
          </a:prstGeom>
        </p:spPr>
        <p:txBody>
          <a:bodyPr>
            <a:spAutoFit/>
          </a:bodyPr>
          <a:lstStyle/>
          <a:p>
            <a:pPr algn="r">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Рис. 1. Информативные антропометрические показатели в гребле на байдарках и каноэ.</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417982"/>
            <a:ext cx="5181600" cy="4509796"/>
          </a:xfrm>
          <a:prstGeom prst="rect">
            <a:avLst/>
          </a:prstGeom>
          <a:noFill/>
          <a:ln>
            <a:noFill/>
          </a:ln>
        </p:spPr>
      </p:pic>
      <p:sp>
        <p:nvSpPr>
          <p:cNvPr id="4" name="Прямоугольник 3"/>
          <p:cNvSpPr/>
          <p:nvPr/>
        </p:nvSpPr>
        <p:spPr>
          <a:xfrm>
            <a:off x="1016000" y="5927778"/>
            <a:ext cx="6096000" cy="640688"/>
          </a:xfrm>
          <a:prstGeom prst="rect">
            <a:avLst/>
          </a:prstGeom>
        </p:spPr>
        <p:txBody>
          <a:bodyPr>
            <a:spAutoFit/>
          </a:bodyPr>
          <a:lstStyle/>
          <a:p>
            <a:pPr algn="just">
              <a:lnSpc>
                <a:spcPct val="115000"/>
              </a:lnSpc>
              <a:spcAft>
                <a:spcPts val="1000"/>
              </a:spcAft>
            </a:pPr>
            <a:r>
              <a:rPr lang="ru-RU" sz="1600" i="1" dirty="0">
                <a:latin typeface="Times New Roman" panose="02020603050405020304" pitchFamily="18" charset="0"/>
                <a:ea typeface="Calibri" panose="020F0502020204030204" pitchFamily="34" charset="0"/>
                <a:cs typeface="Times New Roman" panose="02020603050405020304" pitchFamily="18" charset="0"/>
              </a:rPr>
              <a:t>Примечание: А </a:t>
            </a:r>
            <a:r>
              <a:rPr lang="ru-RU" sz="1600" dirty="0">
                <a:latin typeface="Times New Roman" panose="02020603050405020304" pitchFamily="18" charset="0"/>
                <a:ea typeface="Calibri" panose="020F0502020204030204" pitchFamily="34" charset="0"/>
                <a:cs typeface="Times New Roman" panose="02020603050405020304" pitchFamily="18" charset="0"/>
              </a:rPr>
              <a:t>— общие критерии</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i="1" dirty="0">
                <a:latin typeface="Times New Roman" panose="02020603050405020304" pitchFamily="18" charset="0"/>
                <a:ea typeface="Calibri" panose="020F0502020204030204" pitchFamily="34" charset="0"/>
                <a:cs typeface="Times New Roman" panose="02020603050405020304" pitchFamily="18" charset="0"/>
              </a:rPr>
              <a:t>Б </a:t>
            </a:r>
            <a:r>
              <a:rPr lang="ru-RU" sz="1600" dirty="0">
                <a:latin typeface="Times New Roman" panose="02020603050405020304" pitchFamily="18" charset="0"/>
                <a:ea typeface="Calibri" panose="020F0502020204030204" pitchFamily="34" charset="0"/>
                <a:cs typeface="Times New Roman" panose="02020603050405020304" pitchFamily="18" charset="0"/>
              </a:rPr>
              <a:t>— для оценки байдарочников; </a:t>
            </a:r>
            <a:r>
              <a:rPr lang="ru-RU" sz="1600" i="1" dirty="0">
                <a:latin typeface="Times New Roman" panose="02020603050405020304" pitchFamily="18" charset="0"/>
                <a:ea typeface="Calibri" panose="020F0502020204030204" pitchFamily="34" charset="0"/>
                <a:cs typeface="Times New Roman" panose="02020603050405020304" pitchFamily="18" charset="0"/>
              </a:rPr>
              <a:t>В</a:t>
            </a:r>
            <a:r>
              <a:rPr lang="ru-RU" sz="1600" dirty="0">
                <a:latin typeface="Times New Roman" panose="02020603050405020304" pitchFamily="18" charset="0"/>
                <a:ea typeface="Calibri" panose="020F0502020204030204" pitchFamily="34" charset="0"/>
                <a:cs typeface="Times New Roman" panose="02020603050405020304" pitchFamily="18" charset="0"/>
              </a:rPr>
              <a:t>— для оценки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каноистов</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533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79400" y="780115"/>
            <a:ext cx="10223500" cy="5693866"/>
          </a:xfrm>
          <a:prstGeom prst="rect">
            <a:avLst/>
          </a:prstGeom>
        </p:spPr>
        <p:txBody>
          <a:bodyPr wrap="square">
            <a:spAutoFit/>
          </a:bodyPr>
          <a:lstStyle/>
          <a:p>
            <a:pPr algn="just"/>
            <a:r>
              <a:rPr lang="ru-RU" sz="2800" b="1" i="1" dirty="0">
                <a:latin typeface="Times New Roman" panose="02020603050405020304" pitchFamily="18" charset="0"/>
                <a:cs typeface="Times New Roman" panose="02020603050405020304" pitchFamily="18" charset="0"/>
              </a:rPr>
              <a:t>Основными принято называть единицы</a:t>
            </a:r>
            <a:r>
              <a:rPr lang="ru-RU" sz="2800" dirty="0">
                <a:latin typeface="Times New Roman" panose="02020603050405020304" pitchFamily="18" charset="0"/>
                <a:cs typeface="Times New Roman" panose="02020603050405020304" pitchFamily="18" charset="0"/>
              </a:rPr>
              <a:t>, величины которых определяют по специальным образцам, эталонам. Выбрав несколько основных единиц, вводят связанные с ними производные единицы измерения, Производные единицы измерения могут быть получены из основных путем несложных арифметических преобразований или формул. Так, единица измерения длины (метр – м) и единица измерения времени (секунда – с) – основные единицы, а единица измерения скорости, например, (метр за секунду  - м/с) – производная единицы измерения.</a:t>
            </a:r>
          </a:p>
          <a:p>
            <a:pPr algn="just"/>
            <a:r>
              <a:rPr lang="ru-RU" sz="2800" dirty="0">
                <a:latin typeface="Times New Roman" panose="02020603050405020304" pitchFamily="18" charset="0"/>
                <a:cs typeface="Times New Roman" panose="02020603050405020304" pitchFamily="18" charset="0"/>
              </a:rPr>
              <a:t>По способу получения числового значения измеряемой величины все измерения делятся на четыре основных вида: прямые косвенные, совокупные и совместные.</a:t>
            </a:r>
          </a:p>
        </p:txBody>
      </p:sp>
    </p:spTree>
    <p:extLst>
      <p:ext uri="{BB962C8B-B14F-4D97-AF65-F5344CB8AC3E}">
        <p14:creationId xmlns:p14="http://schemas.microsoft.com/office/powerpoint/2010/main" val="1492373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511300" y="277574"/>
            <a:ext cx="8216900" cy="941796"/>
          </a:xfrm>
          <a:prstGeom prst="rect">
            <a:avLst/>
          </a:prstGeom>
        </p:spPr>
        <p:txBody>
          <a:bodyPr wrap="square">
            <a:spAutoFit/>
          </a:bodyPr>
          <a:lstStyle/>
          <a:p>
            <a:pPr algn="ctr">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Классификация свойств и показатели спортивной </a:t>
            </a:r>
            <a:r>
              <a:rPr lang="ru-RU" sz="2400" b="1" i="1" dirty="0" smtClean="0">
                <a:latin typeface="Times New Roman" panose="02020603050405020304" pitchFamily="18" charset="0"/>
                <a:ea typeface="Calibri" panose="020F0502020204030204" pitchFamily="34" charset="0"/>
                <a:cs typeface="Times New Roman" panose="02020603050405020304" pitchFamily="18" charset="0"/>
              </a:rPr>
              <a:t>подготовленности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0314752" y="1219370"/>
            <a:ext cx="1417696" cy="390684"/>
          </a:xfrm>
          <a:prstGeom prst="rect">
            <a:avLst/>
          </a:prstGeom>
        </p:spPr>
        <p:txBody>
          <a:bodyPr wrap="none">
            <a:spAutoFit/>
          </a:bodyPr>
          <a:lstStyle/>
          <a:p>
            <a:pPr lvl="0" algn="just">
              <a:lnSpc>
                <a:spcPct val="115000"/>
              </a:lnSpc>
              <a:spcAft>
                <a:spcPts val="1000"/>
              </a:spcAft>
            </a:pPr>
            <a:r>
              <a:rPr lang="ru-RU" b="1" i="1"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Таблица </a:t>
            </a:r>
            <a:r>
              <a:rPr lang="ru-RU" b="1" i="1" dirty="0" smtClean="0">
                <a:solidFill>
                  <a:prstClr val="white"/>
                </a:solidFill>
                <a:latin typeface="Times New Roman" panose="02020603050405020304" pitchFamily="18" charset="0"/>
                <a:ea typeface="Calibri" panose="020F0502020204030204" pitchFamily="34" charset="0"/>
                <a:cs typeface="Times New Roman" panose="02020603050405020304" pitchFamily="18" charset="0"/>
              </a:rPr>
              <a:t>№</a:t>
            </a:r>
            <a:r>
              <a:rPr lang="ru-RU" b="1" i="1"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5</a:t>
            </a:r>
            <a:endParaRPr lang="ru-RU"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33969841"/>
              </p:ext>
            </p:extLst>
          </p:nvPr>
        </p:nvGraphicFramePr>
        <p:xfrm>
          <a:off x="736600" y="1610054"/>
          <a:ext cx="10541001" cy="4753075"/>
        </p:xfrm>
        <a:graphic>
          <a:graphicData uri="http://schemas.openxmlformats.org/drawingml/2006/table">
            <a:tbl>
              <a:tblPr firstRow="1" firstCol="1" lastRow="1" lastCol="1" bandRow="1" bandCol="1"/>
              <a:tblGrid>
                <a:gridCol w="2865243"/>
                <a:gridCol w="3370873"/>
                <a:gridCol w="4304885"/>
              </a:tblGrid>
              <a:tr h="662489">
                <a:tc>
                  <a:txBody>
                    <a:bodyPr/>
                    <a:lstStyle/>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группа показателей</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основные требования</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группа свойств и их </a:t>
                      </a: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качест</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венно-ценностные характеристики</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148">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функциональные</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показатели</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требования совершенства выполнения   основной спортивной функции.</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функциональные свойства </a:t>
                      </a: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(универсальность и широта спортивных возможностей)</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5807">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показатели надежности</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требования безотказного функционирования и избыточного резервирование спортивных возможностей</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надежность в тренировке и состязаниях(безошибочность и помехоустойчивость)</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3318">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показатели эстетичности</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эстетические требования</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эстетические  свойства (динамичность исполнения и художественное оформление композиции).</a:t>
                      </a:r>
                    </a:p>
                  </a:txBody>
                  <a:tcPr marL="61723" marR="617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957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84200" y="1027693"/>
            <a:ext cx="11010900" cy="5149102"/>
          </a:xfrm>
          <a:prstGeom prst="rect">
            <a:avLst/>
          </a:prstGeom>
        </p:spPr>
        <p:txBody>
          <a:bodyPr wrap="square">
            <a:spAutoFit/>
          </a:bodyPr>
          <a:lstStyle/>
          <a:p>
            <a:pPr indent="449580"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Контроль  физической подготовленности</a:t>
            </a:r>
            <a:r>
              <a:rPr lang="ru-RU" sz="2400" dirty="0">
                <a:latin typeface="Times New Roman" panose="02020603050405020304" pitchFamily="18" charset="0"/>
                <a:ea typeface="Calibri" panose="020F0502020204030204" pitchFamily="34" charset="0"/>
                <a:cs typeface="Times New Roman" panose="02020603050405020304" pitchFamily="18" charset="0"/>
              </a:rPr>
              <a:t> включает измере­ние уровня развития скоростных и силовых качеств, выносливости и физической работоспособности, ловкости, гибкости, равновесия и т. п. Возможны три основных варианта тестирования:</a:t>
            </a:r>
          </a:p>
          <a:p>
            <a:pPr marL="342900" lvl="0" indent="-342900" algn="just">
              <a:lnSpc>
                <a:spcPct val="115000"/>
              </a:lnSpc>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комплексная оценка физической подготовленности с использованием широкого круга разнообразных тестов (например, изме­рение достижений в комплексе ГТО);</a:t>
            </a:r>
          </a:p>
          <a:p>
            <a:pPr marL="342900" lvl="0" indent="-342900" algn="just">
              <a:lnSpc>
                <a:spcPct val="115000"/>
              </a:lnSpc>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оценка уровня и структуры какого-либо одного качества</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(например, выносливости у бегунов);</a:t>
            </a:r>
          </a:p>
          <a:p>
            <a:pPr marL="342900" lvl="0" indent="-342900" algn="just">
              <a:lnSpc>
                <a:spcPct val="115000"/>
              </a:lnSpc>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оценка уровня одного из проявлений качества (например,</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скоростной выносливости у бегунов).</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4219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812800" y="1312293"/>
            <a:ext cx="10299700" cy="4339650"/>
          </a:xfrm>
          <a:prstGeom prst="rect">
            <a:avLst/>
          </a:prstGeom>
        </p:spPr>
        <p:txBody>
          <a:bodyPr wrap="square">
            <a:spAutoFit/>
          </a:bodyPr>
          <a:lstStyle/>
          <a:p>
            <a:pPr indent="449580" algn="just">
              <a:lnSpc>
                <a:spcPct val="115000"/>
              </a:lnSpc>
              <a:spcAft>
                <a:spcPts val="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Дополнительными требованиями к тестам физической подготовленности являются следующие требования</a:t>
            </a:r>
            <a:r>
              <a:rPr lang="ru-RU" sz="2400" b="1" i="1"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15000"/>
              </a:lnSpc>
              <a:spcAft>
                <a:spcPts val="0"/>
              </a:spcAft>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1)	техника выполнения тестов должна быть сравнительно про¬-</a:t>
            </a:r>
          </a:p>
          <a:p>
            <a:pPr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стой и не оказывать существенного влияния на их результат</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2)	тесты должны быть освоены настолько хорошо, чтобы при</a:t>
            </a:r>
          </a:p>
          <a:p>
            <a:pPr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их выполнении основное внимание было бы направлено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дости</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ru-RU" sz="2400" dirty="0" err="1">
                <a:latin typeface="Times New Roman" panose="02020603050405020304" pitchFamily="18" charset="0"/>
                <a:ea typeface="Calibri" panose="020F0502020204030204" pitchFamily="34" charset="0"/>
                <a:cs typeface="Times New Roman" panose="02020603050405020304" pitchFamily="18" charset="0"/>
              </a:rPr>
              <a:t>жение</a:t>
            </a:r>
            <a:r>
              <a:rPr lang="ru-RU" sz="2400" dirty="0">
                <a:latin typeface="Times New Roman" panose="02020603050405020304" pitchFamily="18" charset="0"/>
                <a:ea typeface="Calibri" panose="020F0502020204030204" pitchFamily="34" charset="0"/>
                <a:cs typeface="Times New Roman" panose="02020603050405020304" pitchFamily="18" charset="0"/>
              </a:rPr>
              <a:t> максимального результата, а не на стремление выполнить</a:t>
            </a:r>
          </a:p>
          <a:p>
            <a:pPr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задание технически правильно.</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261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835470740"/>
              </p:ext>
            </p:extLst>
          </p:nvPr>
        </p:nvGraphicFramePr>
        <p:xfrm>
          <a:off x="457201" y="2469465"/>
          <a:ext cx="10921999" cy="4101084"/>
        </p:xfrm>
        <a:graphic>
          <a:graphicData uri="http://schemas.openxmlformats.org/drawingml/2006/table">
            <a:tbl>
              <a:tblPr firstRow="1" firstCol="1" lastRow="1" lastCol="1" bandRow="1" bandCol="1"/>
              <a:tblGrid>
                <a:gridCol w="2808158"/>
                <a:gridCol w="2808158"/>
                <a:gridCol w="2826871"/>
                <a:gridCol w="2478812"/>
              </a:tblGrid>
              <a:tr h="578535">
                <a:tc>
                  <a:txBody>
                    <a:bodyPr/>
                    <a:lstStyle/>
                    <a:p>
                      <a:pPr algn="just">
                        <a:lnSpc>
                          <a:spcPct val="115000"/>
                        </a:lnSpc>
                        <a:spcAft>
                          <a:spcPts val="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Критерий</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Меры критерия</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Способ измерения</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время реакции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Коэффициент информативности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45">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Соревновательные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Упражнения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Результат в беге на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100 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Отпускание кнопки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 звуковой сигнал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   0,226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555">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Элемент соревновательного упражнения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Время достижения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максимальной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ско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рости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беге на 100 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Время отрыва руки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от стартовой линии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после выстрела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0,338</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7200">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Информативный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Тест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Результат в беге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 </a:t>
                      </a: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30 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а) время отрыва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руки от стартовой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линии.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б)время отрыва ноги.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от передней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старто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вой колодки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0,556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0,300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88900" y="316179"/>
            <a:ext cx="110871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Информативность показателей времени реакции</a:t>
            </a:r>
            <a:r>
              <a:rPr kumimoji="0" 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высокая, если:</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 время реакции явля­ется  существенным  элементом   соревновательной  деятельности;</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 удельный вес времени реакции, в общем, времени движения достаточно велик;</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 способ реагирования в тесте близок к реагированию в сорев­новательных условиях.</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152900" y="1639618"/>
            <a:ext cx="7391400" cy="646331"/>
          </a:xfrm>
          <a:prstGeom prst="rect">
            <a:avLst/>
          </a:prstGeom>
        </p:spPr>
        <p:txBody>
          <a:bodyPr wrap="square">
            <a:spAutoFit/>
          </a:bodyPr>
          <a:lstStyle/>
          <a:p>
            <a:pPr lvl="0" indent="449263" eaLnBrk="0" fontAlgn="base" hangingPunct="0">
              <a:spcBef>
                <a:spcPct val="0"/>
              </a:spcBef>
              <a:spcAft>
                <a:spcPct val="0"/>
              </a:spcAft>
            </a:pPr>
            <a:r>
              <a:rPr lang="ru-RU" b="1" i="1"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Информативность показателей времени реакции.   </a:t>
            </a:r>
            <a:endParaRPr lang="ru-RU" dirty="0">
              <a:solidFill>
                <a:prstClr val="white"/>
              </a:solidFill>
              <a:latin typeface="Arial" panose="020B0604020202020204" pitchFamily="34" charset="0"/>
            </a:endParaRPr>
          </a:p>
          <a:p>
            <a:pPr lvl="0" indent="449263" algn="r" eaLnBrk="0" fontAlgn="base" hangingPunct="0">
              <a:spcBef>
                <a:spcPct val="0"/>
              </a:spcBef>
              <a:spcAft>
                <a:spcPct val="0"/>
              </a:spcAft>
            </a:pPr>
            <a:r>
              <a:rPr lang="ru-RU" b="1" i="1" dirty="0" smtClean="0">
                <a:solidFill>
                  <a:prstClr val="white"/>
                </a:solidFill>
                <a:latin typeface="Times New Roman" panose="02020603050405020304" pitchFamily="18" charset="0"/>
                <a:ea typeface="Calibri" panose="020F0502020204030204" pitchFamily="34" charset="0"/>
                <a:cs typeface="Times New Roman" panose="02020603050405020304" pitchFamily="18" charset="0"/>
              </a:rPr>
              <a:t>Таблица №6</a:t>
            </a:r>
            <a:endParaRPr lang="ru-RU" dirty="0">
              <a:solidFill>
                <a:prstClr val="white"/>
              </a:solidFill>
            </a:endParaRPr>
          </a:p>
        </p:txBody>
      </p:sp>
    </p:spTree>
    <p:extLst>
      <p:ext uri="{BB962C8B-B14F-4D97-AF65-F5344CB8AC3E}">
        <p14:creationId xmlns:p14="http://schemas.microsoft.com/office/powerpoint/2010/main" val="2617515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983788621"/>
              </p:ext>
            </p:extLst>
          </p:nvPr>
        </p:nvGraphicFramePr>
        <p:xfrm>
          <a:off x="761683" y="1950720"/>
          <a:ext cx="9449117" cy="4556760"/>
        </p:xfrm>
        <a:graphic>
          <a:graphicData uri="http://schemas.openxmlformats.org/drawingml/2006/table">
            <a:tbl>
              <a:tblPr firstRow="1" firstCol="1" lastRow="1" lastCol="1" bandRow="1" bandCol="1"/>
              <a:tblGrid>
                <a:gridCol w="2170422"/>
                <a:gridCol w="4294882"/>
                <a:gridCol w="2983813"/>
              </a:tblGrid>
              <a:tr h="0">
                <a:tc>
                  <a:txBody>
                    <a:bodyPr/>
                    <a:lstStyle/>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Критерий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Тесты время движения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Коэффициент информативности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Бег на 100 м:</a:t>
                      </a: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а) результат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а)константа стартового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ускор</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К</a:t>
                      </a:r>
                      <a:r>
                        <a:rPr lang="ru-RU" sz="20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б) время на отрыве 80 – 100 м;</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в) частота постукивания кистью.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- 0, 114</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0,930</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- 0,180…0,270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б) максимальная скорость бега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а) частота шагов в беге;</a:t>
                      </a: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б) время опоры;</a:t>
                      </a: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г) время переноса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- 0,930</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- 0,750</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- 0, 770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Бег на 30 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Результат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Константа стартового ускорения</a:t>
                      </a:r>
                    </a:p>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К</a:t>
                      </a:r>
                      <a:r>
                        <a:rPr lang="ru-RU" sz="2000" baseline="-25000">
                          <a:effectLst/>
                          <a:latin typeface="Times New Roman" panose="02020603050405020304" pitchFamily="18" charset="0"/>
                          <a:ea typeface="Calibri" panose="020F0502020204030204" pitchFamily="34" charset="0"/>
                          <a:cs typeface="Times New Roman" panose="02020603050405020304" pitchFamily="18" charset="0"/>
                        </a:rPr>
                        <a:t>1</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28600" y="292011"/>
            <a:ext cx="101981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Контроль быстроты движений</a:t>
            </a:r>
            <a:r>
              <a:rPr kumimoji="0" lang="ru-RU"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Измерение времени макси­мально быстрых движений осуществляется двумя способами: ручным (с помощью ручного пружинного или электронного секун­домера) и, автоматическим (с помощью электромеханических </a:t>
            </a:r>
            <a:r>
              <a:rPr kumimoji="0" lang="ru-RU"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спидографов</a:t>
            </a:r>
            <a:r>
              <a:rPr kumimoji="0" 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фотоэлектронных установок, лазеров и т. п.).</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903935" y="1625780"/>
            <a:ext cx="7522765" cy="369332"/>
          </a:xfrm>
          <a:prstGeom prst="rect">
            <a:avLst/>
          </a:prstGeom>
        </p:spPr>
        <p:txBody>
          <a:bodyPr wrap="none">
            <a:spAutoFit/>
          </a:bodyPr>
          <a:lstStyle/>
          <a:p>
            <a:pPr lvl="0" indent="449263" algn="just" eaLnBrk="0" fontAlgn="base" hangingPunct="0">
              <a:spcBef>
                <a:spcPct val="0"/>
              </a:spcBef>
              <a:spcAft>
                <a:spcPct val="0"/>
              </a:spcAft>
            </a:pPr>
            <a:r>
              <a:rPr lang="ru-RU" b="1" i="1" dirty="0">
                <a:latin typeface="Times New Roman" panose="02020603050405020304" pitchFamily="18" charset="0"/>
                <a:ea typeface="Calibri" panose="020F0502020204030204" pitchFamily="34" charset="0"/>
                <a:cs typeface="Times New Roman" panose="02020603050405020304" pitchFamily="18" charset="0"/>
              </a:rPr>
              <a:t>Информативность тестов быстроты движений.        Таблица </a:t>
            </a:r>
            <a:r>
              <a:rPr lang="ru-RU" b="1" i="1" dirty="0" smtClean="0">
                <a:latin typeface="Times New Roman" panose="02020603050405020304" pitchFamily="18" charset="0"/>
                <a:ea typeface="Calibri" panose="020F0502020204030204" pitchFamily="34" charset="0"/>
                <a:cs typeface="Times New Roman" panose="02020603050405020304" pitchFamily="18" charset="0"/>
              </a:rPr>
              <a:t>№7</a:t>
            </a:r>
            <a:endParaRPr lang="ru-RU" dirty="0">
              <a:latin typeface="Arial" panose="020B0604020202020204" pitchFamily="34" charset="0"/>
            </a:endParaRPr>
          </a:p>
        </p:txBody>
      </p:sp>
    </p:spTree>
    <p:extLst>
      <p:ext uri="{BB962C8B-B14F-4D97-AF65-F5344CB8AC3E}">
        <p14:creationId xmlns:p14="http://schemas.microsoft.com/office/powerpoint/2010/main" val="4140202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635429217"/>
              </p:ext>
            </p:extLst>
          </p:nvPr>
        </p:nvGraphicFramePr>
        <p:xfrm>
          <a:off x="939483" y="1574344"/>
          <a:ext cx="8014016" cy="5257800"/>
        </p:xfrm>
        <a:graphic>
          <a:graphicData uri="http://schemas.openxmlformats.org/drawingml/2006/table">
            <a:tbl>
              <a:tblPr firstRow="1" firstCol="1" lastRow="1" lastCol="1" bandRow="1" bandCol="1"/>
              <a:tblGrid>
                <a:gridCol w="2671339"/>
                <a:gridCol w="2671339"/>
                <a:gridCol w="1000195"/>
                <a:gridCol w="800867"/>
                <a:gridCol w="870276"/>
              </a:tblGrid>
              <a:tr h="0">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Показатели</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Коэффициент групповой информативности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Коэффициент индивидуальной информативности</a:t>
                      </a:r>
                    </a:p>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Спортсменов (1, 2,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Время достижения </a:t>
                      </a:r>
                      <a:r>
                        <a:rPr lang="en-US" sz="2000" i="1">
                          <a:effectLst/>
                          <a:latin typeface="Times New Roman" panose="02020603050405020304" pitchFamily="18" charset="0"/>
                          <a:ea typeface="Calibri" panose="020F0502020204030204" pitchFamily="34" charset="0"/>
                          <a:cs typeface="Times New Roman" panose="02020603050405020304" pitchFamily="18" charset="0"/>
                        </a:rPr>
                        <a:t>V</a:t>
                      </a:r>
                      <a:r>
                        <a:rPr lang="en-US" sz="2000" i="1" baseline="-25000">
                          <a:effectLst/>
                          <a:latin typeface="Times New Roman" panose="02020603050405020304" pitchFamily="18" charset="0"/>
                          <a:ea typeface="Calibri" panose="020F0502020204030204" pitchFamily="34" charset="0"/>
                          <a:cs typeface="Times New Roman" panose="02020603050405020304" pitchFamily="18" charset="0"/>
                        </a:rPr>
                        <a:t>max</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Время удержания </a:t>
                      </a:r>
                      <a:r>
                        <a:rPr lang="en-US" sz="2000" i="1">
                          <a:effectLst/>
                          <a:latin typeface="Times New Roman" panose="02020603050405020304" pitchFamily="18" charset="0"/>
                          <a:ea typeface="Calibri" panose="020F0502020204030204" pitchFamily="34" charset="0"/>
                          <a:cs typeface="Times New Roman" panose="02020603050405020304" pitchFamily="18" charset="0"/>
                        </a:rPr>
                        <a:t>V</a:t>
                      </a:r>
                      <a:r>
                        <a:rPr lang="en-US" sz="2000" i="1" baseline="-25000">
                          <a:effectLst/>
                          <a:latin typeface="Times New Roman" panose="02020603050405020304" pitchFamily="18" charset="0"/>
                          <a:ea typeface="Calibri" panose="020F0502020204030204" pitchFamily="34" charset="0"/>
                          <a:cs typeface="Times New Roman" panose="02020603050405020304" pitchFamily="18" charset="0"/>
                        </a:rPr>
                        <a:t>max</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Время снижения</a:t>
                      </a:r>
                      <a:r>
                        <a:rPr lang="en-US" sz="2000" i="1">
                          <a:effectLst/>
                          <a:latin typeface="Times New Roman" panose="02020603050405020304" pitchFamily="18" charset="0"/>
                          <a:ea typeface="Calibri" panose="020F0502020204030204" pitchFamily="34" charset="0"/>
                          <a:cs typeface="Times New Roman" panose="02020603050405020304" pitchFamily="18" charset="0"/>
                        </a:rPr>
                        <a:t> V</a:t>
                      </a:r>
                      <a:r>
                        <a:rPr lang="en-US" sz="2000" i="1" baseline="-25000">
                          <a:effectLst/>
                          <a:latin typeface="Times New Roman" panose="02020603050405020304" pitchFamily="18" charset="0"/>
                          <a:ea typeface="Calibri" panose="020F0502020204030204" pitchFamily="34" charset="0"/>
                          <a:cs typeface="Times New Roman" panose="02020603050405020304" pitchFamily="18" charset="0"/>
                        </a:rPr>
                        <a:t>max</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Скорость на финише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Время реакции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0,42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Максимальная скорость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-0,94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-0,43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Результат в беге на 100 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11,37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11,51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11,61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11,33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787400" y="330270"/>
            <a:ext cx="949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Соотношение групповых и индивидуальных коэффициентов информативности (спринтеров- мужчин).</a:t>
            </a:r>
            <a:endParaRPr kumimoji="0" lang="ru-RU" sz="2000" b="0" u="none" strike="noStrike" cap="none" normalizeH="0" baseline="0" dirty="0" smtClean="0">
              <a:ln>
                <a:noFill/>
              </a:ln>
              <a:solidFill>
                <a:schemeClr val="tx1"/>
              </a:solidFill>
              <a:effectLst/>
              <a:latin typeface="Arial" panose="020B0604020202020204" pitchFamily="34" charset="0"/>
            </a:endParaRPr>
          </a:p>
        </p:txBody>
      </p:sp>
      <p:sp>
        <p:nvSpPr>
          <p:cNvPr id="4" name="Прямоугольник 3"/>
          <p:cNvSpPr/>
          <p:nvPr/>
        </p:nvSpPr>
        <p:spPr>
          <a:xfrm>
            <a:off x="7174163" y="1217712"/>
            <a:ext cx="1969129" cy="369332"/>
          </a:xfrm>
          <a:prstGeom prst="rect">
            <a:avLst/>
          </a:prstGeom>
        </p:spPr>
        <p:txBody>
          <a:bodyPr wrap="none">
            <a:spAutoFit/>
          </a:bodyPr>
          <a:lstStyle/>
          <a:p>
            <a:pPr lvl="0" eaLnBrk="0" fontAlgn="base" hangingPunct="0">
              <a:spcBef>
                <a:spcPct val="0"/>
              </a:spcBef>
              <a:spcAft>
                <a:spcPct val="0"/>
              </a:spcAft>
            </a:pPr>
            <a:r>
              <a:rPr lang="ru-RU" sz="1400" b="1" i="1" dirty="0" smtClean="0">
                <a:solidFill>
                  <a:prstClr val="white"/>
                </a:solidFill>
                <a:latin typeface="Times New Roman" panose="02020603050405020304" pitchFamily="18" charset="0"/>
                <a:ea typeface="Calibri" panose="020F0502020204030204" pitchFamily="34" charset="0"/>
                <a:cs typeface="Times New Roman" panose="02020603050405020304" pitchFamily="18" charset="0"/>
              </a:rPr>
              <a:t>           </a:t>
            </a:r>
            <a:r>
              <a:rPr lang="ru-RU" b="1" i="1" dirty="0">
                <a:latin typeface="Times New Roman" panose="02020603050405020304" pitchFamily="18" charset="0"/>
                <a:ea typeface="Calibri" panose="020F0502020204030204" pitchFamily="34" charset="0"/>
                <a:cs typeface="Times New Roman" panose="02020603050405020304" pitchFamily="18" charset="0"/>
              </a:rPr>
              <a:t>Таблица </a:t>
            </a:r>
            <a:r>
              <a:rPr lang="ru-RU" b="1" i="1" dirty="0" smtClean="0">
                <a:latin typeface="Times New Roman" panose="02020603050405020304" pitchFamily="18" charset="0"/>
                <a:ea typeface="Calibri" panose="020F0502020204030204" pitchFamily="34" charset="0"/>
                <a:cs typeface="Times New Roman" panose="02020603050405020304" pitchFamily="18" charset="0"/>
              </a:rPr>
              <a:t>№8.</a:t>
            </a:r>
            <a:endParaRPr lang="ru-RU" dirty="0"/>
          </a:p>
        </p:txBody>
      </p:sp>
    </p:spTree>
    <p:extLst>
      <p:ext uri="{BB962C8B-B14F-4D97-AF65-F5344CB8AC3E}">
        <p14:creationId xmlns:p14="http://schemas.microsoft.com/office/powerpoint/2010/main" val="2771205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rcRect/>
          <a:stretch>
            <a:fillRect/>
          </a:stretch>
        </p:blipFill>
        <p:spPr bwMode="auto">
          <a:xfrm>
            <a:off x="2347912" y="2146814"/>
            <a:ext cx="5297488" cy="4355585"/>
          </a:xfrm>
          <a:prstGeom prst="rect">
            <a:avLst/>
          </a:prstGeom>
          <a:noFill/>
          <a:ln>
            <a:noFill/>
          </a:ln>
        </p:spPr>
      </p:pic>
      <p:sp>
        <p:nvSpPr>
          <p:cNvPr id="3" name="Прямоугольник 2"/>
          <p:cNvSpPr/>
          <p:nvPr/>
        </p:nvSpPr>
        <p:spPr>
          <a:xfrm>
            <a:off x="596900" y="320673"/>
            <a:ext cx="9144000" cy="1826141"/>
          </a:xfrm>
          <a:prstGeom prst="rect">
            <a:avLst/>
          </a:prstGeom>
        </p:spPr>
        <p:txBody>
          <a:bodyPr wrap="square">
            <a:spAutoFit/>
          </a:bodyPr>
          <a:lstStyle/>
          <a:p>
            <a:pPr indent="449580" algn="just">
              <a:spcAft>
                <a:spcPts val="100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Силоизмерительные установки делятся на два типа:</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а) измеряющие деформацию тела, к которому приложена сила </a:t>
            </a:r>
            <a:r>
              <a:rPr lang="ru-RU" sz="2400" i="1" dirty="0">
                <a:latin typeface="Times New Roman" panose="02020603050405020304" pitchFamily="18" charset="0"/>
                <a:ea typeface="Calibri" panose="020F0502020204030204" pitchFamily="34" charset="0"/>
                <a:cs typeface="Times New Roman" panose="02020603050405020304" pitchFamily="18" charset="0"/>
              </a:rPr>
              <a:t>(рис.3,А)</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б)  измеряющие ускорения подвижного тела </a:t>
            </a:r>
            <a:r>
              <a:rPr lang="ru-RU" sz="2400" i="1" dirty="0">
                <a:latin typeface="Times New Roman" panose="02020603050405020304" pitchFamily="18" charset="0"/>
                <a:ea typeface="Calibri" panose="020F0502020204030204" pitchFamily="34" charset="0"/>
                <a:cs typeface="Times New Roman" panose="02020603050405020304" pitchFamily="18" charset="0"/>
              </a:rPr>
              <a:t>(рис.3,Б)</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2079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22300" y="546773"/>
            <a:ext cx="8089900" cy="1513235"/>
          </a:xfrm>
          <a:prstGeom prst="rect">
            <a:avLst/>
          </a:prstGeom>
        </p:spPr>
        <p:txBody>
          <a:bodyPr wrap="square">
            <a:spAutoFit/>
          </a:bodyPr>
          <a:lstStyle/>
          <a:p>
            <a:pPr indent="449580" algn="just">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Установки второго типа получи­ли название инерционных динамографов. </a:t>
            </a:r>
          </a:p>
          <a:p>
            <a:pPr indent="449580" algn="just">
              <a:spcAft>
                <a:spcPts val="100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Измерение максимальной силы</a:t>
            </a:r>
            <a:r>
              <a:rPr lang="ru-RU" sz="2800" b="1" dirty="0">
                <a:latin typeface="Times New Roman" panose="02020603050405020304" pitchFamily="18" charset="0"/>
                <a:ea typeface="Calibri" panose="020F0502020204030204" pitchFamily="34" charset="0"/>
                <a:cs typeface="Times New Roman" panose="02020603050405020304" pitchFamily="18" charset="0"/>
              </a:rPr>
              <a:t>.</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723900" y="2400300"/>
            <a:ext cx="7315200" cy="4038600"/>
          </a:xfrm>
          <a:prstGeom prst="rect">
            <a:avLst/>
          </a:prstGeom>
          <a:noFill/>
          <a:ln>
            <a:noFill/>
          </a:ln>
        </p:spPr>
      </p:pic>
    </p:spTree>
    <p:extLst>
      <p:ext uri="{BB962C8B-B14F-4D97-AF65-F5344CB8AC3E}">
        <p14:creationId xmlns:p14="http://schemas.microsoft.com/office/powerpoint/2010/main" val="3123383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381000" y="496594"/>
            <a:ext cx="9626600" cy="1047979"/>
          </a:xfrm>
          <a:prstGeom prst="rect">
            <a:avLst/>
          </a:prstGeom>
        </p:spPr>
        <p:txBody>
          <a:bodyPr wrap="square">
            <a:spAutoFit/>
          </a:bodyPr>
          <a:lstStyle/>
          <a:p>
            <a:pPr algn="just">
              <a:lnSpc>
                <a:spcPct val="115000"/>
              </a:lnSpc>
              <a:spcAft>
                <a:spcPts val="100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Рис. 4. Изменение силы тяги мышц в локтевом суставе в зависимости от расстояния между осью враще­ния и местом прикрепления мышц.                                         </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1727200" y="1727200"/>
            <a:ext cx="6934200" cy="4140200"/>
          </a:xfrm>
          <a:prstGeom prst="rect">
            <a:avLst/>
          </a:prstGeom>
          <a:noFill/>
          <a:ln>
            <a:noFill/>
          </a:ln>
        </p:spPr>
      </p:pic>
    </p:spTree>
    <p:extLst>
      <p:ext uri="{BB962C8B-B14F-4D97-AF65-F5344CB8AC3E}">
        <p14:creationId xmlns:p14="http://schemas.microsoft.com/office/powerpoint/2010/main" val="1569396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52400" y="329867"/>
            <a:ext cx="11163300" cy="2897203"/>
          </a:xfrm>
          <a:prstGeom prst="rect">
            <a:avLst/>
          </a:prstGeom>
        </p:spPr>
        <p:txBody>
          <a:bodyPr wrap="square">
            <a:spAutoFit/>
          </a:bodyPr>
          <a:lstStyle/>
          <a:p>
            <a:pPr algn="just">
              <a:lnSpc>
                <a:spcPct val="115000"/>
              </a:lnSpc>
              <a:spcAft>
                <a:spcPts val="1000"/>
              </a:spcAft>
            </a:pPr>
            <a:r>
              <a:rPr lang="ru-RU" b="1" dirty="0">
                <a:latin typeface="Calibri" panose="020F0502020204030204" pitchFamily="34" charset="0"/>
                <a:ea typeface="Calibri" panose="020F0502020204030204" pitchFamily="34" charset="0"/>
                <a:cs typeface="Times New Roman" panose="02020603050405020304" pitchFamily="18" charset="0"/>
              </a:rPr>
              <a:t>	</a:t>
            </a:r>
            <a:r>
              <a:rPr lang="ru-RU" b="1" dirty="0" smtClean="0">
                <a:latin typeface="Calibri" panose="020F0502020204030204" pitchFamily="34" charset="0"/>
                <a:ea typeface="Calibri" panose="020F0502020204030204" pitchFamily="34" charset="0"/>
                <a:cs typeface="Times New Roman" panose="02020603050405020304" pitchFamily="18" charset="0"/>
              </a:rPr>
              <a:t>Рис. 5. Методы измерения выносливости.</a:t>
            </a:r>
            <a:endParaRPr lang="ru-RU" b="1"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b="1" i="1" dirty="0">
                <a:latin typeface="Times New Roman" panose="02020603050405020304" pitchFamily="18" charset="0"/>
                <a:ea typeface="Calibri" panose="020F0502020204030204" pitchFamily="34" charset="0"/>
                <a:cs typeface="Times New Roman" panose="02020603050405020304" pitchFamily="18" charset="0"/>
              </a:rPr>
              <a:t>Методы измерения выносливости.</a:t>
            </a:r>
            <a:r>
              <a:rPr lang="ru-RU" dirty="0">
                <a:latin typeface="Times New Roman" panose="02020603050405020304" pitchFamily="18" charset="0"/>
                <a:ea typeface="Calibri" panose="020F0502020204030204" pitchFamily="34" charset="0"/>
                <a:cs typeface="Times New Roman" panose="02020603050405020304" pitchFamily="18" charset="0"/>
              </a:rPr>
              <a:t> Наиболее распространенными показателями выносливости являются три эргометрических критерия: время, объем и интенсивность выполнения заданий. В процессе контроля один из этих трех критериев задается в виде параметра (например, спортсмен должен бежать в течение 12 мин), второй, непосредственно измеряется (регистрируется расстояние, которое пробежал спортсмен за эти 12 мин; например, 3500 м); третий рассчитывается (V = S/t).</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В циклических видах спорта специфическим критерием выносливости является снижение скорости в конце дистанции (рис.6).</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1422400" y="3431540"/>
            <a:ext cx="8191500" cy="2626360"/>
          </a:xfrm>
          <a:prstGeom prst="rect">
            <a:avLst/>
          </a:prstGeom>
          <a:noFill/>
        </p:spPr>
      </p:pic>
      <p:sp>
        <p:nvSpPr>
          <p:cNvPr id="4" name="Прямоугольник 3"/>
          <p:cNvSpPr/>
          <p:nvPr/>
        </p:nvSpPr>
        <p:spPr>
          <a:xfrm>
            <a:off x="2876092" y="6262370"/>
            <a:ext cx="5025735" cy="369332"/>
          </a:xfrm>
          <a:prstGeom prst="rect">
            <a:avLst/>
          </a:prstGeom>
        </p:spPr>
        <p:txBody>
          <a:bodyPr wrap="none">
            <a:spAutoFit/>
          </a:bodyPr>
          <a:lstStyle/>
          <a:p>
            <a:r>
              <a:rPr lang="ru-RU" sz="1400" b="1" baseline="30000" dirty="0">
                <a:latin typeface="Times New Roman" panose="02020603050405020304" pitchFamily="18" charset="0"/>
                <a:ea typeface="Calibri" panose="020F0502020204030204" pitchFamily="34" charset="0"/>
                <a:cs typeface="Times New Roman" panose="02020603050405020304" pitchFamily="18" charset="0"/>
              </a:rPr>
              <a:t> </a:t>
            </a:r>
            <a:r>
              <a:rPr lang="ru-RU" b="1" baseline="30000" dirty="0">
                <a:latin typeface="Times New Roman" panose="02020603050405020304" pitchFamily="18" charset="0"/>
                <a:ea typeface="Calibri" panose="020F0502020204030204" pitchFamily="34" charset="0"/>
                <a:cs typeface="Times New Roman" panose="02020603050405020304" pitchFamily="18" charset="0"/>
              </a:rPr>
              <a:t>1           2         3         4         5          6         7          8          9       10       финиш</a:t>
            </a:r>
            <a:endParaRPr lang="ru-RU" b="1" dirty="0"/>
          </a:p>
        </p:txBody>
      </p:sp>
    </p:spTree>
    <p:extLst>
      <p:ext uri="{BB962C8B-B14F-4D97-AF65-F5344CB8AC3E}">
        <p14:creationId xmlns:p14="http://schemas.microsoft.com/office/powerpoint/2010/main" val="13701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330200" y="1092200"/>
            <a:ext cx="11188700" cy="5262979"/>
          </a:xfrm>
          <a:prstGeom prst="rect">
            <a:avLst/>
          </a:prstGeom>
        </p:spPr>
        <p:txBody>
          <a:bodyPr wrap="square">
            <a:spAutoFit/>
          </a:bodyPr>
          <a:lstStyle/>
          <a:p>
            <a:pPr algn="just"/>
            <a:r>
              <a:rPr lang="ru-RU" sz="2800" b="1" i="1" dirty="0">
                <a:latin typeface="Times New Roman" panose="02020603050405020304" pitchFamily="18" charset="0"/>
                <a:cs typeface="Times New Roman" panose="02020603050405020304" pitchFamily="18" charset="0"/>
              </a:rPr>
              <a:t>Основными принято называть единицы</a:t>
            </a:r>
            <a:r>
              <a:rPr lang="ru-RU" sz="2800" dirty="0">
                <a:latin typeface="Times New Roman" panose="02020603050405020304" pitchFamily="18" charset="0"/>
                <a:cs typeface="Times New Roman" panose="02020603050405020304" pitchFamily="18" charset="0"/>
              </a:rPr>
              <a:t>, величины которых определяют по специальным образцам, эталонам. Выбрав несколько основных единиц, вводят связанные с ними производные единицы измерения, Производные единицы измерения могут быть получены из основных путем несложных арифметических преобразований или формул. Так, единица измерения длины (метр – м) и единица измерения времени (секунда – с) – основные единицы, а единица измерения скорости, например, (метр за секунду  - м/с) – производная единицы измерения.</a:t>
            </a:r>
          </a:p>
          <a:p>
            <a:pPr algn="just"/>
            <a:r>
              <a:rPr lang="ru-RU" sz="2800" dirty="0">
                <a:latin typeface="Times New Roman" panose="02020603050405020304" pitchFamily="18" charset="0"/>
                <a:cs typeface="Times New Roman" panose="02020603050405020304" pitchFamily="18" charset="0"/>
              </a:rPr>
              <a:t>По способу получения числового значения измеряемой величины все измерения делятся на четыре основных вида: прямые косвенные, совокупные и совместные.</a:t>
            </a:r>
          </a:p>
        </p:txBody>
      </p:sp>
    </p:spTree>
    <p:extLst>
      <p:ext uri="{BB962C8B-B14F-4D97-AF65-F5344CB8AC3E}">
        <p14:creationId xmlns:p14="http://schemas.microsoft.com/office/powerpoint/2010/main" val="3314150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406400" y="403532"/>
            <a:ext cx="10020300" cy="3195747"/>
          </a:xfrm>
          <a:prstGeom prst="rect">
            <a:avLst/>
          </a:prstGeom>
        </p:spPr>
        <p:txBody>
          <a:bodyPr wrap="square">
            <a:spAutoFit/>
          </a:bodyPr>
          <a:lstStyle/>
          <a:p>
            <a:pPr indent="449580" algn="just">
              <a:spcAft>
                <a:spcPts val="1000"/>
              </a:spcAft>
            </a:pPr>
            <a:r>
              <a:rPr lang="ru-RU" sz="2000" b="1" dirty="0" smtClean="0">
                <a:latin typeface="Times New Roman" panose="02020603050405020304" pitchFamily="18" charset="0"/>
                <a:ea typeface="Calibri" panose="020F0502020204030204" pitchFamily="34" charset="0"/>
                <a:cs typeface="Times New Roman" panose="02020603050405020304" pitchFamily="18" charset="0"/>
              </a:rPr>
              <a:t>Рис. 6. Определение гибкости.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Гибкость</a:t>
            </a:r>
            <a:r>
              <a:rPr lang="ru-RU" sz="2000" b="1" dirty="0">
                <a:latin typeface="Times New Roman" panose="02020603050405020304" pitchFamily="18" charset="0"/>
                <a:ea typeface="Calibri" panose="020F0502020204030204" pitchFamily="34" charset="0"/>
                <a:cs typeface="Times New Roman" panose="02020603050405020304" pitchFamily="18" charset="0"/>
              </a:rPr>
              <a:t> -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способность выполнять движения с большой амплитудой.</a:t>
            </a:r>
            <a:r>
              <a:rPr lang="ru-RU" sz="2000" i="1"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Следовательно, чтобы оценить уровень раз­вития этого двигательного качества, необходимо измерить ампли­туду движений. Сделать это можно следующими способами:</a:t>
            </a:r>
          </a:p>
          <a:p>
            <a:pPr marL="342900" lvl="0" indent="-342900" algn="just">
              <a:spcAft>
                <a:spcPts val="1000"/>
              </a:spcAft>
              <a:buFont typeface="Times New Roman" panose="02020603050405020304" pitchFamily="18" charset="0"/>
              <a:buAutoNum type="arabicParenR"/>
            </a:pPr>
            <a:r>
              <a:rPr lang="ru-RU" sz="2000" dirty="0">
                <a:latin typeface="Times New Roman" panose="02020603050405020304" pitchFamily="18" charset="0"/>
                <a:ea typeface="Calibri" panose="020F0502020204030204" pitchFamily="34" charset="0"/>
                <a:cs typeface="Times New Roman" panose="02020603050405020304" pitchFamily="18" charset="0"/>
              </a:rPr>
              <a:t>механическим (гониометрическим);</a:t>
            </a:r>
          </a:p>
          <a:p>
            <a:pPr marL="342900" lvl="0" indent="-342900" algn="just">
              <a:spcAft>
                <a:spcPts val="1000"/>
              </a:spcAft>
              <a:buFont typeface="Times New Roman" panose="02020603050405020304" pitchFamily="18" charset="0"/>
              <a:buAutoNum type="arabicParenR"/>
            </a:pPr>
            <a:r>
              <a:rPr lang="ru-RU" sz="2000" dirty="0" err="1">
                <a:latin typeface="Times New Roman" panose="02020603050405020304" pitchFamily="18" charset="0"/>
                <a:ea typeface="Calibri" panose="020F0502020204030204" pitchFamily="34" charset="0"/>
                <a:cs typeface="Times New Roman" panose="02020603050405020304" pitchFamily="18" charset="0"/>
              </a:rPr>
              <a:t>механоэлектрическим</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электрогониометрическим</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spcAft>
                <a:spcPts val="1000"/>
              </a:spcAft>
              <a:buFont typeface="Times New Roman" panose="02020603050405020304" pitchFamily="18" charset="0"/>
              <a:buAutoNum type="arabicParenR"/>
            </a:pPr>
            <a:r>
              <a:rPr lang="ru-RU" sz="2000" dirty="0">
                <a:latin typeface="Times New Roman" panose="02020603050405020304" pitchFamily="18" charset="0"/>
                <a:ea typeface="Calibri" panose="020F0502020204030204" pitchFamily="34" charset="0"/>
                <a:cs typeface="Times New Roman" panose="02020603050405020304" pitchFamily="18" charset="0"/>
              </a:rPr>
              <a:t>оптическим;</a:t>
            </a:r>
          </a:p>
          <a:p>
            <a:pPr marL="342900" lvl="0" indent="-342900" algn="just">
              <a:spcAft>
                <a:spcPts val="1000"/>
              </a:spcAft>
              <a:buFont typeface="Times New Roman" panose="02020603050405020304" pitchFamily="18" charset="0"/>
              <a:buAutoNum type="arabicParenR"/>
            </a:pPr>
            <a:r>
              <a:rPr lang="ru-RU" sz="2000" dirty="0">
                <a:latin typeface="Times New Roman" panose="02020603050405020304" pitchFamily="18" charset="0"/>
                <a:ea typeface="Calibri" panose="020F0502020204030204" pitchFamily="34" charset="0"/>
                <a:cs typeface="Times New Roman" panose="02020603050405020304" pitchFamily="18" charset="0"/>
              </a:rPr>
              <a:t>рентгенографическим</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3327401" y="3195637"/>
            <a:ext cx="6604000" cy="3306763"/>
          </a:xfrm>
          <a:prstGeom prst="rect">
            <a:avLst/>
          </a:prstGeom>
          <a:noFill/>
          <a:ln>
            <a:noFill/>
          </a:ln>
        </p:spPr>
      </p:pic>
    </p:spTree>
    <p:extLst>
      <p:ext uri="{BB962C8B-B14F-4D97-AF65-F5344CB8AC3E}">
        <p14:creationId xmlns:p14="http://schemas.microsoft.com/office/powerpoint/2010/main" val="719551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15900" y="459332"/>
            <a:ext cx="10871200" cy="5797997"/>
          </a:xfrm>
          <a:prstGeom prst="rect">
            <a:avLst/>
          </a:prstGeom>
        </p:spPr>
        <p:txBody>
          <a:bodyPr wrap="square">
            <a:spAutoFit/>
          </a:bodyPr>
          <a:lstStyle/>
          <a:p>
            <a:pPr indent="449580" algn="just">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Рис.7. Методика измерения активной и пассивной гибкости (по </a:t>
            </a:r>
          </a:p>
          <a:p>
            <a:pPr indent="449580" algn="just">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Ш.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Джаняну</a:t>
            </a:r>
            <a:r>
              <a:rPr lang="ru-RU" sz="2400" dirty="0">
                <a:latin typeface="Times New Roman" panose="02020603050405020304" pitchFamily="18" charset="0"/>
                <a:ea typeface="Calibri" panose="020F0502020204030204" pitchFamily="34" charset="0"/>
                <a:cs typeface="Times New Roman" panose="02020603050405020304" pitchFamily="18" charset="0"/>
              </a:rPr>
              <a:t>, 1986)</a:t>
            </a:r>
          </a:p>
          <a:p>
            <a:pPr indent="449580" algn="just">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Контроль  ловкости</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В соответствии с положениями теории спорта высокий уровень развития ловкости предполагает, что спортсмен:</a:t>
            </a:r>
          </a:p>
          <a:p>
            <a:pPr marL="342900" lvl="0" indent="-342900" algn="just">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умеет выполнять координационно-сложные движения;</a:t>
            </a:r>
          </a:p>
          <a:p>
            <a:pPr marL="342900" lvl="0" indent="-342900" algn="just">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выполняет координационно–сложные движения точно, (точность означает, что биомеханические характеристики этих движений близки  к эталонным движениям);</a:t>
            </a:r>
          </a:p>
          <a:p>
            <a:pPr marL="342900" lvl="0" indent="-342900" algn="just">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быстрее других перестраивает свою деятельность при изменении внешних условий;</a:t>
            </a:r>
          </a:p>
          <a:p>
            <a:pPr marL="342900" lvl="0" indent="-342900" algn="just">
              <a:spcAft>
                <a:spcPts val="1000"/>
              </a:spcAft>
              <a:buFont typeface="Times New Roman" panose="02020603050405020304" pitchFamily="18" charset="0"/>
              <a:buAutoNum type="arabicParenR"/>
            </a:pPr>
            <a:r>
              <a:rPr lang="ru-RU" sz="2400" dirty="0">
                <a:latin typeface="Times New Roman" panose="02020603050405020304" pitchFamily="18" charset="0"/>
                <a:ea typeface="Calibri" panose="020F0502020204030204" pitchFamily="34" charset="0"/>
                <a:cs typeface="Times New Roman" panose="02020603050405020304" pitchFamily="18" charset="0"/>
              </a:rPr>
              <a:t>быстрее других осваивает новые движения.</a:t>
            </a:r>
          </a:p>
          <a:p>
            <a:pPr indent="449580" algn="just">
              <a:lnSpc>
                <a:spcPct val="115000"/>
              </a:lnSpc>
              <a:spcAft>
                <a:spcPts val="1000"/>
              </a:spcAft>
            </a:pPr>
            <a:r>
              <a:rPr lang="ru-RU"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4956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2611" y="2433918"/>
            <a:ext cx="9404723" cy="1400530"/>
          </a:xfrm>
        </p:spPr>
        <p:txBody>
          <a:bodyPr/>
          <a:lstStyle/>
          <a:p>
            <a:r>
              <a:rPr lang="ru-RU" sz="4800" b="1" dirty="0" smtClean="0">
                <a:latin typeface="Times New Roman" panose="02020603050405020304" pitchFamily="18" charset="0"/>
                <a:cs typeface="Times New Roman" panose="02020603050405020304" pitchFamily="18" charset="0"/>
              </a:rPr>
              <a:t>БЛАГОДАРЮ ЗА ВНИМАНИЕ!</a:t>
            </a:r>
            <a:endParaRPr lang="ru-RU"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41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27000" y="215900"/>
            <a:ext cx="11658600" cy="6268383"/>
          </a:xfrm>
          <a:prstGeom prst="rect">
            <a:avLst/>
          </a:prstGeom>
        </p:spPr>
        <p:txBody>
          <a:bodyPr wrap="square">
            <a:spAutoFit/>
          </a:bodyPr>
          <a:lstStyle/>
          <a:p>
            <a:pPr algn="just">
              <a:lnSpc>
                <a:spcPct val="115000"/>
              </a:lnSpc>
              <a:spcAft>
                <a:spcPts val="1000"/>
              </a:spcAft>
            </a:pPr>
            <a:r>
              <a:rPr lang="ru-RU" sz="2000" b="1" i="1" dirty="0">
                <a:latin typeface="Times New Roman" panose="02020603050405020304" pitchFamily="18" charset="0"/>
                <a:ea typeface="Calibri" panose="020F0502020204030204" pitchFamily="34" charset="0"/>
                <a:cs typeface="Times New Roman" panose="02020603050405020304" pitchFamily="18" charset="0"/>
              </a:rPr>
              <a:t>Прямые измерения</a:t>
            </a:r>
            <a:r>
              <a:rPr lang="ru-RU" sz="2000" dirty="0">
                <a:latin typeface="Times New Roman" panose="02020603050405020304" pitchFamily="18" charset="0"/>
                <a:ea typeface="Calibri" panose="020F0502020204030204" pitchFamily="34" charset="0"/>
                <a:cs typeface="Times New Roman" panose="02020603050405020304" pitchFamily="18" charset="0"/>
              </a:rPr>
              <a:t> - это измерения, при которых искомое значение величины находят непосредственным сравнением физической величины с ее мерой. При прямом методе измерения физическая величина определяется опытным путем. К прямым измерениям можно отнести измерение длины дистанции с помощью рулетки, измерение температуры тела, с помощью термометра и т. д.</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Косвенные измерения</a:t>
            </a:r>
            <a:r>
              <a:rPr lang="ru-RU" sz="2000" dirty="0">
                <a:latin typeface="Times New Roman" panose="02020603050405020304" pitchFamily="18" charset="0"/>
                <a:ea typeface="Calibri" panose="020F0502020204030204" pitchFamily="34" charset="0"/>
                <a:cs typeface="Times New Roman" panose="02020603050405020304" pitchFamily="18" charset="0"/>
              </a:rPr>
              <a:t> отличаются от прямых тем, что искомое значение величины устанавливают по результатам прямых измерений таких величин, которые связаны с искомой определенной зависимостью. При косвенном методе измерения физическая величина вычисляется на основании известной зависимости физических величин друг от друга, полученных опытным путем (например, определения зависимости «дистанция - скорость», «дистанция – время» и т.д.).</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Совокупным</a:t>
            </a:r>
            <a:r>
              <a:rPr lang="ru-RU" sz="2000" b="1" dirty="0">
                <a:latin typeface="Times New Roman" panose="02020603050405020304" pitchFamily="18" charset="0"/>
                <a:ea typeface="Calibri" panose="020F0502020204030204" pitchFamily="34" charset="0"/>
                <a:cs typeface="Times New Roman" panose="02020603050405020304" pitchFamily="18" charset="0"/>
              </a:rPr>
              <a:t> измерением</a:t>
            </a:r>
            <a:r>
              <a:rPr lang="ru-RU" sz="2000" dirty="0">
                <a:latin typeface="Times New Roman" panose="02020603050405020304" pitchFamily="18" charset="0"/>
                <a:ea typeface="Calibri" panose="020F0502020204030204" pitchFamily="34" charset="0"/>
                <a:cs typeface="Times New Roman" panose="02020603050405020304" pitchFamily="18" charset="0"/>
              </a:rPr>
              <a:t> является такое измерение, когда значения измеряемых величин находят при повторных измерениях одной или нескольких величин в различных их сочетаниях. Затем с помощью специальной системы уравнений определяют конечный результат этих измерений.</a:t>
            </a:r>
          </a:p>
          <a:p>
            <a:pPr algn="just">
              <a:lnSpc>
                <a:spcPct val="115000"/>
              </a:lnSpc>
              <a:spcAft>
                <a:spcPts val="10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Совместные</a:t>
            </a:r>
            <a:r>
              <a:rPr lang="ru-RU" sz="2000" b="1" dirty="0">
                <a:latin typeface="Times New Roman" panose="02020603050405020304" pitchFamily="18" charset="0"/>
                <a:ea typeface="Calibri" panose="020F0502020204030204" pitchFamily="34" charset="0"/>
                <a:cs typeface="Times New Roman" panose="02020603050405020304" pitchFamily="18" charset="0"/>
              </a:rPr>
              <a:t> измерения</a:t>
            </a:r>
            <a:r>
              <a:rPr lang="ru-RU" sz="2000" dirty="0">
                <a:latin typeface="Times New Roman" panose="02020603050405020304" pitchFamily="18" charset="0"/>
                <a:ea typeface="Calibri" panose="020F0502020204030204" pitchFamily="34" charset="0"/>
                <a:cs typeface="Times New Roman" panose="02020603050405020304" pitchFamily="18" charset="0"/>
              </a:rPr>
              <a:t> – это одновременные, прямые или косвенные измерения двух или нескольких физических величин с целью определения между ними функциональной зависимости. Например, определение частоты сердечных сокращения от интенсивности, выполняемой нагрузки.</a:t>
            </a:r>
          </a:p>
          <a:p>
            <a:pPr algn="just">
              <a:lnSpc>
                <a:spcPct val="115000"/>
              </a:lnSpc>
              <a:spcAft>
                <a:spcPts val="100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Измерения бывают однократные и многократные, абсолютные и относительные.</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356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4220" y="147918"/>
            <a:ext cx="9404723" cy="1058582"/>
          </a:xfrm>
        </p:spPr>
        <p:txBody>
          <a:bodyPr>
            <a:normAutofit fontScale="90000"/>
          </a:bodyPr>
          <a:lstStyle/>
          <a:p>
            <a:pPr algn="ctr"/>
            <a:r>
              <a:rPr lang="ru-RU" sz="3200" b="1" i="1" dirty="0">
                <a:latin typeface="Times New Roman" panose="02020603050405020304" pitchFamily="18" charset="0"/>
                <a:cs typeface="Times New Roman" panose="02020603050405020304" pitchFamily="18" charset="0"/>
              </a:rPr>
              <a:t>2. ПАРАМЕТРЫ, ИЗМЕРЯЕМЫЕ В ФИЗИЧЕСКОЙ КУЛЬТУРЕ И СПОРТЕ.</a:t>
            </a:r>
            <a:r>
              <a:rPr lang="ru-RU" sz="3200" b="1" dirty="0">
                <a:latin typeface="Times New Roman" panose="02020603050405020304" pitchFamily="18" charset="0"/>
                <a:cs typeface="Times New Roman" panose="02020603050405020304" pitchFamily="18" charset="0"/>
              </a:rPr>
              <a:t>	</a:t>
            </a:r>
            <a:br>
              <a:rPr lang="ru-RU" sz="3200" b="1" dirty="0">
                <a:latin typeface="Times New Roman" panose="02020603050405020304" pitchFamily="18" charset="0"/>
                <a:cs typeface="Times New Roman" panose="02020603050405020304" pitchFamily="18" charset="0"/>
              </a:rPr>
            </a:b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874220" y="1354418"/>
            <a:ext cx="10911380" cy="5147982"/>
          </a:xfrm>
        </p:spPr>
        <p:txBody>
          <a:bodyPr>
            <a:normAutofit fontScale="77500" lnSpcReduction="20000"/>
          </a:bodyPr>
          <a:lstStyle/>
          <a:p>
            <a:pPr algn="just"/>
            <a:r>
              <a:rPr lang="ru-RU" sz="2200" dirty="0">
                <a:latin typeface="Times New Roman" panose="02020603050405020304" pitchFamily="18" charset="0"/>
                <a:cs typeface="Times New Roman" panose="02020603050405020304" pitchFamily="18" charset="0"/>
              </a:rPr>
              <a:t>	</a:t>
            </a:r>
            <a:r>
              <a:rPr lang="ru-RU" sz="2200" b="1" i="1" dirty="0">
                <a:latin typeface="Times New Roman" panose="02020603050405020304" pitchFamily="18" charset="0"/>
                <a:cs typeface="Times New Roman" panose="02020603050405020304" pitchFamily="18" charset="0"/>
              </a:rPr>
              <a:t>Спортивная нагрузка</a:t>
            </a:r>
            <a:r>
              <a:rPr lang="ru-RU" sz="2200" dirty="0">
                <a:latin typeface="Times New Roman" panose="02020603050405020304" pitchFamily="18" charset="0"/>
                <a:cs typeface="Times New Roman" panose="02020603050405020304" pitchFamily="18" charset="0"/>
              </a:rPr>
              <a:t> – это средство воздействия на организм спортсмена с целью повышения его физической и технико-тактической подготовленности. Все то, что воздействует на организм спортсмена, подлежит оценки и измерению и является объектом измерения.</a:t>
            </a:r>
          </a:p>
          <a:p>
            <a:pPr algn="just"/>
            <a:r>
              <a:rPr lang="ru-RU" sz="2200" dirty="0">
                <a:latin typeface="Times New Roman" panose="02020603050405020304" pitchFamily="18" charset="0"/>
                <a:cs typeface="Times New Roman" panose="02020603050405020304" pitchFamily="18" charset="0"/>
              </a:rPr>
              <a:t>Нагрузка делится на </a:t>
            </a:r>
            <a:r>
              <a:rPr lang="ru-RU" sz="2200" b="1" i="1" dirty="0">
                <a:latin typeface="Times New Roman" panose="02020603050405020304" pitchFamily="18" charset="0"/>
                <a:cs typeface="Times New Roman" panose="02020603050405020304" pitchFamily="18" charset="0"/>
              </a:rPr>
              <a:t>внешнюю</a:t>
            </a:r>
            <a:r>
              <a:rPr lang="ru-RU" sz="2200" b="1" dirty="0">
                <a:latin typeface="Times New Roman" panose="02020603050405020304" pitchFamily="18" charset="0"/>
                <a:cs typeface="Times New Roman" panose="02020603050405020304" pitchFamily="18" charset="0"/>
              </a:rPr>
              <a:t> и </a:t>
            </a:r>
            <a:r>
              <a:rPr lang="ru-RU" sz="2200" b="1" i="1" dirty="0">
                <a:latin typeface="Times New Roman" panose="02020603050405020304" pitchFamily="18" charset="0"/>
                <a:cs typeface="Times New Roman" panose="02020603050405020304" pitchFamily="18" charset="0"/>
              </a:rPr>
              <a:t>внутреннюю</a:t>
            </a:r>
            <a:r>
              <a:rPr lang="ru-RU" sz="2200" b="1" dirty="0">
                <a:latin typeface="Times New Roman" panose="02020603050405020304" pitchFamily="18" charset="0"/>
                <a:cs typeface="Times New Roman" panose="02020603050405020304" pitchFamily="18" charset="0"/>
              </a:rPr>
              <a:t> нагрузки</a:t>
            </a:r>
            <a:r>
              <a:rPr lang="ru-RU" sz="2200" dirty="0">
                <a:latin typeface="Times New Roman" panose="02020603050405020304" pitchFamily="18" charset="0"/>
                <a:cs typeface="Times New Roman" panose="02020603050405020304" pitchFamily="18" charset="0"/>
              </a:rPr>
              <a:t>. Внешние нагрузки различаются по объему и интенсивности. </a:t>
            </a:r>
          </a:p>
          <a:p>
            <a:pPr algn="just"/>
            <a:r>
              <a:rPr lang="ru-RU" sz="2200" dirty="0">
                <a:latin typeface="Times New Roman" panose="02020603050405020304" pitchFamily="18" charset="0"/>
                <a:cs typeface="Times New Roman" panose="02020603050405020304" pitchFamily="18" charset="0"/>
              </a:rPr>
              <a:t>	</a:t>
            </a:r>
            <a:r>
              <a:rPr lang="ru-RU" sz="2200" b="1" i="1" dirty="0">
                <a:latin typeface="Times New Roman" panose="02020603050405020304" pitchFamily="18" charset="0"/>
                <a:cs typeface="Times New Roman" panose="02020603050405020304" pitchFamily="18" charset="0"/>
              </a:rPr>
              <a:t>Объем нагрузки</a:t>
            </a:r>
            <a:r>
              <a:rPr lang="ru-RU" sz="2200" dirty="0">
                <a:latin typeface="Times New Roman" panose="02020603050405020304" pitchFamily="18" charset="0"/>
                <a:cs typeface="Times New Roman" panose="02020603050405020304" pitchFamily="18" charset="0"/>
              </a:rPr>
              <a:t> – это общее количество воздействий на организм человека. Объем нагрузки измеряется в километрах пройденного пути, времени спортивных упражнений, числе повторений упражнений или отдельных элементов, количество тренировочных занятий, выполненных спортсменом за микроцикл  и т.д. </a:t>
            </a:r>
          </a:p>
          <a:p>
            <a:pPr algn="just"/>
            <a:r>
              <a:rPr lang="ru-RU" sz="2200" dirty="0">
                <a:latin typeface="Times New Roman" panose="02020603050405020304" pitchFamily="18" charset="0"/>
                <a:cs typeface="Times New Roman" panose="02020603050405020304" pitchFamily="18" charset="0"/>
              </a:rPr>
              <a:t>	Если рассматривать выполнение двигательного задания, то под его объемом понимается одна их следующих трех механических величин:</a:t>
            </a:r>
          </a:p>
          <a:p>
            <a:pPr algn="just"/>
            <a:r>
              <a:rPr lang="ru-RU" sz="2200" dirty="0">
                <a:latin typeface="Times New Roman" panose="02020603050405020304" pitchFamily="18" charset="0"/>
                <a:cs typeface="Times New Roman" panose="02020603050405020304" pitchFamily="18" charset="0"/>
              </a:rPr>
              <a:t>	а)  пройденное расстояние (например, в беге; единица измерения – метр);</a:t>
            </a:r>
          </a:p>
          <a:p>
            <a:pPr algn="just"/>
            <a:r>
              <a:rPr lang="ru-RU" sz="2200" dirty="0">
                <a:latin typeface="Times New Roman" panose="02020603050405020304" pitchFamily="18" charset="0"/>
                <a:cs typeface="Times New Roman" panose="02020603050405020304" pitchFamily="18" charset="0"/>
              </a:rPr>
              <a:t>	б) выполненная работа  (например, при вращении педалей на велоэргометре; единицы измерения – джоули); </a:t>
            </a:r>
          </a:p>
          <a:p>
            <a:pPr algn="just"/>
            <a:r>
              <a:rPr lang="ru-RU" sz="2200" dirty="0">
                <a:latin typeface="Times New Roman" panose="02020603050405020304" pitchFamily="18" charset="0"/>
                <a:cs typeface="Times New Roman" panose="02020603050405020304" pitchFamily="18" charset="0"/>
              </a:rPr>
              <a:t>	в) импульс силы (при статическом усилии; единицы измерения – ньютон-сек.).</a:t>
            </a:r>
          </a:p>
          <a:p>
            <a:endParaRPr lang="ru-RU" dirty="0"/>
          </a:p>
        </p:txBody>
      </p:sp>
    </p:spTree>
    <p:extLst>
      <p:ext uri="{BB962C8B-B14F-4D97-AF65-F5344CB8AC3E}">
        <p14:creationId xmlns:p14="http://schemas.microsoft.com/office/powerpoint/2010/main" val="196071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96900" y="960182"/>
            <a:ext cx="10668000" cy="5314083"/>
          </a:xfrm>
          <a:prstGeom prst="rect">
            <a:avLst/>
          </a:prstGeom>
        </p:spPr>
        <p:txBody>
          <a:bodyPr wrap="square">
            <a:spAutoFit/>
          </a:bodyPr>
          <a:lstStyle/>
          <a:p>
            <a:pPr algn="just">
              <a:lnSpc>
                <a:spcPct val="115000"/>
              </a:lnSpc>
              <a:spcAft>
                <a:spcPts val="100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Интенсивность</a:t>
            </a:r>
            <a:r>
              <a:rPr lang="ru-RU" sz="2400" b="1" dirty="0">
                <a:latin typeface="Times New Roman" panose="02020603050405020304" pitchFamily="18" charset="0"/>
                <a:ea typeface="Calibri" panose="020F0502020204030204" pitchFamily="34" charset="0"/>
                <a:cs typeface="Times New Roman" panose="02020603050405020304" pitchFamily="18" charset="0"/>
              </a:rPr>
              <a:t> нагрузки</a:t>
            </a:r>
            <a:r>
              <a:rPr lang="ru-RU" sz="2400" dirty="0">
                <a:latin typeface="Times New Roman" panose="02020603050405020304" pitchFamily="18" charset="0"/>
                <a:ea typeface="Calibri" panose="020F0502020204030204" pitchFamily="34" charset="0"/>
                <a:cs typeface="Times New Roman" panose="02020603050405020304" pitchFamily="18" charset="0"/>
              </a:rPr>
              <a:t> выражается объемом нагрузки на организм спортсмена в единицу времени. Интенсивность нагрузки может быть определена темпом, скоростью, ускорением,  мощностью.</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Под интенсивностью выполнения двигательного задания подразумевается:</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а) скорость спортсмена (например, например, в беге; единица измерения – м/с);</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б) мощность (например, при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педалировании</a:t>
            </a:r>
            <a:r>
              <a:rPr lang="ru-RU" sz="2400" dirty="0">
                <a:latin typeface="Times New Roman" panose="02020603050405020304" pitchFamily="18" charset="0"/>
                <a:ea typeface="Calibri" panose="020F0502020204030204" pitchFamily="34" charset="0"/>
                <a:cs typeface="Times New Roman" panose="02020603050405020304" pitchFamily="18" charset="0"/>
              </a:rPr>
              <a:t> на велоэргометры; единицы измерения – ватты);</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в) сила (например, при статическом удержании груза; единицы измерения – ньютоны).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276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08000" y="998304"/>
            <a:ext cx="10680700" cy="5445593"/>
          </a:xfrm>
          <a:prstGeom prst="rect">
            <a:avLst/>
          </a:prstGeom>
        </p:spPr>
        <p:txBody>
          <a:bodyPr wrap="square">
            <a:spAutoFit/>
          </a:bodyPr>
          <a:lstStyle/>
          <a:p>
            <a:pPr algn="just">
              <a:lnSpc>
                <a:spcPct val="115000"/>
              </a:lnSpc>
              <a:spcAft>
                <a:spcPts val="100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Внутренняя нагрузка</a:t>
            </a:r>
            <a:r>
              <a:rPr lang="ru-RU" sz="2400" dirty="0">
                <a:latin typeface="Times New Roman" panose="02020603050405020304" pitchFamily="18" charset="0"/>
                <a:ea typeface="Calibri" panose="020F0502020204030204" pitchFamily="34" charset="0"/>
                <a:cs typeface="Times New Roman" panose="02020603050405020304" pitchFamily="18" charset="0"/>
              </a:rPr>
              <a:t> выражается показателями функционирования всех систем организма, так  именно их изменения отражают особенности воздействия внешней нагрузки на организм. Такими показателями могут, является, например, уровень частоты сердечных сокращений, частоты дыхания, артериального давления, максимального потребления кислорода, степень.</a:t>
            </a:r>
          </a:p>
          <a:p>
            <a:pPr indent="449580"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Уровень физической подготовленности человека связан с развитием основных двигательных качеств, быстротой силой, ловкостью, гибкостью и выносливостью. Интегральные показатели физических качеств оцениваются посредством тестирования. </a:t>
            </a: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a:latin typeface="Times New Roman" panose="02020603050405020304" pitchFamily="18" charset="0"/>
                <a:ea typeface="Calibri" panose="020F0502020204030204" pitchFamily="34" charset="0"/>
                <a:cs typeface="Times New Roman" panose="02020603050405020304" pitchFamily="18" charset="0"/>
              </a:rPr>
              <a:t>Подвижность</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спортсмена, в большинстве видов спорта связана с непрерывным перемещением. В связи с этим  в условиях спортивной деятельности измерения сопровождаются дополнительными ошибками.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589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181100" y="153980"/>
            <a:ext cx="91439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Группировка показателей спортивной подготовленности по различным классификационным признакам                          Таблица №1</a:t>
            </a:r>
            <a:endParaRPr kumimoji="0" lang="ru-RU" sz="2000" b="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96809611"/>
              </p:ext>
            </p:extLst>
          </p:nvPr>
        </p:nvGraphicFramePr>
        <p:xfrm>
          <a:off x="241300" y="861866"/>
          <a:ext cx="10337800" cy="5608078"/>
        </p:xfrm>
        <a:graphic>
          <a:graphicData uri="http://schemas.openxmlformats.org/drawingml/2006/table">
            <a:tbl>
              <a:tblPr firstRow="1" firstCol="1" lastRow="1" lastCol="1" bandRow="1" bandCol="1"/>
              <a:tblGrid>
                <a:gridCol w="5168900"/>
                <a:gridCol w="5168900"/>
              </a:tblGrid>
              <a:tr h="533801">
                <a:tc>
                  <a:txBody>
                    <a:bodyPr/>
                    <a:lstStyle/>
                    <a:p>
                      <a:pPr algn="just">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Классификационный признак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Группы показателей спортивной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подготовленности.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4024">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1. По характеризуемым свойствам и действующим факторам</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Функциональные показатели.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Показатели надежности (безошибности 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помехоустойчивости)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Эстетические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Педагогические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Медицинские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Антропометрические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Физиологические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Биомеханические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Психологические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Социальные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59">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2. По способу выраженности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Показатели, выраженные в физических единицах, в безразмерных величинах (очки, баллы, ранги, проценты).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59">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3. По количеству характеризуемых свойств</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Единичные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Комплексные показатели (групповые, обобщенные, определяющие)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188">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4. По применению для оценки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Модельные значения показателей.</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Относительные значения показателей.</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1442">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5. По стадии определения значений показателей</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Прогнозируемые и планируемые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Тренировочные показатели (оперативные, текущие, этапные).</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Соревновательные показатели.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188">
                <a:tc>
                  <a:txBody>
                    <a:bodyPr/>
                    <a:lstStyle/>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6. По единообразию и точности    характеризуемых свойств  и действующих</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факторов</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Показатели стандартизации и унификации.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Метрологические показатели.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558" marR="42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89992478"/>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TC104033925[[fn=Капля]]</Template>
  <TotalTime>480</TotalTime>
  <Words>2321</Words>
  <Application>Microsoft Office PowerPoint</Application>
  <PresentationFormat>Произвольный</PresentationFormat>
  <Paragraphs>400</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Капля</vt:lpstr>
      <vt:lpstr>Модуль 3. ОСНОВЫ СПОРТИВНОЙ МЕТРОЛОГИИ. </vt:lpstr>
      <vt:lpstr>1.ОСНОВЫ ТЕОРИИ ИЗМЕРЕНИЙ. </vt:lpstr>
      <vt:lpstr>Презентация PowerPoint</vt:lpstr>
      <vt:lpstr>Презентация PowerPoint</vt:lpstr>
      <vt:lpstr>Презентация PowerPoint</vt:lpstr>
      <vt:lpstr>2. ПАРАМЕТРЫ, ИЗМЕРЯЕМЫЕ В ФИЗИЧЕСКОЙ КУЛЬТУРЕ И СПОРТЕ.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ПРИМЕНЕНИЕ ШКАЛ ОЦЕНОК И МЕТОДОВ КОЛИЧЕСТВЕННОЙ ОЦЕНКИ КАЧЕСТВЕННЫХ ПОКАЗАТЕЛЕЙ. </vt:lpstr>
      <vt:lpstr>Презентация PowerPoint</vt:lpstr>
      <vt:lpstr>Презентация PowerPoint</vt:lpstr>
      <vt:lpstr>Презентация PowerPoint</vt:lpstr>
      <vt:lpstr>5.МЕТОДЫ КОЛИЧЕСТВЕННОЙ ОЦЕНКИ КАЧЕСТВА ПОКАЗАТЕЛЕЙ.  ОСНОВЫ КВАЛИМЕТРИИ.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VI. МЕТРОЛОГИЧЕСКИЕ ОСНОВЫ КОНТРОЛЯ ФИЗИЧЕСКОГО СОСТОЯНИЯ СПОРТСМЕНОВ.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 3. ОСНОВЫ СПОРТИВНОЙ МЕТРОЛОГИИ.</dc:title>
  <dc:creator>hp-pc</dc:creator>
  <cp:lastModifiedBy>andrey</cp:lastModifiedBy>
  <cp:revision>16</cp:revision>
  <dcterms:created xsi:type="dcterms:W3CDTF">2014-03-24T11:22:51Z</dcterms:created>
  <dcterms:modified xsi:type="dcterms:W3CDTF">2014-03-27T07:16:05Z</dcterms:modified>
</cp:coreProperties>
</file>