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68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6" d="100"/>
          <a:sy n="96" d="100"/>
        </p:scale>
        <p:origin x="60" y="1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E2B59-BB06-4ECC-BA8A-3F69C0535DBB}" type="datetimeFigureOut">
              <a:rPr lang="ru-RU" smtClean="0"/>
              <a:t>10.09.2024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34376128-58FD-4FC7-BEE7-71ECE7740C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9569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E2B59-BB06-4ECC-BA8A-3F69C0535DBB}" type="datetimeFigureOut">
              <a:rPr lang="ru-RU" smtClean="0"/>
              <a:t>10.09.2024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4376128-58FD-4FC7-BEE7-71ECE7740C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436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E2B59-BB06-4ECC-BA8A-3F69C0535DBB}" type="datetimeFigureOut">
              <a:rPr lang="ru-RU" smtClean="0"/>
              <a:t>10.09.2024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4376128-58FD-4FC7-BEE7-71ECE7740CFA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445515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E2B59-BB06-4ECC-BA8A-3F69C0535DBB}" type="datetimeFigureOut">
              <a:rPr lang="ru-RU" smtClean="0"/>
              <a:t>10.09.2024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4376128-58FD-4FC7-BEE7-71ECE7740C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13308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E2B59-BB06-4ECC-BA8A-3F69C0535DBB}" type="datetimeFigureOut">
              <a:rPr lang="ru-RU" smtClean="0"/>
              <a:t>10.09.2024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4376128-58FD-4FC7-BEE7-71ECE7740CFA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826796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E2B59-BB06-4ECC-BA8A-3F69C0535DBB}" type="datetimeFigureOut">
              <a:rPr lang="ru-RU" smtClean="0"/>
              <a:t>10.09.2024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4376128-58FD-4FC7-BEE7-71ECE7740C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97612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E2B59-BB06-4ECC-BA8A-3F69C0535DBB}" type="datetimeFigureOut">
              <a:rPr lang="ru-RU" smtClean="0"/>
              <a:t>10.09.2024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76128-58FD-4FC7-BEE7-71ECE7740C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67382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E2B59-BB06-4ECC-BA8A-3F69C0535DBB}" type="datetimeFigureOut">
              <a:rPr lang="ru-RU" smtClean="0"/>
              <a:t>10.09.2024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76128-58FD-4FC7-BEE7-71ECE7740C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5257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E2B59-BB06-4ECC-BA8A-3F69C0535DBB}" type="datetimeFigureOut">
              <a:rPr lang="ru-RU" smtClean="0"/>
              <a:t>10.09.2024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76128-58FD-4FC7-BEE7-71ECE7740C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4047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E2B59-BB06-4ECC-BA8A-3F69C0535DBB}" type="datetimeFigureOut">
              <a:rPr lang="ru-RU" smtClean="0"/>
              <a:t>10.09.2024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4376128-58FD-4FC7-BEE7-71ECE7740C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9006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E2B59-BB06-4ECC-BA8A-3F69C0535DBB}" type="datetimeFigureOut">
              <a:rPr lang="ru-RU" smtClean="0"/>
              <a:t>10.09.2024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4376128-58FD-4FC7-BEE7-71ECE7740C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3501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E2B59-BB06-4ECC-BA8A-3F69C0535DBB}" type="datetimeFigureOut">
              <a:rPr lang="ru-RU" smtClean="0"/>
              <a:t>10.09.2024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4376128-58FD-4FC7-BEE7-71ECE7740C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3678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E2B59-BB06-4ECC-BA8A-3F69C0535DBB}" type="datetimeFigureOut">
              <a:rPr lang="ru-RU" smtClean="0"/>
              <a:t>10.09.2024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76128-58FD-4FC7-BEE7-71ECE7740C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6648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E2B59-BB06-4ECC-BA8A-3F69C0535DBB}" type="datetimeFigureOut">
              <a:rPr lang="ru-RU" smtClean="0"/>
              <a:t>10.09.2024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76128-58FD-4FC7-BEE7-71ECE7740C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8766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E2B59-BB06-4ECC-BA8A-3F69C0535DBB}" type="datetimeFigureOut">
              <a:rPr lang="ru-RU" smtClean="0"/>
              <a:t>10.09.2024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76128-58FD-4FC7-BEE7-71ECE7740C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4700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E2B59-BB06-4ECC-BA8A-3F69C0535DBB}" type="datetimeFigureOut">
              <a:rPr lang="ru-RU" smtClean="0"/>
              <a:t>10.09.2024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4376128-58FD-4FC7-BEE7-71ECE7740C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1514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EE2B59-BB06-4ECC-BA8A-3F69C0535DBB}" type="datetimeFigureOut">
              <a:rPr lang="ru-RU" smtClean="0"/>
              <a:t>10.09.2024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4376128-58FD-4FC7-BEE7-71ECE7740C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8931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  <p:sldLayoutId id="214748371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830903-33DB-431C-9D07-EAEB95769D5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Менеджмент физической культуры и спорта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0BEDA3A-DA89-4190-A574-692947A6C5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Организация и технология менеджмента в сфере физической культуры и спорта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052354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954460-5DE0-4FF1-9C7E-9D171A9BA6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Теория ожиданий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7AC0970-175B-4459-A16D-67821B39EB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l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Теория ожиданий (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YS Text"/>
              </a:rPr>
              <a:t>Expectancy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 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YS Text"/>
              </a:rPr>
              <a:t>Theory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) — это процессуальная теория мотивации, разработанная американским учёным Виктором 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YS Text"/>
              </a:rPr>
              <a:t>Врумом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</a:t>
            </a:r>
          </a:p>
          <a:p>
            <a:pPr marL="0" indent="0" algn="l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Согласно этой теории, наличие у человека потребности не является единственным условием для возникновения у него мотивации к достижению данной цели. Важным условием является ожидание человеком того, что выбранный им тип поведения и предпринимаемые действия действительно приведут к получению желаемого.</a:t>
            </a:r>
          </a:p>
          <a:p>
            <a:pPr marL="0" indent="0" algn="l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В теории ожиданий 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YS Text"/>
              </a:rPr>
              <a:t>Врума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 выделяются три ключевых фактора, влияющих на мотивацию:</a:t>
            </a:r>
          </a:p>
          <a:p>
            <a:pPr algn="l">
              <a:buFont typeface="+mj-lt"/>
              <a:buAutoNum type="arabicPeriod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Ожидание того, что затраченные усилия приведут к желаемому результату (цели).</a:t>
            </a:r>
          </a:p>
          <a:p>
            <a:pPr algn="l">
              <a:buFont typeface="+mj-lt"/>
              <a:buAutoNum type="arabicPeriod" startAt="2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Ожидание того, что достижение результата будет вознаграждено.</a:t>
            </a:r>
          </a:p>
          <a:p>
            <a:pPr algn="l">
              <a:buFont typeface="+mj-lt"/>
              <a:buAutoNum type="arabicPeriod" startAt="3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Ожидание того, что вознаграждение будет ценным (валентным).</a:t>
            </a:r>
          </a:p>
          <a:p>
            <a:pPr marL="0" indent="0" algn="l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Чем сильнее каждый из этих трёх факторов, тем выше мотивация работника.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934943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DAD0C5-1440-48F0-B2E9-6E79CE4146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Теория справедливости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E3E53DC-EEB1-4FAA-9E54-67B89BAFD4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l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Теория справедливости была разработана социальным психологом Джоном Стейси Адамсом в 1963 году. Она связана с взаимосвязью результата и ожидаемого вознаграждения.</a:t>
            </a:r>
          </a:p>
          <a:p>
            <a:pPr marL="0" indent="0" algn="l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В теории справедливости рассматриваются следующие понятия:</a:t>
            </a:r>
          </a:p>
          <a:p>
            <a:pPr algn="l">
              <a:buFont typeface="+mj-lt"/>
              <a:buAutoNum type="arabicPeriod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Входы — это усилия, вкладываемые в работу.</a:t>
            </a:r>
          </a:p>
          <a:p>
            <a:pPr algn="l">
              <a:buFont typeface="+mj-lt"/>
              <a:buAutoNum type="arabicPeriod" startAt="2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Выходы — результат работы и то, что человек получает взамен.</a:t>
            </a:r>
          </a:p>
          <a:p>
            <a:pPr algn="l">
              <a:buFont typeface="+mj-lt"/>
              <a:buAutoNum type="arabicPeriod" startAt="3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Референтные другие — люди, с которыми человек сравнивает своё соотношение результата и вознаграждения.</a:t>
            </a:r>
          </a:p>
          <a:p>
            <a:pPr marL="0" indent="0" algn="l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Теория справедливости помогает понять, почему заработная плата и рабочие условия не являются условиями определения мотивации. Она также объясняет, почему уровень мотивации зависит от ощущаемого неравенства по сравнению с референтными другими.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268952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2E01E5-116B-4ED6-869B-2D8D17DFD9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Власть и ее формы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BD257BF-9519-45D8-91C0-4A81A0CA53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6448"/>
            <a:ext cx="10515600" cy="4780515"/>
          </a:xfrm>
        </p:spPr>
        <p:txBody>
          <a:bodyPr>
            <a:normAutofit/>
          </a:bodyPr>
          <a:lstStyle/>
          <a:p>
            <a:pPr algn="l"/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Власть — возможность и способность навязать свою волю, воздействовать на деятельность и поведение других людей, даже вопреки их сопротивлению.</a:t>
            </a:r>
          </a:p>
          <a:p>
            <a:pPr marL="0" indent="0" algn="l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Формы власти:</a:t>
            </a:r>
          </a:p>
          <a:p>
            <a:pPr algn="l">
              <a:buFont typeface="+mj-lt"/>
              <a:buAutoNum type="arabicPeriod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Власть, опирающаяся на принуждение. Основана на вере в то, что руководитель имеет возможность наказывать подчинённого.</a:t>
            </a:r>
          </a:p>
          <a:p>
            <a:pPr algn="l">
              <a:buFont typeface="+mj-lt"/>
              <a:buAutoNum type="arabicPeriod" startAt="2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Власть, базирующаяся на вознаграждении. Основана на вере исполнителя в то, что влияющий может удовлетворить потребности исполнителя.</a:t>
            </a:r>
          </a:p>
          <a:p>
            <a:pPr algn="l">
              <a:buFont typeface="+mj-lt"/>
              <a:buAutoNum type="arabicPeriod" startAt="3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Экспертная власть. Строится на вере в то, что влияющий обладает специальными знаниями, которые позволят удовлетворить потребность.</a:t>
            </a:r>
          </a:p>
          <a:p>
            <a:pPr algn="l">
              <a:buFont typeface="+mj-lt"/>
              <a:buAutoNum type="arabicPeriod" startAt="4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Эталонная власть (власть примера). Основана на привлекательности черт влияющего настолько, что его примеру хочется следовать.</a:t>
            </a:r>
          </a:p>
          <a:p>
            <a:pPr algn="l">
              <a:buFont typeface="+mj-lt"/>
              <a:buAutoNum type="arabicPeriod" startAt="5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Законная власть. Построена на вере исполнителя в то, что влияющий имеет право отдавать приказания, а долг исполнителя — подчиняться.</a:t>
            </a:r>
          </a:p>
          <a:p>
            <a:pPr marL="0" indent="0" algn="l">
              <a:buNone/>
            </a:pPr>
            <a:endParaRPr lang="ru-RU" b="0" i="0" dirty="0">
              <a:solidFill>
                <a:srgbClr val="333333"/>
              </a:solidFill>
              <a:effectLst/>
              <a:latin typeface="YS Text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692277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2FF4A9-9D5A-45B9-A6C6-1AB654D3C3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Стили руководства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38C6123-60A3-4914-85FD-A4E29C0939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Выделяют три основных стиля руководства по степени свободы работников:</a:t>
            </a:r>
          </a:p>
          <a:p>
            <a:pPr algn="l">
              <a:buFont typeface="+mj-lt"/>
              <a:buAutoNum type="arabicPeriod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Авторитарный. Руководитель единолично принимает решения и контролирует каждый этап работы команды. Он даёт сотрудникам инструкции: какую задачу, каким способом и в какой срок нужно выполнить.</a:t>
            </a:r>
          </a:p>
          <a:p>
            <a:pPr algn="l">
              <a:buFont typeface="+mj-lt"/>
              <a:buAutoNum type="arabicPeriod" startAt="2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Демократический. Руководитель принимает решения сам, но советуется с подчинёнными и делегирует контроль некоторых этапов работы. Каждый участник команды может предложить своё решение задачи и скорректировать сроки.</a:t>
            </a:r>
          </a:p>
          <a:p>
            <a:pPr algn="l">
              <a:buFont typeface="+mj-lt"/>
              <a:buAutoNum type="arabicPeriod" startAt="3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Либеральный. Сотрудники сами определяют, в какие сроки смогут выполнить задачу и что им для этого нужно. Руководитель берёт на себя создание необходимых условий и даёт советы, если его просят.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67122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0591FC-4FB7-4FBC-AE49-5EE9E3B679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Стили руководства тренера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BD7CFEE-80FE-435C-9C01-0DBE3CD9A2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l">
              <a:buFont typeface="+mj-lt"/>
              <a:buAutoNum type="arabicPeriod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Авторитарный стиль. Тренер принимает решения единолично без учёта мнения спортсменов. Он категоричен в суждениях, требует от подчинённых пунктуального выполнения указаний, оставляя минимум возможностей для проявления их личной инициативы.</a:t>
            </a:r>
          </a:p>
          <a:p>
            <a:pPr algn="l">
              <a:buFont typeface="+mj-lt"/>
              <a:buAutoNum type="arabicPeriod" startAt="2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Демократический стиль. Тренер рассматривает спортсменов как активных участников и реализаторов своих концепций, идей, замыслов. Он чётко формулирует основные цели, определяет задачи, показывает варианты их решения, предоставляя спортсмену реальную возможность проявления собственной инициативы.</a:t>
            </a:r>
          </a:p>
          <a:p>
            <a:pPr algn="l">
              <a:buFont typeface="+mj-lt"/>
              <a:buAutoNum type="arabicPeriod" startAt="3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Либеральный стиль. Тренер минимально вмешивается в процесс тренировки, играя зачастую лишь роль посредника между спортсменами и другими работниками клуба, решая в основном организационные вопросы.</a:t>
            </a:r>
          </a:p>
          <a:p>
            <a:pPr algn="l">
              <a:buFont typeface="+mj-lt"/>
              <a:buAutoNum type="arabicPeriod" startAt="4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Манипулирование. Тренер-манипулятор стремится создать в команде состояние неопределённости, личной зависимости каждого спортсмена от его воли и желания, сознательно блокируя и подавляя наиболее самостоятельных спортсменов и поощряя реактивную структуру поведения.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245895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0BF4B65-81A1-42F8-8F22-CAB4FB355C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Взаимная зависимость руководителей и подчиненных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51199C8-FA6D-4903-B970-09C651754D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l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Баланс власти — это взаимная зависимость руководителя и подчиненных.</a:t>
            </a:r>
          </a:p>
          <a:p>
            <a:pPr marL="0" indent="0" algn="l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Подчиненный зависит от руководителя, потому что он решает вопросы распределения рабочих заданий и контроля за их исполнением, вопросы продвижения по службе, оплаты труда и т.д.</a:t>
            </a:r>
          </a:p>
          <a:p>
            <a:pPr marL="0" indent="0" algn="l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В то же время сам руководитель зависит от своих подчиненных. Например, его авторитет зависит от того, насколько хорошо выполняется работа во вверенном ему подразделении, а это обусловлено способностями работников, их желанием работать усердно.</a:t>
            </a:r>
          </a:p>
          <a:p>
            <a:pPr marL="0" indent="0" algn="l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Взаимная зависимость требует нахождения определенного баланса, при котором социальные отношения будут находиться в равновесии.</a:t>
            </a:r>
          </a:p>
          <a:p>
            <a:pPr marL="0" indent="0" algn="l">
              <a:buNone/>
            </a:pPr>
            <a:r>
              <a:rPr lang="ru-RU" dirty="0">
                <a:solidFill>
                  <a:srgbClr val="333333"/>
                </a:solidFill>
                <a:latin typeface="YS Text"/>
              </a:rPr>
              <a:t>Руководитель спортивной школы (команды, общественной федерации и т.д.) руководит тренерами и зависит от результатов их работы.</a:t>
            </a:r>
          </a:p>
          <a:p>
            <a:pPr marL="0" indent="0" algn="l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Тренер руководит подготовкой спортсменов и также зависит от результатов их выступлений в соревнованиях.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972842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C3DEF2-4D87-439E-AE37-738D44C35B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Лидерство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6E13206-8314-4164-BE29-AF4FA573D3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l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Лидерство — это способность вести людей к достижению общей цели, объединять разные личности в единую команду и вести их к успеху.</a:t>
            </a:r>
          </a:p>
          <a:p>
            <a:pPr marL="0" indent="0" algn="l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Основные качества лидера: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чёткое и ясное видение, которое будет направлять его действия;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эмпатия — способность понимать и чувствовать эмоции других людей и выстраивать коммуникацию на этой основе;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уверенность в своих способностях и знаниях;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способность организовывать работу команды;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способность принимать решения;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способность мотивировать людей.</a:t>
            </a:r>
          </a:p>
          <a:p>
            <a:pPr marL="0" indent="0" algn="l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Лидерство можно развить, изучая психологию лидерства и применяя её на практике.</a:t>
            </a:r>
          </a:p>
        </p:txBody>
      </p:sp>
    </p:spTree>
    <p:extLst>
      <p:ext uri="{BB962C8B-B14F-4D97-AF65-F5344CB8AC3E}">
        <p14:creationId xmlns:p14="http://schemas.microsoft.com/office/powerpoint/2010/main" val="1301886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2EA9E2-4B09-4F14-8033-7801BC570A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Личностная теория лидерства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D69C858-37EA-42FD-9383-3E8F80A036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l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Личностная теория лидерства (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YS Text"/>
              </a:rPr>
              <a:t>trait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 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YS Text"/>
              </a:rPr>
              <a:t>leadership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 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YS Text"/>
              </a:rPr>
              <a:t>theory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) заключается в следующем: лучшие из руководителей обладают определённым набором общих для всех личных качеств. Если эти качества выявить, люди могли бы научиться воспитывать их в себе и становиться эффективными руководителями-лидерами.</a:t>
            </a:r>
          </a:p>
          <a:p>
            <a:pPr marL="0" indent="0" algn="l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Некоторые из качеств лидера: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уровень интеллекта и знаний;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честность;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здравый смысл;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инициативность;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Профильное + социальное и экономическое образование;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высокая степень уверенности в себе;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физиологические качества: рост, вес, впечатляющая внешность, энергичность движений и состояние здоровья.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675442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917AC9-98CA-4F77-86BD-4F8F9AC7DA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Автократический и демократический лидер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8DBCDA6-5667-4C4C-ACE7-39B50D297B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Авторитарный лидер принимает решения единолично, не прислушиваясь к точке зрения коллег, устанавливает жёсткую дисциплину.</a:t>
            </a:r>
          </a:p>
          <a:p>
            <a:pPr algn="l"/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Демократический лидер учитывает мнение окружения, поощряет инициативу коллег, прислушивается к советам.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04580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AF43D0-C885-47E7-9490-30B1CE30F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Определение конфликта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EB4716C-2F67-43E7-A9E8-3480E143EC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Конфликт — это столкновение взаимоисключающих интересов двух и более сторон, а также острый способ разрешения возникающих противоречий.</a:t>
            </a:r>
          </a:p>
          <a:p>
            <a:pPr algn="l"/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В обыденном смысле под конфликтом обычно понимают ссору или спор, которые ведутся на повышенных тонах с несоблюдением правил и норм приличия.</a:t>
            </a:r>
          </a:p>
          <a:p>
            <a:pPr algn="l"/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В психологии конфликты рассматриваются как ситуации социального взаимодействия, в которых каждая из сторон занимает противоположную позицию по отношению к интересам другой стороны.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02160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0907BF-1A16-4AF4-BD1C-247B880E90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Генеральный и функциональный менеджмент в физической культуре и спорте</a:t>
            </a:r>
            <a:endParaRPr lang="ru-RU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D7D9533-A0DF-4200-A702-559A2A368D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r>
              <a:rPr lang="ru-RU" sz="1400" b="0" i="0" dirty="0">
                <a:solidFill>
                  <a:srgbClr val="333333"/>
                </a:solidFill>
                <a:effectLst/>
                <a:latin typeface="YS Text"/>
              </a:rPr>
              <a:t>Генеральный менеджмент – это руководство командами и организациями.</a:t>
            </a:r>
          </a:p>
          <a:p>
            <a:pPr marL="0" indent="0" algn="l">
              <a:buNone/>
            </a:pPr>
            <a:r>
              <a:rPr lang="ru-RU" sz="1400" b="0" i="0" dirty="0">
                <a:solidFill>
                  <a:srgbClr val="333333"/>
                </a:solidFill>
                <a:effectLst/>
                <a:latin typeface="YS Text"/>
              </a:rPr>
              <a:t>Наряду с общим («генеральным») менеджментом выделяют функциональный менеджмент.</a:t>
            </a:r>
          </a:p>
          <a:p>
            <a:pPr marL="0" indent="0" algn="l">
              <a:buNone/>
            </a:pPr>
            <a:r>
              <a:rPr lang="ru-RU" sz="1400" b="0" i="0" dirty="0">
                <a:solidFill>
                  <a:srgbClr val="333333"/>
                </a:solidFill>
                <a:effectLst/>
                <a:latin typeface="YS Text"/>
              </a:rPr>
              <a:t>Функциональные разновидности менеджмента в физической культуре и спорте:</a:t>
            </a:r>
          </a:p>
          <a:p>
            <a:pPr algn="l">
              <a:buFont typeface="+mj-lt"/>
              <a:buAutoNum type="arabicPeriod"/>
            </a:pPr>
            <a:r>
              <a:rPr lang="ru-RU" sz="1400" b="0" i="0" dirty="0">
                <a:solidFill>
                  <a:srgbClr val="333333"/>
                </a:solidFill>
                <a:effectLst/>
                <a:latin typeface="YS Text"/>
              </a:rPr>
              <a:t>Стратегический менеджмент.</a:t>
            </a:r>
          </a:p>
          <a:p>
            <a:pPr algn="l">
              <a:buFont typeface="+mj-lt"/>
              <a:buAutoNum type="arabicPeriod" startAt="2"/>
            </a:pPr>
            <a:r>
              <a:rPr lang="ru-RU" sz="1400" b="0" i="0" dirty="0">
                <a:solidFill>
                  <a:srgbClr val="333333"/>
                </a:solidFill>
                <a:effectLst/>
                <a:latin typeface="YS Text"/>
              </a:rPr>
              <a:t>Программный (проектный) менеджмент.</a:t>
            </a:r>
          </a:p>
          <a:p>
            <a:pPr algn="l">
              <a:buFont typeface="+mj-lt"/>
              <a:buAutoNum type="arabicPeriod" startAt="3"/>
            </a:pPr>
            <a:r>
              <a:rPr lang="ru-RU" sz="1400" b="0" i="0" dirty="0">
                <a:solidFill>
                  <a:srgbClr val="333333"/>
                </a:solidFill>
                <a:effectLst/>
                <a:latin typeface="YS Text"/>
              </a:rPr>
              <a:t>Организационный менеджмент.</a:t>
            </a:r>
          </a:p>
          <a:p>
            <a:pPr algn="l">
              <a:buFont typeface="+mj-lt"/>
              <a:buAutoNum type="arabicPeriod" startAt="4"/>
            </a:pPr>
            <a:r>
              <a:rPr lang="ru-RU" sz="1400" b="0" i="0" dirty="0">
                <a:solidFill>
                  <a:srgbClr val="333333"/>
                </a:solidFill>
                <a:effectLst/>
                <a:latin typeface="YS Text"/>
              </a:rPr>
              <a:t>Персонал-менеджмент.</a:t>
            </a:r>
          </a:p>
          <a:p>
            <a:pPr algn="l">
              <a:buFont typeface="+mj-lt"/>
              <a:buAutoNum type="arabicPeriod" startAt="5"/>
            </a:pPr>
            <a:r>
              <a:rPr lang="ru-RU" sz="1400" b="0" i="0" dirty="0">
                <a:solidFill>
                  <a:srgbClr val="333333"/>
                </a:solidFill>
                <a:effectLst/>
                <a:latin typeface="YS Text"/>
              </a:rPr>
              <a:t>Инновационный менеджмент.</a:t>
            </a:r>
          </a:p>
          <a:p>
            <a:pPr algn="l">
              <a:buFont typeface="+mj-lt"/>
              <a:buAutoNum type="arabicPeriod" startAt="6"/>
            </a:pPr>
            <a:r>
              <a:rPr lang="ru-RU" sz="1400" b="0" i="0" dirty="0">
                <a:solidFill>
                  <a:srgbClr val="333333"/>
                </a:solidFill>
                <a:effectLst/>
                <a:latin typeface="YS Text"/>
              </a:rPr>
              <a:t>Риск-менеджмент.</a:t>
            </a:r>
          </a:p>
          <a:p>
            <a:pPr algn="l">
              <a:buFont typeface="+mj-lt"/>
              <a:buAutoNum type="arabicPeriod" startAt="7"/>
            </a:pPr>
            <a:r>
              <a:rPr lang="ru-RU" sz="1400" b="0" i="0" dirty="0">
                <a:solidFill>
                  <a:srgbClr val="333333"/>
                </a:solidFill>
                <a:effectLst/>
                <a:latin typeface="YS Text"/>
              </a:rPr>
              <a:t>Финансовый менеджмент.</a:t>
            </a:r>
          </a:p>
          <a:p>
            <a:pPr marL="0" indent="0" algn="l">
              <a:buNone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8210958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C48BDA-D377-45E5-81BF-2460712910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Четыре типа конфликта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8525A01-C4A3-40D2-8EBF-5BDCCBCE89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Существуют четыре основных типа конфликта:</a:t>
            </a:r>
          </a:p>
          <a:p>
            <a:pPr algn="l">
              <a:buFont typeface="+mj-lt"/>
              <a:buAutoNum type="arabicPeriod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Внутриличностный конфликт.</a:t>
            </a:r>
          </a:p>
          <a:p>
            <a:pPr algn="l">
              <a:buFont typeface="+mj-lt"/>
              <a:buAutoNum type="arabicPeriod" startAt="2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Межличностный конфликт.</a:t>
            </a:r>
          </a:p>
          <a:p>
            <a:pPr algn="l">
              <a:buFont typeface="+mj-lt"/>
              <a:buAutoNum type="arabicPeriod" startAt="3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Конфликт между личностью и группой.</a:t>
            </a:r>
          </a:p>
          <a:p>
            <a:pPr algn="l">
              <a:buFont typeface="+mj-lt"/>
              <a:buAutoNum type="arabicPeriod" startAt="4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Межгрупповой конфликт.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063388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DB59CDA-DB8E-43AC-9AB3-94BF2807A9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Природа конфликта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02F683A-0B38-482D-B666-C08DD6E6A5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В основе конфликта могут лежать следующие причины: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несправедливость;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противостояние;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соперничество;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обиды прошлого;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нежелание или неумение встать на точку зрения партнёра по общению;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когнитивный диссонанс между участниками;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более низкий уровень интеллекта или воспитанности одного из партнёров;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интриги, сплетни.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8571499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9B1976B-89C0-4898-85AE-AB44496943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Причины конфликтов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64F6FBE-25DF-45EB-B0CA-FE9F70A671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l">
              <a:buFont typeface="+mj-lt"/>
              <a:buAutoNum type="arabicPeriod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Неравномерное распределение ресурсов.</a:t>
            </a:r>
          </a:p>
          <a:p>
            <a:pPr algn="l">
              <a:buFont typeface="+mj-lt"/>
              <a:buAutoNum type="arabicPeriod" startAt="2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Различия в целях.</a:t>
            </a:r>
          </a:p>
          <a:p>
            <a:pPr algn="l">
              <a:buFont typeface="+mj-lt"/>
              <a:buAutoNum type="arabicPeriod" startAt="3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Различия в представлениях о перспективах.</a:t>
            </a:r>
          </a:p>
          <a:p>
            <a:pPr algn="l">
              <a:buFont typeface="+mj-lt"/>
              <a:buAutoNum type="arabicPeriod" startAt="4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Неудовлетворительные коммуникации.</a:t>
            </a:r>
          </a:p>
          <a:p>
            <a:pPr algn="l">
              <a:buFont typeface="+mj-lt"/>
              <a:buAutoNum type="arabicPeriod" startAt="5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Неблагоприятный социально-психологический климат.</a:t>
            </a:r>
          </a:p>
          <a:p>
            <a:pPr algn="l">
              <a:buFont typeface="+mj-lt"/>
              <a:buAutoNum type="arabicPeriod" startAt="6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Различия в психологических особенностях людей.</a:t>
            </a:r>
          </a:p>
          <a:p>
            <a:pPr algn="l">
              <a:buFont typeface="+mj-lt"/>
              <a:buAutoNum type="arabicPeriod" startAt="7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Когнитивный диссонанс.</a:t>
            </a:r>
          </a:p>
          <a:p>
            <a:pPr algn="l">
              <a:buFont typeface="+mj-lt"/>
              <a:buAutoNum type="arabicPeriod" startAt="8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Внутригрупповой фаворитизм.</a:t>
            </a:r>
          </a:p>
          <a:p>
            <a:pPr algn="l">
              <a:buFont typeface="+mj-lt"/>
              <a:buAutoNum type="arabicPeriod" startAt="9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Стремление к власти.</a:t>
            </a:r>
          </a:p>
          <a:p>
            <a:pPr algn="l">
              <a:buFont typeface="+mj-lt"/>
              <a:buAutoNum type="arabicPeriod" startAt="10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Эгоцентризм.</a:t>
            </a:r>
          </a:p>
          <a:p>
            <a:pPr algn="l">
              <a:buFont typeface="+mj-lt"/>
              <a:buAutoNum type="arabicPeriod" startAt="11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Эгоизм.</a:t>
            </a:r>
          </a:p>
          <a:p>
            <a:pPr algn="l">
              <a:buFont typeface="+mj-lt"/>
              <a:buAutoNum type="arabicPeriod" startAt="12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Конкуренция.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005841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DD3E86-D332-401F-A01B-834174094E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Методы управления конфликтами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28E4068-E4B8-472A-9248-B666D1D3FF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l">
              <a:buFont typeface="+mj-lt"/>
              <a:buAutoNum type="arabicPeriod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Уход от конфликта. Руководитель или группа людей стремятся избежать конфликта, покинув «поле боя».</a:t>
            </a:r>
          </a:p>
          <a:p>
            <a:pPr algn="l">
              <a:buFont typeface="+mj-lt"/>
              <a:buAutoNum type="arabicPeriod" startAt="2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Уступки и приспособления. Лицо отказывается от конфликта за счёт собственных уступок, снижения личных притязаний.</a:t>
            </a:r>
          </a:p>
          <a:p>
            <a:pPr algn="l">
              <a:buFont typeface="+mj-lt"/>
              <a:buAutoNum type="arabicPeriod" startAt="3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Умение сглаживания. Основан на поиске общих интересов между несколькими индивидами, в том числе работающими в коллективе.</a:t>
            </a:r>
          </a:p>
          <a:p>
            <a:pPr algn="l">
              <a:buFont typeface="+mj-lt"/>
              <a:buAutoNum type="arabicPeriod" startAt="4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Скрытые действия. Применяется тогда, когда необходимы скрытые методы урегулирования конфликта, которые будут не очевидными для сторон или для третьих лиц.</a:t>
            </a:r>
          </a:p>
          <a:p>
            <a:pPr algn="l">
              <a:buFont typeface="+mj-lt"/>
              <a:buAutoNum type="arabicPeriod" startAt="5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Быстрое решение. Предполагает мгновенное принятие решения в случае возникновения конфликта с учётом взаимного уважения интересов сторон.</a:t>
            </a:r>
          </a:p>
          <a:p>
            <a:pPr algn="l">
              <a:buFont typeface="+mj-lt"/>
              <a:buAutoNum type="arabicPeriod" startAt="6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Компромисс. Это соглашение, в котором стороны занимают средние позиции, имея как точки соприкосновения, так и различные интересы.</a:t>
            </a:r>
          </a:p>
          <a:p>
            <a:pPr algn="l">
              <a:buFont typeface="+mj-lt"/>
              <a:buAutoNum type="arabicPeriod" startAt="7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Сотрудничество. Это совместный поиск оппонентами наилучшего выхода из конфликта.</a:t>
            </a:r>
          </a:p>
          <a:p>
            <a:pPr algn="l">
              <a:buFont typeface="+mj-lt"/>
              <a:buAutoNum type="arabicPeriod" startAt="8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Метод силы. В ходе него одна из сторон стремится навязать своё мнение другой стороне, в том числе применяя физическое и психическое насилие.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706282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70D4B8A-C34A-4EDB-BDCC-2F8470615B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Методы управления конфликтами в спорте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CEA3006-8640-430F-84AA-5A30E0430D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r>
              <a:rPr lang="ru-RU" dirty="0">
                <a:solidFill>
                  <a:srgbClr val="333333"/>
                </a:solidFill>
                <a:latin typeface="YS Text"/>
              </a:rPr>
              <a:t>Д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ля управления конфликтами в спорте можно использовать следующие методы:</a:t>
            </a:r>
          </a:p>
          <a:p>
            <a:pPr algn="l">
              <a:buFont typeface="+mj-lt"/>
              <a:buAutoNum type="arabicPeriod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Встреча с участниками конфликта. Сбор информации о ситуации, консультации и личные встречи с участниками и наблюдателями.</a:t>
            </a:r>
          </a:p>
          <a:p>
            <a:pPr algn="l">
              <a:buFont typeface="+mj-lt"/>
              <a:buAutoNum type="arabicPeriod" startAt="2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Структурирование конфликта. Создание карты конфликта и определение ролей каждого участника.</a:t>
            </a:r>
          </a:p>
          <a:p>
            <a:pPr algn="l">
              <a:buFont typeface="+mj-lt"/>
              <a:buAutoNum type="arabicPeriod" startAt="3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Тренинг и обсуждение. Организация тренингов, где спортсмены могут высказаться о том, что их волнует и что сложно.</a:t>
            </a:r>
          </a:p>
          <a:p>
            <a:pPr algn="l">
              <a:buFont typeface="+mj-lt"/>
              <a:buAutoNum type="arabicPeriod" startAt="4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Наблюдение за тренировками и играми. Получение объективной картины конфликта и предоставление рекомендаций по снижению рисков.</a:t>
            </a:r>
          </a:p>
          <a:p>
            <a:pPr algn="l">
              <a:buFont typeface="+mj-lt"/>
              <a:buAutoNum type="arabicPeriod" startAt="5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Личные консультации. Проведение личных встреч и консультаций с участниками конфликта.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268445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ADD6C1-AEC4-4647-A29C-DBD7C8CD35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Кадровая политика организации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9950C0B-25F7-4326-BA80-FB04ECCDF9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Кадровая политика организации — совокупность целей и принципов, которые определяют направление и содержание работы с персоналом.</a:t>
            </a:r>
          </a:p>
          <a:p>
            <a:pPr algn="l"/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Через кадровую политику осуществляется реализация целей и задач управления человеческими ресурсами, поэтому её считают ядром системы работы с человеческими ресурсами.</a:t>
            </a:r>
          </a:p>
          <a:p>
            <a:pPr algn="l"/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Кадровая политика формируется руководством организации и реализуется кадровой службой в процессе выполнения работниками своих функций. Она находит своё отражение в следующих нормативных документах: правилах внутреннего распорядка, коллективном договоре.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066744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5F8797-501D-4AEB-980A-8CC28DAE11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Управленческое решение – продукт деятельности менеджера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7A46D98-2527-4103-9654-829B9542B4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l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Управленческое решение — это результат конкретной управленческой деятельности менеджера.</a:t>
            </a:r>
          </a:p>
          <a:p>
            <a:pPr marL="0" indent="0" algn="l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Выработка и принятие решений — это творческий процесс в деятельности руководителей любого уровня. Он включает: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выработку и постановку цели;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изучение проблемы на основе получаемой информации;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выбор и обоснование критериев эффективности (результативности) и возможных последствий принимаемого решения;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обсуждение со специалистами различных вариантов решения проблемы (задачи);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выбор и формулирование оптимального решения;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принятие решения;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конкретизацию решения для его исполнителей.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106239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3688F2C-DBA1-43FB-BE2C-2DE5A6E0A3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Технология создания физкультурно-спортивной организации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2AD9FDF-F19B-48B7-9EC2-FAA7030A8A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l">
              <a:buNone/>
            </a:pPr>
            <a:r>
              <a:rPr lang="ru-RU" dirty="0">
                <a:solidFill>
                  <a:srgbClr val="333333"/>
                </a:solidFill>
                <a:latin typeface="YS Text"/>
              </a:rPr>
              <a:t>Т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ехнология создания физкультурно-спортивной организации — это система формализованных процедур и операций организационного (созидательного) характера, выполняемых учредителями, руководителями и сотрудниками в определённой последовательности с использованием утверждённых форм документов.</a:t>
            </a:r>
          </a:p>
          <a:p>
            <a:pPr marL="0" indent="0" algn="l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Основные процедуры:</a:t>
            </a:r>
          </a:p>
          <a:p>
            <a:pPr algn="l">
              <a:buFont typeface="+mj-lt"/>
              <a:buAutoNum type="arabicPeriod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Выбор организационно-правовой формы.</a:t>
            </a:r>
          </a:p>
          <a:p>
            <a:pPr algn="l">
              <a:buFont typeface="+mj-lt"/>
              <a:buAutoNum type="arabicPeriod" startAt="2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Институционализация.</a:t>
            </a:r>
          </a:p>
          <a:p>
            <a:pPr algn="l">
              <a:buFont typeface="+mj-lt"/>
              <a:buAutoNum type="arabicPeriod" startAt="3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Лицензирование деятельности физкультурно-спортивной организации.</a:t>
            </a:r>
          </a:p>
          <a:p>
            <a:pPr marL="0" indent="0" algn="l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Вспомогательные процедуры:</a:t>
            </a:r>
          </a:p>
          <a:p>
            <a:pPr algn="l">
              <a:buFont typeface="+mj-lt"/>
              <a:buAutoNum type="arabicPeriod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Порядок финансирования деятельности физкультурно-спортивной организации.</a:t>
            </a:r>
          </a:p>
          <a:p>
            <a:pPr algn="l">
              <a:buFont typeface="+mj-lt"/>
              <a:buAutoNum type="arabicPeriod" startAt="2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Обеспечение функционирования организации необходимым инвентарём и оборудованием.</a:t>
            </a:r>
          </a:p>
          <a:p>
            <a:pPr algn="l">
              <a:buFont typeface="+mj-lt"/>
              <a:buAutoNum type="arabicPeriod" startAt="3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Обеспечение кадрами.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85877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8168DB-9B61-4EC9-BE74-8857709E3C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Коммерческие и некоммерческие организации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131004E-1E2A-4B43-B2D6-CC35475A81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Коммерческая организация — юридическое лицо, преследующее извлечение прибыли в качестве основной цели своей деятельности, в отличие от некоммерческой организации, которая не имеет целью извлечение прибыли и не распределяет полученную прибыль между участниками. </a:t>
            </a:r>
          </a:p>
          <a:p>
            <a:pPr marL="0" indent="0" algn="l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Некоммерческая организация (НКО), также известная как некоммерческая организация, некоммерческая организация, или некоммерческое учреждение, -это юридическое лицо, организованное и действующее в коллективных, общественных или социальных целях, в отличие от организации, которая действует как бизнес, направленный на получение прибыли для своих владельцев.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917490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BBCB6C-02BF-40F2-B63C-21253D1342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Организация спортивных услуг для населения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F78CCE1-352E-4E2C-9978-220378B137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l"/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С 1 сентября 2023 года вступили в силу правила оказания физкультурно-оздоровительных услуг, утверждённые Постановлением Правительства РФ от 30 января 2023 г. № 129. Они будут действовать шесть лет — до 1 сентября 2029 года.</a:t>
            </a:r>
          </a:p>
          <a:p>
            <a:pPr marL="0" indent="0" algn="l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Основные плюсы правил:</a:t>
            </a:r>
          </a:p>
          <a:p>
            <a:pPr algn="l">
              <a:buFont typeface="+mj-lt"/>
              <a:buAutoNum type="arabicPeriod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Нет ограничений по видам оказываемых ФОУ.</a:t>
            </a:r>
          </a:p>
          <a:p>
            <a:pPr algn="l">
              <a:buFont typeface="+mj-lt"/>
              <a:buAutoNum type="arabicPeriod" startAt="2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Договор об оказании ФОУ можно заключить дистанционно.</a:t>
            </a:r>
          </a:p>
          <a:p>
            <a:pPr algn="l">
              <a:buFont typeface="+mj-lt"/>
              <a:buAutoNum type="arabicPeriod" startAt="3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Цена по договору об оказании ФОУ должна быть одинаковой для всех, за исключением льготников.</a:t>
            </a:r>
          </a:p>
          <a:p>
            <a:pPr algn="l">
              <a:buFont typeface="+mj-lt"/>
              <a:buAutoNum type="arabicPeriod" startAt="4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ФОУ должны соответствовать требованиям к качеству их оказания согласно Закону о защите прав потребителей.</a:t>
            </a:r>
          </a:p>
          <a:p>
            <a:pPr algn="l">
              <a:buFont typeface="+mj-lt"/>
              <a:buAutoNum type="arabicPeriod" startAt="5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Исполнитель по просьбе потребителя обязан вызвать скорую помощь и предоставить аптечку для оказания первой помощи.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613643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2D3BA8-1185-4E4C-AA23-E2BEFCE141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333333"/>
                </a:solidFill>
                <a:latin typeface="YS Text"/>
              </a:rPr>
              <a:t>К </a:t>
            </a:r>
            <a:r>
              <a:rPr lang="ru-RU" b="1" dirty="0">
                <a:solidFill>
                  <a:srgbClr val="333333"/>
                </a:solidFill>
                <a:latin typeface="YS Text"/>
              </a:rPr>
              <a:t>спортивным</a:t>
            </a:r>
            <a:r>
              <a:rPr lang="ru-RU" dirty="0">
                <a:solidFill>
                  <a:srgbClr val="333333"/>
                </a:solidFill>
                <a:latin typeface="YS Text"/>
              </a:rPr>
              <a:t> </a:t>
            </a:r>
            <a:r>
              <a:rPr lang="ru-RU" b="1" dirty="0">
                <a:solidFill>
                  <a:srgbClr val="333333"/>
                </a:solidFill>
                <a:latin typeface="YS Text"/>
              </a:rPr>
              <a:t>услугам</a:t>
            </a:r>
            <a:r>
              <a:rPr lang="ru-RU" dirty="0">
                <a:solidFill>
                  <a:srgbClr val="333333"/>
                </a:solidFill>
                <a:latin typeface="YS Text"/>
              </a:rPr>
              <a:t> относят: 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5950D23-85FE-46F1-8EF8-6A187F148B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проведение занятий по </a:t>
            </a: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физической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 </a:t>
            </a: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культуре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 и </a:t>
            </a: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спорту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;</a:t>
            </a:r>
          </a:p>
          <a:p>
            <a:pPr>
              <a:buFontTx/>
              <a:buChar char="-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проведение </a:t>
            </a: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спортивно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-зрелищных мероприятий;</a:t>
            </a:r>
          </a:p>
          <a:p>
            <a:pPr>
              <a:buFontTx/>
              <a:buChar char="-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организацию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 и проведение учебно-тренировочного процесса;</a:t>
            </a:r>
          </a:p>
          <a:p>
            <a:pPr>
              <a:buFontTx/>
              <a:buChar char="-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предоставление </a:t>
            </a: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физкультурно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-оздоровительных и </a:t>
            </a: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спортивных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 сооружений населению;</a:t>
            </a:r>
          </a:p>
          <a:p>
            <a:pPr>
              <a:buFontTx/>
              <a:buChar char="-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информационно-консультативные и образовательные </a:t>
            </a: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услуги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;</a:t>
            </a:r>
          </a:p>
          <a:p>
            <a:pPr>
              <a:buFontTx/>
              <a:buChar char="-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прочие </a:t>
            </a: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спортивные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 </a:t>
            </a: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услуги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904800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35A8EC-1E8D-4355-9F40-3248A51BEA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Н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аучно-методический менеджмент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D6F9E65-51B8-4D42-A2CD-85450478A7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lang="ru-RU" dirty="0">
                <a:solidFill>
                  <a:srgbClr val="333333"/>
                </a:solidFill>
                <a:latin typeface="YS Text"/>
              </a:rPr>
              <a:t>Научно-м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етодический менеджмент — это комплекс принципов, методов, организационных форм и технологических приёмов управления (руководства) непрерывным обучающим процессом, направленный на повышение его эффективности.</a:t>
            </a:r>
          </a:p>
          <a:p>
            <a:pPr algn="l"/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Предмет деятельности методистов — не педагогические кадры сами по себе, а их деятельность по совершенствованию своей квалификации, развитию творческого потенциала и формированию высокого уровня методической культуры</a:t>
            </a:r>
          </a:p>
          <a:p>
            <a:pPr algn="l"/>
            <a:r>
              <a:rPr lang="ru-RU" dirty="0">
                <a:solidFill>
                  <a:srgbClr val="333333"/>
                </a:solidFill>
                <a:latin typeface="YS Text"/>
              </a:rPr>
              <a:t>Научные исследования и разработки также требуют координации, управления и взаимосвязи с деятельностью организации.</a:t>
            </a:r>
            <a:endParaRPr lang="ru-RU" b="0" i="0" dirty="0">
              <a:solidFill>
                <a:srgbClr val="333333"/>
              </a:solidFill>
              <a:effectLst/>
              <a:latin typeface="YS Text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49537172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98</TotalTime>
  <Words>2002</Words>
  <Application>Microsoft Office PowerPoint</Application>
  <PresentationFormat>Широкоэкранный</PresentationFormat>
  <Paragraphs>171</Paragraphs>
  <Slides>24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30" baseType="lpstr">
      <vt:lpstr>Arial</vt:lpstr>
      <vt:lpstr>Century Gothic</vt:lpstr>
      <vt:lpstr>Times New Roman</vt:lpstr>
      <vt:lpstr>Wingdings 3</vt:lpstr>
      <vt:lpstr>YS Text</vt:lpstr>
      <vt:lpstr>Легкий дым</vt:lpstr>
      <vt:lpstr>Менеджмент физической культуры и спорта</vt:lpstr>
      <vt:lpstr>Генеральный и функциональный менеджмент в физической культуре и спорте</vt:lpstr>
      <vt:lpstr>Кадровая политика организации</vt:lpstr>
      <vt:lpstr>Управленческое решение – продукт деятельности менеджера</vt:lpstr>
      <vt:lpstr>Технология создания физкультурно-спортивной организации</vt:lpstr>
      <vt:lpstr>Коммерческие и некоммерческие организации</vt:lpstr>
      <vt:lpstr>Организация спортивных услуг для населения</vt:lpstr>
      <vt:lpstr>К спортивным услугам относят: </vt:lpstr>
      <vt:lpstr>Научно-методический менеджмент</vt:lpstr>
      <vt:lpstr>Теория ожиданий</vt:lpstr>
      <vt:lpstr>Теория справедливости</vt:lpstr>
      <vt:lpstr> Власть и ее формы</vt:lpstr>
      <vt:lpstr>Стили руководства</vt:lpstr>
      <vt:lpstr>Стили руководства тренера</vt:lpstr>
      <vt:lpstr>Взаимная зависимость руководителей и подчиненных</vt:lpstr>
      <vt:lpstr>Лидерство</vt:lpstr>
      <vt:lpstr>Личностная теория лидерства</vt:lpstr>
      <vt:lpstr>Автократический и демократический лидер</vt:lpstr>
      <vt:lpstr>Определение конфликта</vt:lpstr>
      <vt:lpstr>Четыре типа конфликта</vt:lpstr>
      <vt:lpstr>Природа конфликта</vt:lpstr>
      <vt:lpstr>Причины конфликтов</vt:lpstr>
      <vt:lpstr>Методы управления конфликтами</vt:lpstr>
      <vt:lpstr>Методы управления конфликтами в спорте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Менеджмент физической культуры и спорта</dc:title>
  <dc:creator>Николай Чертов</dc:creator>
  <cp:lastModifiedBy>Николай Чертов</cp:lastModifiedBy>
  <cp:revision>13</cp:revision>
  <dcterms:created xsi:type="dcterms:W3CDTF">2024-09-09T18:54:17Z</dcterms:created>
  <dcterms:modified xsi:type="dcterms:W3CDTF">2024-09-09T21:01:25Z</dcterms:modified>
</cp:coreProperties>
</file>