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4" r:id="rId3"/>
    <p:sldId id="297" r:id="rId4"/>
    <p:sldId id="298" r:id="rId5"/>
    <p:sldId id="29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5" r:id="rId23"/>
    <p:sldId id="277" r:id="rId24"/>
    <p:sldId id="279" r:id="rId25"/>
    <p:sldId id="280" r:id="rId26"/>
    <p:sldId id="281" r:id="rId27"/>
    <p:sldId id="284" r:id="rId28"/>
    <p:sldId id="291" r:id="rId29"/>
    <p:sldId id="292" r:id="rId30"/>
    <p:sldId id="289" r:id="rId31"/>
    <p:sldId id="290" r:id="rId32"/>
    <p:sldId id="285" r:id="rId33"/>
    <p:sldId id="286" r:id="rId34"/>
    <p:sldId id="287" r:id="rId35"/>
    <p:sldId id="28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72E1F80-8916-4FB7-8623-D446A1EBB9B6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C20BE58-E2AB-46B9-9E5A-056BFD6DE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71546"/>
            <a:ext cx="7772400" cy="4214843"/>
          </a:xfrm>
        </p:spPr>
        <p:txBody>
          <a:bodyPr>
            <a:noAutofit/>
          </a:bodyPr>
          <a:lstStyle/>
          <a:p>
            <a:r>
              <a:rPr lang="ru-RU" sz="5400" dirty="0" smtClean="0"/>
              <a:t>Управление педагогическим процессом в сфере физической культуры</a:t>
            </a:r>
            <a:endParaRPr lang="ru-RU" sz="5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92867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Содержание понятия комплекса «физическое совершенство»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928670"/>
            <a:ext cx="5643601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51115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Система физического воспитания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1" y="857232"/>
            <a:ext cx="600079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501122" cy="72547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Общая характеристика средств физического воспитания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928670"/>
            <a:ext cx="514353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65403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Порядок обучения двигательным действиям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000108"/>
            <a:ext cx="478634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Общеметодические</a:t>
            </a:r>
            <a:r>
              <a:rPr lang="ru-RU" sz="2800" dirty="0" smtClean="0"/>
              <a:t> принципы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642918"/>
            <a:ext cx="564360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Понятие «методика», «метод», «методический прием»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857232"/>
            <a:ext cx="5572163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Признаки, присущие методам обучения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714356"/>
            <a:ext cx="585791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8572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Классификация методов, применяемых в процессе физического воспитания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857232"/>
            <a:ext cx="71438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368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Требования к планированию и этапы </a:t>
            </a:r>
            <a:r>
              <a:rPr lang="ru-RU" sz="2800" dirty="0" smtClean="0"/>
              <a:t>планирования </a:t>
            </a:r>
            <a:r>
              <a:rPr lang="ru-RU" sz="2000" dirty="0" smtClean="0"/>
              <a:t>(по К.Д. </a:t>
            </a:r>
            <a:r>
              <a:rPr lang="ru-RU" sz="2000" dirty="0" err="1" smtClean="0"/>
              <a:t>Чермиту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714356"/>
            <a:ext cx="5572164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Основы</a:t>
            </a:r>
            <a:r>
              <a:rPr lang="ru-RU" dirty="0" smtClean="0"/>
              <a:t> </a:t>
            </a:r>
            <a:r>
              <a:rPr lang="ru-RU" sz="3100" dirty="0" smtClean="0"/>
              <a:t>контроля и учета</a:t>
            </a:r>
            <a:endParaRPr lang="ru-RU" sz="31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642918"/>
            <a:ext cx="5286411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Государственный образовательный стандарт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642918"/>
            <a:ext cx="6500859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51115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Образовательная система одного уровня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928670"/>
            <a:ext cx="550072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Взаимодействие рынка труда и сферы профессионального образования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00108"/>
            <a:ext cx="6643733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40108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Компонентный состав понятия «здоровый образ жизни»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8"/>
            <a:ext cx="707236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Формирование личности в процессе физического воспитания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571480"/>
            <a:ext cx="650085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Система целей и задач обучения в физическом воспитании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00100" y="1928802"/>
            <a:ext cx="650085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Система взаимодействия знания, преподавания, учения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00035" y="1857364"/>
            <a:ext cx="7429552" cy="43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Переход знаний в двигательный навык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71472" y="1928802"/>
            <a:ext cx="757242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9438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Зависимость активности обучения от сложности задания</a:t>
            </a:r>
            <a:endParaRPr lang="ru-RU" sz="28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428736"/>
            <a:ext cx="582931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5074" y="1600200"/>
            <a:ext cx="1857388" cy="4525963"/>
          </a:xfrm>
        </p:spPr>
        <p:txBody>
          <a:bodyPr>
            <a:normAutofit/>
          </a:bodyPr>
          <a:lstStyle/>
          <a:p>
            <a:r>
              <a:rPr lang="ru-RU" sz="1400" dirty="0" smtClean="0"/>
              <a:t> </a:t>
            </a:r>
            <a:r>
              <a:rPr lang="ru-RU" sz="1600" dirty="0" smtClean="0"/>
              <a:t>1 зона – </a:t>
            </a:r>
            <a:r>
              <a:rPr lang="ru-RU" sz="1600" dirty="0" err="1" smtClean="0"/>
              <a:t>зона</a:t>
            </a:r>
            <a:r>
              <a:rPr lang="ru-RU" sz="1600" dirty="0" smtClean="0"/>
              <a:t> безразличной сложности</a:t>
            </a:r>
          </a:p>
          <a:p>
            <a:r>
              <a:rPr lang="ru-RU" sz="1600" dirty="0" smtClean="0"/>
              <a:t>2 зона – </a:t>
            </a:r>
            <a:r>
              <a:rPr lang="ru-RU" sz="1600" dirty="0" err="1" smtClean="0"/>
              <a:t>зона</a:t>
            </a:r>
            <a:r>
              <a:rPr lang="ru-RU" sz="1600" dirty="0" smtClean="0"/>
              <a:t> стимулирующей сложности</a:t>
            </a:r>
          </a:p>
          <a:p>
            <a:r>
              <a:rPr lang="ru-RU" sz="1600" dirty="0" smtClean="0"/>
              <a:t>3 зона – </a:t>
            </a:r>
            <a:r>
              <a:rPr lang="ru-RU" sz="1600" dirty="0" err="1" smtClean="0"/>
              <a:t>зона</a:t>
            </a:r>
            <a:r>
              <a:rPr lang="ru-RU" sz="1600" dirty="0" smtClean="0"/>
              <a:t> угнетающей сложности</a:t>
            </a:r>
          </a:p>
          <a:p>
            <a:r>
              <a:rPr lang="ru-RU" sz="1600" dirty="0" smtClean="0"/>
              <a:t>Х – критическая сложность задания</a:t>
            </a:r>
            <a:endParaRPr lang="ru-RU"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92867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Определение ориентировочной опорной точки двигательного действия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7239000" cy="5169876"/>
          </a:xfrm>
        </p:spPr>
        <p:txBody>
          <a:bodyPr/>
          <a:lstStyle/>
          <a:p>
            <a:r>
              <a:rPr lang="ru-RU" dirty="0" smtClean="0"/>
              <a:t>Объекты, требующие концентрации внимания при исполнении действия, называют основными опорными точками (ООТ).</a:t>
            </a:r>
          </a:p>
          <a:p>
            <a:r>
              <a:rPr lang="ru-RU" dirty="0" smtClean="0"/>
              <a:t>Опорных точек должно быть необходимое и достаточное количество (от 5 до 7 ООТ).</a:t>
            </a:r>
          </a:p>
          <a:p>
            <a:r>
              <a:rPr lang="ru-RU" dirty="0" smtClean="0"/>
              <a:t>Недостаточное количество ООТ не даст необходимого качества выполнения двигательного действия.</a:t>
            </a:r>
          </a:p>
          <a:p>
            <a:r>
              <a:rPr lang="ru-RU" dirty="0" smtClean="0"/>
              <a:t>Чрезмерное количество ООТ усложняет и удлиняет процесс обучения двигательному действию.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Ориентировочная основа действия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7239000" cy="509843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Совокупность ориентировочных опорных точек составляют программу действия, которую называют ориентировочной основой действия (ООД).</a:t>
            </a:r>
          </a:p>
          <a:p>
            <a:r>
              <a:rPr lang="ru-RU" dirty="0" smtClean="0"/>
              <a:t>ООД может включать как истинные, так и ложные опорные точки (ООТ).</a:t>
            </a:r>
          </a:p>
          <a:p>
            <a:r>
              <a:rPr lang="ru-RU" dirty="0" smtClean="0"/>
              <a:t>ООД так же может включать как необходимое и достаточное, так и избыточное и  недостаточное количество ООТ.</a:t>
            </a:r>
          </a:p>
          <a:p>
            <a:r>
              <a:rPr lang="ru-RU" dirty="0" smtClean="0"/>
              <a:t>Управляемый процесс формирования ООД сокращает сроки обучения в несколько раз при высоком его качестве.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429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Структура процесса управления физической </a:t>
            </a:r>
            <a:r>
              <a:rPr lang="ru-RU" sz="2800" dirty="0" smtClean="0"/>
              <a:t>культурой (</a:t>
            </a:r>
            <a:r>
              <a:rPr lang="ru-RU" sz="2000" dirty="0" smtClean="0"/>
              <a:t>по А.М. Банникову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571480"/>
            <a:ext cx="564360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2390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Причины формирования ошибок выполнения двигательных действий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Ошибка как удобный, легкий и привычный вариант решения двигательной задачи.</a:t>
            </a:r>
          </a:p>
          <a:p>
            <a:r>
              <a:rPr lang="ru-RU" dirty="0" smtClean="0"/>
              <a:t>При стихийном формировании двигательного действия ошибка считается естественной частью обучения («не ошибается тот, кто ничего не делает»).</a:t>
            </a:r>
          </a:p>
          <a:p>
            <a:r>
              <a:rPr lang="ru-RU" dirty="0" smtClean="0"/>
              <a:t>Когда учитель управляет процессом обучения, ошибка вовсе не обязательна.</a:t>
            </a:r>
          </a:p>
          <a:p>
            <a:r>
              <a:rPr lang="ru-RU" dirty="0" smtClean="0"/>
              <a:t>Ошибка должна быть вовремя обнаружена и устранена.</a:t>
            </a:r>
          </a:p>
          <a:p>
            <a:r>
              <a:rPr lang="ru-RU" dirty="0" smtClean="0"/>
              <a:t>Ошибки возникают в случае искажения рекомендаций и инструкций.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Принципы  борьбы с ошибками в выполнении двигательных действий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7239000" cy="50270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Не допускать формирование ошибочных или ложных ориентировочных опорных точек двигательного действия.</a:t>
            </a:r>
          </a:p>
          <a:p>
            <a:r>
              <a:rPr lang="ru-RU" dirty="0" smtClean="0"/>
              <a:t>Применять ограничивающие регуляторы движения  при помощи которых устраняются ошибки в движениях.</a:t>
            </a:r>
          </a:p>
          <a:p>
            <a:r>
              <a:rPr lang="ru-RU" dirty="0" smtClean="0"/>
              <a:t>Внимание обучаемого фиксируется не на замечаниях  и регуляторах движения, а на ощущении правильного выполнения двигательного действия.</a:t>
            </a:r>
          </a:p>
          <a:p>
            <a:r>
              <a:rPr lang="ru-RU" dirty="0" smtClean="0"/>
              <a:t>Произнесение словесной формулы ощущения правильного действия помогает ученику  зафиксировать активность в ведущих группах мышц, осуществляющих движение.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Действия преподавателя в процессе обучения  </a:t>
            </a:r>
            <a:r>
              <a:rPr lang="ru-RU" sz="1800" dirty="0" smtClean="0"/>
              <a:t>(по </a:t>
            </a:r>
            <a:r>
              <a:rPr lang="ru-RU" sz="1800" dirty="0" err="1" smtClean="0"/>
              <a:t>р.Сингееру</a:t>
            </a:r>
            <a:r>
              <a:rPr lang="ru-RU" sz="1800" dirty="0" smtClean="0"/>
              <a:t> и </a:t>
            </a:r>
            <a:r>
              <a:rPr lang="ru-RU" sz="1800" dirty="0" err="1" smtClean="0"/>
              <a:t>у.Дику</a:t>
            </a:r>
            <a:r>
              <a:rPr lang="ru-RU" sz="1800" dirty="0" smtClean="0"/>
              <a:t>)</a:t>
            </a:r>
            <a:endParaRPr lang="ru-RU" sz="18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0" y="2071678"/>
            <a:ext cx="550069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29256" y="1285860"/>
            <a:ext cx="2714644" cy="5429288"/>
          </a:xfrm>
        </p:spPr>
        <p:txBody>
          <a:bodyPr>
            <a:normAutofit fontScale="70000" lnSpcReduction="20000"/>
          </a:bodyPr>
          <a:lstStyle/>
          <a:p>
            <a:r>
              <a:rPr lang="ru-RU" sz="2000" dirty="0" smtClean="0"/>
              <a:t>1- определение цели обучения;</a:t>
            </a:r>
          </a:p>
          <a:p>
            <a:r>
              <a:rPr lang="ru-RU" sz="2000" dirty="0" smtClean="0"/>
              <a:t>2- определение частных задач обучения;</a:t>
            </a:r>
          </a:p>
          <a:p>
            <a:r>
              <a:rPr lang="ru-RU" sz="2000" dirty="0" smtClean="0"/>
              <a:t>3- определение исходного уровня подготовленности обучаемых;</a:t>
            </a:r>
          </a:p>
          <a:p>
            <a:r>
              <a:rPr lang="ru-RU" sz="2000" dirty="0" smtClean="0"/>
              <a:t>4- критерии </a:t>
            </a:r>
            <a:r>
              <a:rPr lang="ru-RU" sz="2000" dirty="0" err="1" smtClean="0"/>
              <a:t>научения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5- методы оценки успеваемости;</a:t>
            </a:r>
          </a:p>
          <a:p>
            <a:r>
              <a:rPr lang="ru-RU" sz="2000" dirty="0" smtClean="0"/>
              <a:t>6- стратегия обучения;</a:t>
            </a:r>
          </a:p>
          <a:p>
            <a:r>
              <a:rPr lang="ru-RU" sz="2000" dirty="0" smtClean="0"/>
              <a:t>7- необходимое оборудование;</a:t>
            </a:r>
          </a:p>
          <a:p>
            <a:r>
              <a:rPr lang="ru-RU" sz="2000" dirty="0" smtClean="0"/>
              <a:t>8-учебные пособия и инвентарь;</a:t>
            </a:r>
          </a:p>
          <a:p>
            <a:r>
              <a:rPr lang="ru-RU" sz="2000" dirty="0" smtClean="0"/>
              <a:t>8а- руководство усвоением учебного материала;</a:t>
            </a:r>
          </a:p>
          <a:p>
            <a:r>
              <a:rPr lang="ru-RU" sz="2000" dirty="0" smtClean="0"/>
              <a:t>9- оценка преподавания в целом и по элементам;</a:t>
            </a:r>
          </a:p>
          <a:p>
            <a:r>
              <a:rPr lang="ru-RU" sz="2000" dirty="0" smtClean="0"/>
              <a:t>10- внести коррективы в преподавание</a:t>
            </a:r>
            <a:endParaRPr lang="ru-RU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Содержания понятия «спорт»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642918"/>
            <a:ext cx="607223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Принципы системы физического воспитания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71480"/>
            <a:ext cx="6357982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5714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Физкультурное движение в Российской Федерации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14356"/>
            <a:ext cx="6500858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500066"/>
          </a:xfrm>
        </p:spPr>
        <p:txBody>
          <a:bodyPr>
            <a:normAutofit fontScale="90000"/>
          </a:bodyPr>
          <a:lstStyle/>
          <a:p>
            <a:pPr algn="ctr">
              <a:tabLst>
                <a:tab pos="2684463" algn="l"/>
              </a:tabLst>
            </a:pPr>
            <a:r>
              <a:rPr lang="ru-RU" sz="2700" dirty="0" smtClean="0"/>
              <a:t>Модель содержания среднего образования школьников в области физической </a:t>
            </a:r>
            <a:r>
              <a:rPr lang="ru-RU" sz="2700" dirty="0" smtClean="0"/>
              <a:t>культуры </a:t>
            </a:r>
            <a:r>
              <a:rPr lang="ru-RU" sz="2000" dirty="0" smtClean="0"/>
              <a:t>(по В.М. </a:t>
            </a:r>
            <a:r>
              <a:rPr lang="ru-RU" sz="2000" dirty="0" err="1" smtClean="0"/>
              <a:t>Минбулатову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14422"/>
            <a:ext cx="621510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Организация деятельности и управление на уроке физической культуры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785794"/>
            <a:ext cx="671517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Основные понятия теории физического воспитания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285860"/>
            <a:ext cx="485778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Физическое воспитание как педагогический процесс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85860"/>
            <a:ext cx="657229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Содержание понятия «физическая культура личности»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00166" y="1071546"/>
            <a:ext cx="628654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Содержание понятия «физическое развитие»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5" y="1000108"/>
            <a:ext cx="571504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163</TotalTime>
  <Words>547</Words>
  <Application>Microsoft Office PowerPoint</Application>
  <PresentationFormat>Экран (4:3)</PresentationFormat>
  <Paragraphs>70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Изящная</vt:lpstr>
      <vt:lpstr>Управление педагогическим процессом в сфере физической культуры</vt:lpstr>
      <vt:lpstr>Государственный образовательный стандарт</vt:lpstr>
      <vt:lpstr>Структура процесса управления физической культурой (по А.М. Банникову)</vt:lpstr>
      <vt:lpstr>Модель содержания среднего образования школьников в области физической культуры (по В.М. Минбулатову)</vt:lpstr>
      <vt:lpstr>Организация деятельности и управление на уроке физической культуры</vt:lpstr>
      <vt:lpstr>Основные понятия теории физического воспитания</vt:lpstr>
      <vt:lpstr>Физическое воспитание как педагогический процесс</vt:lpstr>
      <vt:lpstr>Содержание понятия «физическая культура личности»</vt:lpstr>
      <vt:lpstr>Содержание понятия «физическое развитие»</vt:lpstr>
      <vt:lpstr>Содержание понятия комплекса «физическое совершенство»</vt:lpstr>
      <vt:lpstr>Система физического воспитания</vt:lpstr>
      <vt:lpstr>Общая характеристика средств физического воспитания</vt:lpstr>
      <vt:lpstr>Порядок обучения двигательным действиям</vt:lpstr>
      <vt:lpstr>Общеметодические принципы</vt:lpstr>
      <vt:lpstr>Понятие «методика», «метод», «методический прием»</vt:lpstr>
      <vt:lpstr>Признаки, присущие методам обучения</vt:lpstr>
      <vt:lpstr>Классификация методов, применяемых в процессе физического воспитания</vt:lpstr>
      <vt:lpstr>Требования к планированию и этапы планирования (по К.Д. Чермиту)</vt:lpstr>
      <vt:lpstr>Основы контроля и учета</vt:lpstr>
      <vt:lpstr>Образовательная система одного уровня</vt:lpstr>
      <vt:lpstr>Взаимодействие рынка труда и сферы профессионального образования</vt:lpstr>
      <vt:lpstr>Компонентный состав понятия «здоровый образ жизни»</vt:lpstr>
      <vt:lpstr>Формирование личности в процессе физического воспитания</vt:lpstr>
      <vt:lpstr>Система целей и задач обучения в физическом воспитании</vt:lpstr>
      <vt:lpstr>Система взаимодействия знания, преподавания, учения</vt:lpstr>
      <vt:lpstr>Переход знаний в двигательный навык</vt:lpstr>
      <vt:lpstr>Зависимость активности обучения от сложности задания</vt:lpstr>
      <vt:lpstr>Определение ориентировочной опорной точки двигательного действия</vt:lpstr>
      <vt:lpstr>Ориентировочная основа действия</vt:lpstr>
      <vt:lpstr>Причины формирования ошибок выполнения двигательных действий</vt:lpstr>
      <vt:lpstr>Принципы  борьбы с ошибками в выполнении двигательных действий</vt:lpstr>
      <vt:lpstr>Действия преподавателя в процессе обучения  (по р.Сингееру и у.Дику)</vt:lpstr>
      <vt:lpstr>Содержания понятия «спорт»</vt:lpstr>
      <vt:lpstr>Принципы системы физического воспитания</vt:lpstr>
      <vt:lpstr>Физкультурное движение в Российской Федерации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педагогическим процессом в сфере физической культуры</dc:title>
  <dc:creator>Админ 111</dc:creator>
  <cp:lastModifiedBy>Админ 111</cp:lastModifiedBy>
  <cp:revision>53</cp:revision>
  <dcterms:created xsi:type="dcterms:W3CDTF">2014-07-09T10:15:00Z</dcterms:created>
  <dcterms:modified xsi:type="dcterms:W3CDTF">2014-07-10T11:38:51Z</dcterms:modified>
</cp:coreProperties>
</file>