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257" r:id="rId3"/>
    <p:sldId id="258" r:id="rId4"/>
    <p:sldId id="259" r:id="rId5"/>
    <p:sldId id="262" r:id="rId6"/>
    <p:sldId id="260" r:id="rId7"/>
    <p:sldId id="263" r:id="rId8"/>
    <p:sldId id="264" r:id="rId9"/>
    <p:sldId id="265" r:id="rId10"/>
    <p:sldId id="270" r:id="rId11"/>
    <p:sldId id="266" r:id="rId12"/>
    <p:sldId id="267" r:id="rId13"/>
    <p:sldId id="268" r:id="rId14"/>
    <p:sldId id="269"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312" r:id="rId30"/>
    <p:sldId id="287" r:id="rId31"/>
    <p:sldId id="288" r:id="rId32"/>
    <p:sldId id="289" r:id="rId33"/>
    <p:sldId id="290" r:id="rId34"/>
    <p:sldId id="291" r:id="rId35"/>
    <p:sldId id="292" r:id="rId36"/>
    <p:sldId id="313" r:id="rId37"/>
    <p:sldId id="293" r:id="rId38"/>
    <p:sldId id="294" r:id="rId39"/>
    <p:sldId id="299" r:id="rId40"/>
    <p:sldId id="300" r:id="rId41"/>
    <p:sldId id="301" r:id="rId42"/>
    <p:sldId id="302" r:id="rId43"/>
    <p:sldId id="303" r:id="rId44"/>
    <p:sldId id="304" r:id="rId45"/>
    <p:sldId id="305" r:id="rId46"/>
    <p:sldId id="306" r:id="rId47"/>
    <p:sldId id="314" r:id="rId48"/>
    <p:sldId id="315" r:id="rId49"/>
    <p:sldId id="316" r:id="rId50"/>
    <p:sldId id="310" r:id="rId51"/>
    <p:sldId id="307" r:id="rId52"/>
    <p:sldId id="311"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01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C8AB44-2A88-4D8E-892B-A2D5952CDCFB}" type="datetimeFigureOut">
              <a:rPr lang="ru-RU" smtClean="0"/>
              <a:pPr/>
              <a:t>22.06.2014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654004-77EB-4788-AA54-BCBDF979924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C8AB44-2A88-4D8E-892B-A2D5952CDCFB}" type="datetimeFigureOut">
              <a:rPr lang="ru-RU" smtClean="0"/>
              <a:pPr/>
              <a:t>22.06.2014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654004-77EB-4788-AA54-BCBDF979924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C8AB44-2A88-4D8E-892B-A2D5952CDCFB}" type="datetimeFigureOut">
              <a:rPr lang="ru-RU" smtClean="0"/>
              <a:pPr/>
              <a:t>22.06.2014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654004-77EB-4788-AA54-BCBDF979924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C8AB44-2A88-4D8E-892B-A2D5952CDCFB}" type="datetimeFigureOut">
              <a:rPr lang="ru-RU" smtClean="0"/>
              <a:pPr/>
              <a:t>22.06.2014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654004-77EB-4788-AA54-BCBDF979924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C8AB44-2A88-4D8E-892B-A2D5952CDCFB}" type="datetimeFigureOut">
              <a:rPr lang="ru-RU" smtClean="0"/>
              <a:pPr/>
              <a:t>22.06.2014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654004-77EB-4788-AA54-BCBDF979924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C8AB44-2A88-4D8E-892B-A2D5952CDCFB}" type="datetimeFigureOut">
              <a:rPr lang="ru-RU" smtClean="0"/>
              <a:pPr/>
              <a:t>22.06.2014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654004-77EB-4788-AA54-BCBDF979924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C8AB44-2A88-4D8E-892B-A2D5952CDCFB}" type="datetimeFigureOut">
              <a:rPr lang="ru-RU" smtClean="0"/>
              <a:pPr/>
              <a:t>22.06.2014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654004-77EB-4788-AA54-BCBDF979924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C8AB44-2A88-4D8E-892B-A2D5952CDCFB}" type="datetimeFigureOut">
              <a:rPr lang="ru-RU" smtClean="0"/>
              <a:pPr/>
              <a:t>22.06.2014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654004-77EB-4788-AA54-BCBDF979924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C8AB44-2A88-4D8E-892B-A2D5952CDCFB}" type="datetimeFigureOut">
              <a:rPr lang="ru-RU" smtClean="0"/>
              <a:pPr/>
              <a:t>22.06.2014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654004-77EB-4788-AA54-BCBDF979924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C8AB44-2A88-4D8E-892B-A2D5952CDCFB}" type="datetimeFigureOut">
              <a:rPr lang="ru-RU" smtClean="0"/>
              <a:pPr/>
              <a:t>22.06.2014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654004-77EB-4788-AA54-BCBDF979924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C8AB44-2A88-4D8E-892B-A2D5952CDCFB}" type="datetimeFigureOut">
              <a:rPr lang="ru-RU" smtClean="0"/>
              <a:pPr/>
              <a:t>22.06.2014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654004-77EB-4788-AA54-BCBDF979924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8AB44-2A88-4D8E-892B-A2D5952CDCFB}" type="datetimeFigureOut">
              <a:rPr lang="ru-RU" smtClean="0"/>
              <a:pPr/>
              <a:t>22.06.2014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54004-77EB-4788-AA54-BCBDF979924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44.xml"/><Relationship Id="rId5" Type="http://schemas.openxmlformats.org/officeDocument/2006/relationships/slide" Target="slide30.xml"/><Relationship Id="rId4" Type="http://schemas.openxmlformats.org/officeDocument/2006/relationships/slide" Target="slide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772816"/>
            <a:ext cx="7774632" cy="2810743"/>
          </a:xfrm>
        </p:spPr>
        <p:txBody>
          <a:bodyPr>
            <a:noAutofit/>
          </a:bodyPr>
          <a:lstStyle/>
          <a:p>
            <a:r>
              <a:rPr lang="ru-RU" sz="5400" dirty="0" smtClean="0">
                <a:latin typeface="Monotype Corsiva" pitchFamily="66" charset="0"/>
              </a:rPr>
              <a:t>Педагогические технологии </a:t>
            </a:r>
            <a:br>
              <a:rPr lang="ru-RU" sz="5400" dirty="0" smtClean="0">
                <a:latin typeface="Monotype Corsiva" pitchFamily="66" charset="0"/>
              </a:rPr>
            </a:br>
            <a:r>
              <a:rPr lang="ru-RU" sz="5400" dirty="0" smtClean="0">
                <a:latin typeface="Monotype Corsiva" pitchFamily="66" charset="0"/>
              </a:rPr>
              <a:t>и инновации в сфере </a:t>
            </a:r>
            <a:br>
              <a:rPr lang="ru-RU" sz="5400" dirty="0" smtClean="0">
                <a:latin typeface="Monotype Corsiva" pitchFamily="66" charset="0"/>
              </a:rPr>
            </a:br>
            <a:r>
              <a:rPr lang="ru-RU" sz="5400" dirty="0" smtClean="0">
                <a:latin typeface="Monotype Corsiva" pitchFamily="66" charset="0"/>
              </a:rPr>
              <a:t>физической культуры.</a:t>
            </a:r>
            <a:endParaRPr lang="ru-RU" sz="5400" dirty="0">
              <a:latin typeface="Monotype Corsiva" pitchFamily="66" charset="0"/>
            </a:endParaRPr>
          </a:p>
        </p:txBody>
      </p:sp>
      <p:pic>
        <p:nvPicPr>
          <p:cNvPr id="33794" name="Picture 2" descr="http://im7-tub-ru.yandex.net/i?id=94407853-68-72&amp;n=21"/>
          <p:cNvPicPr>
            <a:picLocks noChangeAspect="1" noChangeArrowheads="1"/>
          </p:cNvPicPr>
          <p:nvPr/>
        </p:nvPicPr>
        <p:blipFill>
          <a:blip r:embed="rId2" cstate="print"/>
          <a:srcRect/>
          <a:stretch>
            <a:fillRect/>
          </a:stretch>
        </p:blipFill>
        <p:spPr bwMode="auto">
          <a:xfrm>
            <a:off x="0" y="0"/>
            <a:ext cx="2220838" cy="22208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3796" name="Picture 4" descr="http://im7-tub-ru.yandex.net/i?id=173061944-63-72&amp;n=21"/>
          <p:cNvPicPr>
            <a:picLocks noChangeAspect="1" noChangeArrowheads="1"/>
          </p:cNvPicPr>
          <p:nvPr/>
        </p:nvPicPr>
        <p:blipFill>
          <a:blip r:embed="rId3" cstate="print"/>
          <a:srcRect/>
          <a:stretch>
            <a:fillRect/>
          </a:stretch>
        </p:blipFill>
        <p:spPr bwMode="auto">
          <a:xfrm>
            <a:off x="6300192" y="188640"/>
            <a:ext cx="2496277"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798" name="Picture 6" descr="http://stat21.privet.ru/lr/0c1573125487d0fbcf76566828554eb0"/>
          <p:cNvPicPr>
            <a:picLocks noChangeAspect="1" noChangeArrowheads="1"/>
          </p:cNvPicPr>
          <p:nvPr/>
        </p:nvPicPr>
        <p:blipFill>
          <a:blip r:embed="rId4" cstate="print"/>
          <a:srcRect/>
          <a:stretch>
            <a:fillRect/>
          </a:stretch>
        </p:blipFill>
        <p:spPr bwMode="auto">
          <a:xfrm>
            <a:off x="5045128" y="4077072"/>
            <a:ext cx="4098872" cy="2780928"/>
          </a:xfrm>
          <a:prstGeom prst="rect">
            <a:avLst/>
          </a:prstGeom>
          <a:ln>
            <a:noFill/>
          </a:ln>
          <a:effectLst>
            <a:softEdge rad="112500"/>
          </a:effectLst>
        </p:spPr>
      </p:pic>
      <p:pic>
        <p:nvPicPr>
          <p:cNvPr id="33800" name="Picture 8" descr="http://im7-tub-ru.yandex.net/i?id=634112107-28-72&amp;n=21"/>
          <p:cNvPicPr>
            <a:picLocks noChangeAspect="1" noChangeArrowheads="1"/>
          </p:cNvPicPr>
          <p:nvPr/>
        </p:nvPicPr>
        <p:blipFill>
          <a:blip r:embed="rId5" cstate="print"/>
          <a:srcRect/>
          <a:stretch>
            <a:fillRect/>
          </a:stretch>
        </p:blipFill>
        <p:spPr bwMode="auto">
          <a:xfrm>
            <a:off x="323528" y="4304616"/>
            <a:ext cx="2808312" cy="2353334"/>
          </a:xfrm>
          <a:prstGeom prst="rect">
            <a:avLst/>
          </a:prstGeom>
          <a:noFill/>
        </p:spPr>
      </p:pic>
    </p:spTree>
  </p:cSld>
  <p:clrMapOvr>
    <a:masterClrMapping/>
  </p:clrMapOvr>
  <p:transition>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836712"/>
            <a:ext cx="8226425" cy="4802188"/>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ru-RU"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Технология разрабатывается под</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конкретный педагогический замысел, в</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основе ее лежит общепедагогическая</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позиция автора, которая может лежать в</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области традиционного, развивающего</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образования и т. д.</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5613" y="1598613"/>
            <a:ext cx="8226425" cy="4497387"/>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4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Элементы педагогических технологий должны быть воспроизводимы и гарантировать достижение планируемых результатов всеми обучающимися.</a:t>
            </a: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1268760"/>
            <a:ext cx="8226425" cy="4497387"/>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4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Важной частью педагогической технологии являются диагностические процедуры, содержание критериев и показателей измерения результатов деятельности занимающихся на уроке.</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3-tub-ru.yandex.net/i?id=437644781-32-72&amp;n=21"/>
          <p:cNvPicPr>
            <a:picLocks noChangeAspect="1" noChangeArrowheads="1"/>
          </p:cNvPicPr>
          <p:nvPr/>
        </p:nvPicPr>
        <p:blipFill>
          <a:blip r:embed="rId2" cstate="print"/>
          <a:srcRect/>
          <a:stretch>
            <a:fillRect/>
          </a:stretch>
        </p:blipFill>
        <p:spPr bwMode="auto">
          <a:xfrm>
            <a:off x="251520" y="4581128"/>
            <a:ext cx="2963636" cy="1932806"/>
          </a:xfrm>
          <a:prstGeom prst="rect">
            <a:avLst/>
          </a:prstGeom>
          <a:noFill/>
        </p:spPr>
      </p:pic>
      <p:pic>
        <p:nvPicPr>
          <p:cNvPr id="12292" name="Picture 4" descr="http://im4-tub-ru.yandex.net/i?id=209651683-52-72&amp;n=21"/>
          <p:cNvPicPr>
            <a:picLocks noChangeAspect="1" noChangeArrowheads="1"/>
          </p:cNvPicPr>
          <p:nvPr/>
        </p:nvPicPr>
        <p:blipFill>
          <a:blip r:embed="rId3" cstate="print"/>
          <a:srcRect/>
          <a:stretch>
            <a:fillRect/>
          </a:stretch>
        </p:blipFill>
        <p:spPr bwMode="auto">
          <a:xfrm>
            <a:off x="6081187" y="0"/>
            <a:ext cx="3062814" cy="1988840"/>
          </a:xfrm>
          <a:prstGeom prst="rect">
            <a:avLst/>
          </a:prstGeom>
          <a:noFill/>
        </p:spPr>
      </p:pic>
      <p:sp>
        <p:nvSpPr>
          <p:cNvPr id="2" name="Rectangle 3"/>
          <p:cNvSpPr txBox="1">
            <a:spLocks noChangeArrowheads="1"/>
          </p:cNvSpPr>
          <p:nvPr/>
        </p:nvSpPr>
        <p:spPr>
          <a:xfrm>
            <a:off x="323528" y="1052736"/>
            <a:ext cx="6192688" cy="399333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4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В педагогической технологии должна быть показана не только деятельность педагога, но и учебная деятельность самих учащихся.</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124744"/>
            <a:ext cx="6624736" cy="4093428"/>
          </a:xfrm>
          <a:prstGeom prst="rect">
            <a:avLst/>
          </a:prstGeom>
        </p:spPr>
        <p:txBody>
          <a:bodyPr wrap="square">
            <a:spAutoFit/>
          </a:bodyPr>
          <a:lstStyle/>
          <a:p>
            <a:pPr algn="ctr">
              <a:spcBef>
                <a:spcPct val="50000"/>
              </a:spcBef>
            </a:pPr>
            <a:r>
              <a:rPr lang="ru-RU" sz="4000" dirty="0" smtClean="0">
                <a:latin typeface="Times New Roman" pitchFamily="18" charset="0"/>
                <a:cs typeface="Times New Roman" pitchFamily="18" charset="0"/>
              </a:rPr>
              <a:t>На основании перечисленных признаков проектируется технологическая карта занятия </a:t>
            </a:r>
          </a:p>
          <a:p>
            <a:pPr algn="ctr">
              <a:spcBef>
                <a:spcPct val="50000"/>
              </a:spcBef>
            </a:pPr>
            <a:r>
              <a:rPr lang="ru-RU" sz="4000" dirty="0" smtClean="0">
                <a:latin typeface="Times New Roman" pitchFamily="18" charset="0"/>
                <a:cs typeface="Times New Roman" pitchFamily="18" charset="0"/>
              </a:rPr>
              <a:t> </a:t>
            </a:r>
            <a:endParaRPr lang="ru-RU" sz="40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62000"/>
            <a:ext cx="8226425" cy="1143000"/>
          </a:xfrm>
        </p:spPr>
        <p:txBody>
          <a:bodyPr>
            <a:noAutofit/>
          </a:bodyPr>
          <a:lstStyle/>
          <a:p>
            <a:r>
              <a:rPr lang="ru-RU" sz="4000" b="1" dirty="0">
                <a:effectLst/>
                <a:latin typeface="Monotype Corsiva" pitchFamily="66" charset="0"/>
              </a:rPr>
              <a:t>Для разработки технологической карты учитываются следующие элементы:</a:t>
            </a:r>
          </a:p>
        </p:txBody>
      </p:sp>
      <p:sp>
        <p:nvSpPr>
          <p:cNvPr id="13315" name="Rectangle 3"/>
          <p:cNvSpPr>
            <a:spLocks noGrp="1" noChangeArrowheads="1"/>
          </p:cNvSpPr>
          <p:nvPr>
            <p:ph idx="1"/>
          </p:nvPr>
        </p:nvSpPr>
        <p:spPr>
          <a:xfrm>
            <a:off x="467544" y="2132856"/>
            <a:ext cx="8226425" cy="4497387"/>
          </a:xfrm>
        </p:spPr>
        <p:txBody>
          <a:bodyPr/>
          <a:lstStyle/>
          <a:p>
            <a:r>
              <a:rPr lang="ru-RU" dirty="0">
                <a:effectLst/>
                <a:latin typeface="Times New Roman" pitchFamily="18" charset="0"/>
                <a:cs typeface="Times New Roman" pitchFamily="18" charset="0"/>
              </a:rPr>
              <a:t>цель и задачи обучения; </a:t>
            </a:r>
          </a:p>
          <a:p>
            <a:r>
              <a:rPr lang="ru-RU" dirty="0">
                <a:effectLst/>
                <a:latin typeface="Times New Roman" pitchFamily="18" charset="0"/>
                <a:cs typeface="Times New Roman" pitchFamily="18" charset="0"/>
              </a:rPr>
              <a:t>содержание обучения; </a:t>
            </a:r>
          </a:p>
          <a:p>
            <a:r>
              <a:rPr lang="ru-RU" dirty="0">
                <a:effectLst/>
                <a:latin typeface="Times New Roman" pitchFamily="18" charset="0"/>
                <a:cs typeface="Times New Roman" pitchFamily="18" charset="0"/>
              </a:rPr>
              <a:t>процессы преподавания; </a:t>
            </a:r>
          </a:p>
          <a:p>
            <a:r>
              <a:rPr lang="ru-RU" dirty="0">
                <a:effectLst/>
                <a:latin typeface="Times New Roman" pitchFamily="18" charset="0"/>
                <a:cs typeface="Times New Roman" pitchFamily="18" charset="0"/>
              </a:rPr>
              <a:t>средства обучения; </a:t>
            </a:r>
          </a:p>
          <a:p>
            <a:r>
              <a:rPr lang="ru-RU" dirty="0">
                <a:effectLst/>
                <a:latin typeface="Times New Roman" pitchFamily="18" charset="0"/>
                <a:cs typeface="Times New Roman" pitchFamily="18" charset="0"/>
              </a:rPr>
              <a:t>формы взаимодействия на занятии в системе: «субъект управления – субъект самоуправления».</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calcmode="lin" valueType="num">
                                      <p:cBhvr additive="base">
                                        <p:cTn id="12"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 calcmode="lin" valueType="num">
                                      <p:cBhvr additive="base">
                                        <p:cTn id="18"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 calcmode="lin" valueType="num">
                                      <p:cBhvr additive="base">
                                        <p:cTn id="24"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315">
                                            <p:txEl>
                                              <p:pRg st="3" end="3"/>
                                            </p:txEl>
                                          </p:spTgt>
                                        </p:tgtEl>
                                        <p:attrNameLst>
                                          <p:attrName>style.visibility</p:attrName>
                                        </p:attrNameLst>
                                      </p:cBhvr>
                                      <p:to>
                                        <p:strVal val="visible"/>
                                      </p:to>
                                    </p:set>
                                    <p:anim calcmode="lin" valueType="num">
                                      <p:cBhvr additive="base">
                                        <p:cTn id="30"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315">
                                            <p:txEl>
                                              <p:pRg st="4" end="4"/>
                                            </p:txEl>
                                          </p:spTgt>
                                        </p:tgtEl>
                                        <p:attrNameLst>
                                          <p:attrName>style.visibility</p:attrName>
                                        </p:attrNameLst>
                                      </p:cBhvr>
                                      <p:to>
                                        <p:strVal val="visible"/>
                                      </p:to>
                                    </p:set>
                                    <p:anim calcmode="lin" valueType="num">
                                      <p:cBhvr additive="base">
                                        <p:cTn id="36"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a:xfrm>
            <a:off x="533400" y="685800"/>
            <a:ext cx="8302625" cy="1600200"/>
          </a:xfrm>
        </p:spPr>
        <p:txBody>
          <a:bodyPr>
            <a:normAutofit fontScale="90000"/>
          </a:bodyPr>
          <a:lstStyle/>
          <a:p>
            <a:r>
              <a:rPr lang="ru-RU" sz="3200" b="1" dirty="0">
                <a:latin typeface="Times New Roman" pitchFamily="18" charset="0"/>
                <a:cs typeface="Times New Roman" pitchFamily="18" charset="0"/>
              </a:rPr>
              <a:t>Технологическая карта разрабатывается с учетом ряда последовательных действий педагога:</a:t>
            </a:r>
            <a:r>
              <a:rPr lang="ru-RU" sz="3200" dirty="0">
                <a:latin typeface="Times New Roman" pitchFamily="18" charset="0"/>
                <a:cs typeface="Times New Roman" pitchFamily="18" charset="0"/>
              </a:rPr>
              <a:t> </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17414" name="Rectangle 6"/>
          <p:cNvSpPr>
            <a:spLocks noGrp="1" noChangeArrowheads="1"/>
          </p:cNvSpPr>
          <p:nvPr>
            <p:ph idx="1"/>
          </p:nvPr>
        </p:nvSpPr>
        <p:spPr>
          <a:xfrm>
            <a:off x="395536" y="2204864"/>
            <a:ext cx="8226425" cy="4497388"/>
          </a:xfrm>
        </p:spPr>
        <p:txBody>
          <a:bodyPr/>
          <a:lstStyle/>
          <a:p>
            <a:pPr algn="ctr"/>
            <a:r>
              <a:rPr lang="ru-RU" dirty="0">
                <a:latin typeface="Times New Roman" pitchFamily="18" charset="0"/>
                <a:cs typeface="Times New Roman" pitchFamily="18" charset="0"/>
              </a:rPr>
              <a:t>Познакомиться с учебными возможностями класса на основе диагностических материалов (тестов, вопросов и т. д.).</a:t>
            </a:r>
          </a:p>
        </p:txBody>
      </p:sp>
      <p:pic>
        <p:nvPicPr>
          <p:cNvPr id="8194" name="Picture 2" descr="http://610.ru/photobank/images/0645.jpg"/>
          <p:cNvPicPr>
            <a:picLocks noChangeAspect="1" noChangeArrowheads="1"/>
          </p:cNvPicPr>
          <p:nvPr/>
        </p:nvPicPr>
        <p:blipFill>
          <a:blip r:embed="rId2" cstate="print"/>
          <a:srcRect/>
          <a:stretch>
            <a:fillRect/>
          </a:stretch>
        </p:blipFill>
        <p:spPr bwMode="auto">
          <a:xfrm>
            <a:off x="5436096" y="4005064"/>
            <a:ext cx="3463924" cy="2636912"/>
          </a:xfrm>
          <a:prstGeom prst="rect">
            <a:avLst/>
          </a:prstGeom>
          <a:noFill/>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a:xfrm>
            <a:off x="0" y="692696"/>
            <a:ext cx="4392487" cy="3240360"/>
          </a:xfrm>
          <a:prstGeom prst="rect">
            <a:avLst/>
          </a:prstGeom>
          <a:noFill/>
          <a:ln/>
        </p:spPr>
        <p:txBody>
          <a:bodyPr/>
          <a:lstStyle/>
          <a:p>
            <a:pPr marL="609600" marR="0" lvl="0" indent="-6096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Проанализировать учебную программу, государственные стандарты (пояснительную записку, требования к знаниям и умениям по предмету).</a:t>
            </a:r>
          </a:p>
        </p:txBody>
      </p:sp>
      <p:pic>
        <p:nvPicPr>
          <p:cNvPr id="7170" name="Picture 2" descr="http://www.chastnik.ru/wp-content/uploads/2013/04/0234.jpg"/>
          <p:cNvPicPr>
            <a:picLocks noChangeAspect="1" noChangeArrowheads="1"/>
          </p:cNvPicPr>
          <p:nvPr/>
        </p:nvPicPr>
        <p:blipFill>
          <a:blip r:embed="rId2" cstate="print"/>
          <a:srcRect/>
          <a:stretch>
            <a:fillRect/>
          </a:stretch>
        </p:blipFill>
        <p:spPr bwMode="auto">
          <a:xfrm>
            <a:off x="4716016" y="2204864"/>
            <a:ext cx="4007220" cy="4365104"/>
          </a:xfrm>
          <a:prstGeom prst="rect">
            <a:avLst/>
          </a:prstGeom>
          <a:noFill/>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67544" y="1124744"/>
            <a:ext cx="8226425" cy="4497387"/>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Выделить ведущие знания и умения по каждой учебной теме и произвести структурирование учебного материала, т. е. определить четкую логическую взаимосвязь между ведущими знаниями и умениями, которая была бы наиболее рациональной и экономной с точки зрения усвоения и хранения в долговременной памяти.</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4211960" cy="4365104"/>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Ввести в учебный материал умения, навыки учебно-познавательной деятельности, уровень усвоения которых способствует формированию физической культуры школьника.</a:t>
            </a:r>
          </a:p>
        </p:txBody>
      </p:sp>
      <p:sp>
        <p:nvSpPr>
          <p:cNvPr id="3" name="Rectangle 3"/>
          <p:cNvSpPr txBox="1">
            <a:spLocks noChangeArrowheads="1"/>
          </p:cNvSpPr>
          <p:nvPr/>
        </p:nvSpPr>
        <p:spPr>
          <a:xfrm>
            <a:off x="3995936" y="2981301"/>
            <a:ext cx="4914057" cy="3876699"/>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Спланировать уровень усвоения учебного материала в соответствии с уровнем его трудности и сложности и учебными возможностями класса.</a:t>
            </a:r>
          </a:p>
        </p:txBody>
      </p:sp>
      <p:pic>
        <p:nvPicPr>
          <p:cNvPr id="5122" name="Picture 2" descr="http://img0.rusfan.ru/p/2/3/0/7/b/9dbd8649ae.jpg?249"/>
          <p:cNvPicPr>
            <a:picLocks noChangeAspect="1" noChangeArrowheads="1"/>
          </p:cNvPicPr>
          <p:nvPr/>
        </p:nvPicPr>
        <p:blipFill>
          <a:blip r:embed="rId2" cstate="print"/>
          <a:srcRect/>
          <a:stretch>
            <a:fillRect/>
          </a:stretch>
        </p:blipFill>
        <p:spPr bwMode="auto">
          <a:xfrm>
            <a:off x="4427984" y="0"/>
            <a:ext cx="3888432" cy="29163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284984"/>
            <a:ext cx="8229600" cy="1143000"/>
          </a:xfrm>
        </p:spPr>
        <p:txBody>
          <a:bodyPr>
            <a:noAutofit/>
          </a:bodyPr>
          <a:lstStyle/>
          <a:p>
            <a:r>
              <a:rPr lang="ru-RU" sz="2800" dirty="0" smtClean="0"/>
              <a:t/>
            </a:r>
            <a:br>
              <a:rPr lang="ru-RU" sz="2800" dirty="0" smtClean="0"/>
            </a:br>
            <a:r>
              <a:rPr lang="ru-RU" sz="2800" b="1" dirty="0" smtClean="0">
                <a:latin typeface="Times New Roman" pitchFamily="18" charset="0"/>
                <a:cs typeface="Times New Roman" pitchFamily="18" charset="0"/>
              </a:rPr>
              <a:t>Содержание.</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hlinkClick r:id="rId2" action="ppaction://hlinksldjump"/>
              </a:rPr>
              <a:t>1.Понятие педагогических технологии в сфере физической культуры.</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hlinkClick r:id="rId3" action="ppaction://hlinksldjump"/>
              </a:rPr>
              <a:t>2.Технологическая карта физического воспитания.</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hlinkClick r:id="rId4" action="ppaction://hlinksldjump"/>
              </a:rPr>
              <a:t>3.Современные информационные технологии в сфере физической культуры.</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hlinkClick r:id="rId5" action="ppaction://hlinksldjump"/>
              </a:rPr>
              <a:t>4.Интерактивное обучение двигательным действием в физическом воспитании.</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hlinkClick r:id="" action="ppaction://noaction"/>
              </a:rPr>
              <a:t>5.Теоретические подходы, влияющие на эффективность технологий обучения.</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hlinkClick r:id="rId6" action="ppaction://hlinksldjump"/>
              </a:rPr>
              <a:t>6.Менеджмент качества в сфере физической культуры.</a:t>
            </a: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endParaRPr lang="ru-RU" sz="2800" dirty="0"/>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1340768"/>
            <a:ext cx="8226425" cy="4497388"/>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Сформулировать </a:t>
            </a:r>
            <a:r>
              <a:rPr kumimoji="0" lang="ru-RU"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диагностично</a:t>
            </a:r>
            <a:r>
              <a:rPr kumimoji="0" lang="ru-RU"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цели изучения темы. Это значит, что в целях должны быть выделены знания и умения, подлежащие усвоению (обозначен его уровень, подготовлены измерители, определяющие степень достижения целей, определена шкала оценки знаний, умений и навыков).</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Составить технологическую карту занятия</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484784"/>
            <a:ext cx="8229600" cy="1143000"/>
          </a:xfrm>
        </p:spPr>
        <p:txBody>
          <a:bodyPr>
            <a:noAutofit/>
          </a:bodyPr>
          <a:lstStyle/>
          <a:p>
            <a:r>
              <a:rPr lang="ru-RU" dirty="0" smtClean="0">
                <a:latin typeface="Monotype Corsiva" pitchFamily="66" charset="0"/>
              </a:rPr>
              <a:t>Современные информационные технологии в сфере физической культуры</a:t>
            </a:r>
            <a:endParaRPr lang="ru-RU" dirty="0">
              <a:latin typeface="Monotype Corsiva" pitchFamily="66" charset="0"/>
            </a:endParaRPr>
          </a:p>
        </p:txBody>
      </p:sp>
      <p:pic>
        <p:nvPicPr>
          <p:cNvPr id="3074" name="Picture 2" descr="http://www.tomsk.ru/userpic/news/2010/May/31/80766_view.jpg"/>
          <p:cNvPicPr>
            <a:picLocks noChangeAspect="1" noChangeArrowheads="1"/>
          </p:cNvPicPr>
          <p:nvPr/>
        </p:nvPicPr>
        <p:blipFill>
          <a:blip r:embed="rId2" cstate="print"/>
          <a:srcRect/>
          <a:stretch>
            <a:fillRect/>
          </a:stretch>
        </p:blipFill>
        <p:spPr bwMode="auto">
          <a:xfrm>
            <a:off x="3491880" y="2949792"/>
            <a:ext cx="5210944" cy="3908208"/>
          </a:xfrm>
          <a:prstGeom prst="rect">
            <a:avLst/>
          </a:prstGeom>
          <a:noFill/>
        </p:spPr>
      </p:pic>
      <p:sp>
        <p:nvSpPr>
          <p:cNvPr id="4" name="Управляющая кнопка: домой 3">
            <a:hlinkClick r:id="rId3" action="ppaction://hlinksldjump" highlightClick="1"/>
          </p:cNvPr>
          <p:cNvSpPr/>
          <p:nvPr/>
        </p:nvSpPr>
        <p:spPr>
          <a:xfrm>
            <a:off x="0" y="6165304"/>
            <a:ext cx="755576" cy="6926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2060848"/>
            <a:ext cx="6336704" cy="3539430"/>
          </a:xfrm>
          <a:prstGeom prst="rect">
            <a:avLst/>
          </a:prstGeom>
        </p:spPr>
        <p:txBody>
          <a:bodyPr wrap="square">
            <a:spAutoFit/>
          </a:bodyPr>
          <a:lstStyle/>
          <a:p>
            <a:pPr lvl="0"/>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r>
              <a:rPr lang="ru-RU"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hlinkClick r:id="rId2" action="ppaction://hlinksldjump"/>
              </a:rPr>
              <a:t> </a:t>
            </a:r>
            <a:r>
              <a:rPr lang="ru-RU" sz="2800" i="1" dirty="0" smtClean="0">
                <a:latin typeface="Times New Roman" pitchFamily="18" charset="0"/>
                <a:cs typeface="Times New Roman" pitchFamily="18" charset="0"/>
                <a:hlinkClick r:id="rId2" action="ppaction://hlinksldjump"/>
              </a:rPr>
              <a:t>коллективные способы обучения</a:t>
            </a:r>
            <a:r>
              <a:rPr lang="ru-RU" sz="2800" i="1" dirty="0" smtClean="0">
                <a:latin typeface="Times New Roman" pitchFamily="18" charset="0"/>
                <a:cs typeface="Times New Roman" pitchFamily="18" charset="0"/>
              </a:rPr>
              <a:t>;</a:t>
            </a:r>
            <a:r>
              <a:rPr lang="ru-RU" sz="2800" i="1" dirty="0">
                <a:latin typeface="Times New Roman" pitchFamily="18" charset="0"/>
                <a:cs typeface="Times New Roman" pitchFamily="18" charset="0"/>
              </a:rPr>
              <a:t/>
            </a:r>
            <a:br>
              <a:rPr lang="ru-RU" sz="2800" i="1" dirty="0">
                <a:latin typeface="Times New Roman" pitchFamily="18" charset="0"/>
                <a:cs typeface="Times New Roman" pitchFamily="18" charset="0"/>
              </a:rPr>
            </a:br>
            <a:r>
              <a:rPr lang="ru-RU" sz="2800" i="1" dirty="0" smtClean="0">
                <a:latin typeface="Times New Roman" pitchFamily="18" charset="0"/>
                <a:cs typeface="Times New Roman" pitchFamily="18" charset="0"/>
              </a:rPr>
              <a:t>-</a:t>
            </a:r>
            <a:r>
              <a:rPr lang="ru-RU" sz="2800" i="1" dirty="0" smtClean="0">
                <a:latin typeface="Times New Roman" pitchFamily="18" charset="0"/>
                <a:cs typeface="Times New Roman" pitchFamily="18" charset="0"/>
                <a:hlinkClick r:id="rId3" action="ppaction://hlinksldjump"/>
              </a:rPr>
              <a:t> </a:t>
            </a:r>
            <a:r>
              <a:rPr lang="ru-RU" sz="2800" i="1" dirty="0">
                <a:latin typeface="Times New Roman" pitchFamily="18" charset="0"/>
                <a:cs typeface="Times New Roman" pitchFamily="18" charset="0"/>
                <a:hlinkClick r:id="rId3" action="ppaction://hlinksldjump"/>
              </a:rPr>
              <a:t>игровые технологии</a:t>
            </a:r>
            <a:r>
              <a:rPr lang="ru-RU" sz="2800" i="1" dirty="0" smtClean="0">
                <a:latin typeface="Times New Roman" pitchFamily="18" charset="0"/>
                <a:cs typeface="Times New Roman" pitchFamily="18" charset="0"/>
                <a:hlinkClick r:id="rId3" action="ppaction://hlinksldjump"/>
              </a:rPr>
              <a:t>;</a:t>
            </a:r>
            <a:r>
              <a:rPr lang="ru-RU" sz="2800" i="1" dirty="0">
                <a:latin typeface="Times New Roman" pitchFamily="18" charset="0"/>
                <a:cs typeface="Times New Roman" pitchFamily="18" charset="0"/>
              </a:rPr>
              <a:t/>
            </a:r>
            <a:br>
              <a:rPr lang="ru-RU" sz="2800" i="1" dirty="0">
                <a:latin typeface="Times New Roman" pitchFamily="18" charset="0"/>
                <a:cs typeface="Times New Roman" pitchFamily="18" charset="0"/>
              </a:rPr>
            </a:br>
            <a:r>
              <a:rPr lang="ru-RU" sz="2800" i="1" dirty="0" smtClean="0">
                <a:latin typeface="Times New Roman" pitchFamily="18" charset="0"/>
                <a:cs typeface="Times New Roman" pitchFamily="18" charset="0"/>
              </a:rPr>
              <a:t>-</a:t>
            </a:r>
            <a:r>
              <a:rPr lang="ru-RU" sz="2800" i="1"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hlinkClick r:id="rId4" action="ppaction://hlinksldjump"/>
              </a:rPr>
              <a:t>м</a:t>
            </a:r>
            <a:r>
              <a:rPr lang="ru-RU" sz="2800" i="1" dirty="0" smtClean="0">
                <a:latin typeface="Times New Roman" pitchFamily="18" charset="0"/>
                <a:ea typeface="DejaVu Sans"/>
                <a:cs typeface="Times New Roman" pitchFamily="18" charset="0"/>
                <a:hlinkClick r:id="rId4" action="ppaction://hlinksldjump"/>
              </a:rPr>
              <a:t>етод проектов</a:t>
            </a:r>
            <a:endParaRPr lang="ru-RU" sz="2800" i="1" dirty="0" smtClean="0">
              <a:latin typeface="Times New Roman" pitchFamily="18" charset="0"/>
              <a:ea typeface="DejaVu Sans"/>
              <a:cs typeface="Times New Roman" pitchFamily="18" charset="0"/>
            </a:endParaRPr>
          </a:p>
          <a:p>
            <a:r>
              <a:rPr lang="ru-RU" sz="2800" i="1" dirty="0" smtClean="0">
                <a:latin typeface="Times New Roman" pitchFamily="18" charset="0"/>
                <a:ea typeface="DejaVu Sans" charset="-52"/>
                <a:cs typeface="Times New Roman" pitchFamily="18" charset="0"/>
              </a:rPr>
              <a:t>- </a:t>
            </a:r>
            <a:r>
              <a:rPr lang="ru-RU" sz="2800" i="1" dirty="0" smtClean="0">
                <a:latin typeface="Times New Roman" pitchFamily="18" charset="0"/>
                <a:ea typeface="DejaVu Sans" charset="-52"/>
                <a:cs typeface="Times New Roman" pitchFamily="18" charset="0"/>
                <a:hlinkClick r:id="rId5" action="ppaction://hlinksldjump"/>
              </a:rPr>
              <a:t>ИКТ.</a:t>
            </a:r>
            <a:endParaRPr lang="ru-RU" sz="2800" i="1" dirty="0" smtClean="0">
              <a:latin typeface="Times New Roman" pitchFamily="18" charset="0"/>
              <a:ea typeface="DejaVu Sans" charset="-52"/>
              <a:cs typeface="Times New Roman" pitchFamily="18" charset="0"/>
            </a:endParaRPr>
          </a:p>
          <a:p>
            <a:r>
              <a:rPr lang="ru-RU" sz="2800" i="1" dirty="0" smtClean="0">
                <a:latin typeface="Times New Roman" pitchFamily="18" charset="0"/>
                <a:ea typeface="DejaVu Sans" charset="-52"/>
                <a:cs typeface="Times New Roman" pitchFamily="18" charset="0"/>
              </a:rPr>
              <a:t>- </a:t>
            </a:r>
            <a:r>
              <a:rPr lang="ru-RU" sz="2800" i="1" dirty="0" smtClean="0">
                <a:latin typeface="Times New Roman" pitchFamily="18" charset="0"/>
                <a:ea typeface="DejaVu Sans" charset="-52"/>
                <a:cs typeface="Times New Roman" pitchFamily="18" charset="0"/>
                <a:hlinkClick r:id="rId6" action="ppaction://hlinksldjump"/>
              </a:rPr>
              <a:t>технология </a:t>
            </a:r>
            <a:r>
              <a:rPr lang="ru-RU" sz="2800" i="1" dirty="0" smtClean="0">
                <a:latin typeface="Times New Roman" pitchFamily="18" charset="0"/>
                <a:ea typeface="DejaVu Sans" charset="-52"/>
                <a:cs typeface="Times New Roman" pitchFamily="18" charset="0"/>
                <a:hlinkClick r:id="rId6" action="ppaction://hlinksldjump"/>
              </a:rPr>
              <a:t>активного обучения.</a:t>
            </a:r>
            <a:endParaRPr lang="ru-RU" sz="2800" i="1" dirty="0" smtClean="0">
              <a:latin typeface="Times New Roman" pitchFamily="18" charset="0"/>
              <a:cs typeface="Times New Roman" pitchFamily="18" charset="0"/>
            </a:endParaRPr>
          </a:p>
          <a:p>
            <a:pPr lvl="0">
              <a:buFont typeface="Arial" pitchFamily="34" charset="0"/>
              <a:buChar char="•"/>
            </a:pPr>
            <a:endParaRPr lang="ru-RU" sz="2800" i="1" dirty="0" smtClean="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p:txBody>
      </p:sp>
      <p:sp>
        <p:nvSpPr>
          <p:cNvPr id="4" name="Прямоугольник 3"/>
          <p:cNvSpPr/>
          <p:nvPr/>
        </p:nvSpPr>
        <p:spPr>
          <a:xfrm>
            <a:off x="1403648" y="548680"/>
            <a:ext cx="6336704" cy="1384995"/>
          </a:xfrm>
          <a:prstGeom prst="rect">
            <a:avLst/>
          </a:prstGeom>
        </p:spPr>
        <p:txBody>
          <a:bodyPr wrap="square">
            <a:spAutoFit/>
          </a:bodyPr>
          <a:lstStyle/>
          <a:p>
            <a:pPr algn="ctr"/>
            <a:r>
              <a:rPr lang="ru-RU" sz="2800" b="1" dirty="0" smtClean="0">
                <a:latin typeface="Times New Roman" pitchFamily="18" charset="0"/>
                <a:cs typeface="Times New Roman" pitchFamily="18" charset="0"/>
              </a:rPr>
              <a:t>К современным педагогическим технологиям относятся множество технологий такие как:</a:t>
            </a:r>
            <a:endParaRPr lang="ru-RU" sz="28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www.chastnik.ru/wp-content/uploads/2013/01/0109.jpg"/>
          <p:cNvPicPr>
            <a:picLocks noChangeAspect="1" noChangeArrowheads="1"/>
          </p:cNvPicPr>
          <p:nvPr/>
        </p:nvPicPr>
        <p:blipFill>
          <a:blip r:embed="rId2" cstate="print"/>
          <a:srcRect/>
          <a:stretch>
            <a:fillRect/>
          </a:stretch>
        </p:blipFill>
        <p:spPr bwMode="auto">
          <a:xfrm>
            <a:off x="4187956" y="3140968"/>
            <a:ext cx="4956043" cy="3717032"/>
          </a:xfrm>
          <a:prstGeom prst="rect">
            <a:avLst/>
          </a:prstGeom>
          <a:noFill/>
        </p:spPr>
      </p:pic>
      <p:sp>
        <p:nvSpPr>
          <p:cNvPr id="1025" name="Rectangle 1"/>
          <p:cNvSpPr>
            <a:spLocks noChangeArrowheads="1"/>
          </p:cNvSpPr>
          <p:nvPr/>
        </p:nvSpPr>
        <p:spPr bwMode="auto">
          <a:xfrm flipH="1">
            <a:off x="0" y="0"/>
            <a:ext cx="604867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smtClean="0">
                <a:ln>
                  <a:noFill/>
                </a:ln>
                <a:solidFill>
                  <a:schemeClr val="tx1"/>
                </a:solidFill>
                <a:effectLst/>
                <a:latin typeface="Arial" pitchFamily="34" charset="0"/>
                <a:ea typeface="DejaVu Sans"/>
                <a:cs typeface="DejaVu Sans"/>
              </a:rPr>
              <a:t>1.Коллективный способ обучения,</a:t>
            </a:r>
            <a:r>
              <a:rPr kumimoji="0" lang="ru-RU" sz="2400" b="1" i="1" u="sng" strike="noStrike" cap="none" normalizeH="0" baseline="0" dirty="0" smtClean="0">
                <a:ln>
                  <a:noFill/>
                </a:ln>
                <a:solidFill>
                  <a:schemeClr val="tx1"/>
                </a:solidFill>
                <a:effectLst/>
                <a:latin typeface="Times New Roman" pitchFamily="18" charset="0"/>
                <a:ea typeface="DejaVu Sans"/>
                <a:cs typeface="Times New Roman" pitchFamily="18" charset="0"/>
              </a:rPr>
              <a:t>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DejaVu Sans"/>
                <a:cs typeface="Times New Roman" pitchFamily="18" charset="0"/>
              </a:rPr>
              <a:t>Реализуем  его в парах, тройках, четверках; группах на всех уроках физической культуры, на каждом разделе программного материала. Обучающиеся  лучше включаются в работу группы, чем самостоятельно, этот способ даёт возможность детям со слабыми физическими данными  поработать с наиболее подготовленными детьми, получить высокую отметку. Повышается мотивация к учению и посещению уроков  физической культуры.</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Управляющая кнопка: домой 3">
            <a:hlinkClick r:id="rId3" action="ppaction://hlinksldjump" highlightClick="1"/>
          </p:cNvPr>
          <p:cNvSpPr/>
          <p:nvPr/>
        </p:nvSpPr>
        <p:spPr>
          <a:xfrm>
            <a:off x="0" y="6381328"/>
            <a:ext cx="467544" cy="4766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971600" y="222903"/>
            <a:ext cx="748883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sng" strike="noStrike" cap="none" normalizeH="0" baseline="0" dirty="0" smtClean="0">
                <a:ln>
                  <a:noFill/>
                </a:ln>
                <a:solidFill>
                  <a:schemeClr val="tx1"/>
                </a:solidFill>
                <a:effectLst/>
                <a:latin typeface="Times New Roman" pitchFamily="18" charset="0"/>
                <a:ea typeface="DejaVu Sans"/>
                <a:cs typeface="Times New Roman" pitchFamily="18" charset="0"/>
              </a:rPr>
              <a:t>2. Игровые технологии.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DejaVu Sans"/>
                <a:cs typeface="Times New Roman" pitchFamily="18" charset="0"/>
              </a:rPr>
              <a:t>Общеизвестно, что основным видом деятельности младшего школьника является </a:t>
            </a:r>
            <a:r>
              <a:rPr kumimoji="0" lang="ru-RU" sz="2000" b="1" i="1" u="sng" strike="noStrike" cap="none" normalizeH="0" baseline="0" dirty="0" smtClean="0">
                <a:ln>
                  <a:noFill/>
                </a:ln>
                <a:solidFill>
                  <a:schemeClr val="tx1"/>
                </a:solidFill>
                <a:effectLst/>
                <a:latin typeface="Times New Roman" pitchFamily="18" charset="0"/>
                <a:ea typeface="DejaVu Sans"/>
                <a:cs typeface="Times New Roman" pitchFamily="18" charset="0"/>
              </a:rPr>
              <a:t>игра.</a:t>
            </a:r>
            <a:r>
              <a:rPr kumimoji="0" lang="ru-RU" sz="2000" b="0" i="0" u="none" strike="noStrike" cap="none" normalizeH="0" baseline="0" dirty="0" smtClean="0">
                <a:ln>
                  <a:noFill/>
                </a:ln>
                <a:solidFill>
                  <a:schemeClr val="tx1"/>
                </a:solidFill>
                <a:effectLst/>
                <a:latin typeface="Times New Roman" pitchFamily="18" charset="0"/>
                <a:ea typeface="DejaVu Sans"/>
                <a:cs typeface="Times New Roman" pitchFamily="18" charset="0"/>
              </a:rPr>
              <a:t> Соответственно, для успешного развития физических качеств, формирования навыков и умений в выполнении физических упражнений, активизации и совершенствовании основных психических процессов, лежащих в основе двигательной активности младших школьников необходимо как можно шире применять подвижные игры.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DejaVu Sans"/>
                <a:cs typeface="Times New Roman" pitchFamily="18" charset="0"/>
              </a:rPr>
              <a:t>Как показала практика, применение игровых технологий с учетом возрастных особенностей не теряет актуальности в средней и старшей школе. Каждому возрасту соответствует свой набор игр, хотя бывают и исключения.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DejaVu Sans"/>
                <a:cs typeface="Times New Roman" pitchFamily="18" charset="0"/>
              </a:rPr>
              <a:t>Результатом широкого применения игровых технологий на уроках физкультуры стало изменение отношения к предмету. Обучающиеся всех возрастов, в работе с которыми регулярно использовались подвижные игры,</a:t>
            </a:r>
            <a:r>
              <a:rPr kumimoji="0" lang="ru-RU" sz="2000" b="0" i="0" u="none" strike="noStrike" cap="none" normalizeH="0" baseline="0" dirty="0" smtClean="0">
                <a:ln>
                  <a:noFill/>
                </a:ln>
                <a:solidFill>
                  <a:schemeClr val="tx1"/>
                </a:solidFill>
                <a:effectLst/>
                <a:latin typeface="Liberation Serif"/>
                <a:ea typeface="DejaVu Sans"/>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DejaVu Sans"/>
                <a:cs typeface="Times New Roman" pitchFamily="18" charset="0"/>
              </a:rPr>
              <a:t> посещают уроки физкультуры регулярно и с удовольствием.</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Управляющая кнопка: домой 2">
            <a:hlinkClick r:id="rId2" action="ppaction://hlinksldjump" highlightClick="1"/>
          </p:cNvPr>
          <p:cNvSpPr/>
          <p:nvPr/>
        </p:nvSpPr>
        <p:spPr>
          <a:xfrm>
            <a:off x="0" y="6381328"/>
            <a:ext cx="467544" cy="4766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http://www.fuelyourcreativity.com/files/SkiJumping600.jpg"/>
          <p:cNvPicPr>
            <a:picLocks noChangeAspect="1" noChangeArrowheads="1"/>
          </p:cNvPicPr>
          <p:nvPr/>
        </p:nvPicPr>
        <p:blipFill>
          <a:blip r:embed="rId2" cstate="print"/>
          <a:srcRect/>
          <a:stretch>
            <a:fillRect/>
          </a:stretch>
        </p:blipFill>
        <p:spPr bwMode="auto">
          <a:xfrm>
            <a:off x="4475988" y="3356992"/>
            <a:ext cx="4668011" cy="3501008"/>
          </a:xfrm>
          <a:prstGeom prst="rect">
            <a:avLst/>
          </a:prstGeom>
          <a:noFill/>
        </p:spPr>
      </p:pic>
      <p:sp>
        <p:nvSpPr>
          <p:cNvPr id="37889" name="Rectangle 1"/>
          <p:cNvSpPr>
            <a:spLocks noChangeArrowheads="1"/>
          </p:cNvSpPr>
          <p:nvPr/>
        </p:nvSpPr>
        <p:spPr bwMode="auto">
          <a:xfrm>
            <a:off x="611560" y="260648"/>
            <a:ext cx="558011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smtClean="0">
                <a:ln>
                  <a:noFill/>
                </a:ln>
                <a:solidFill>
                  <a:schemeClr val="tx1"/>
                </a:solidFill>
                <a:effectLst/>
                <a:latin typeface="Times New Roman" pitchFamily="18" charset="0"/>
                <a:ea typeface="DejaVu Sans"/>
                <a:cs typeface="Times New Roman" pitchFamily="18" charset="0"/>
              </a:rPr>
              <a:t>3.Метод проектов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DejaVu Sans"/>
                <a:cs typeface="Times New Roman" pitchFamily="18" charset="0"/>
              </a:rPr>
              <a:t>В большей степени реализуется на уроках физической культуры с обучающимися  состоящими в специальной медицинской группы, часто пропускающим уроки детям, часто болеющим детям. Либо детям со слабой физической подготовленностью, которые не могут сделать контрольные нормативы на положительные отметки. Даётся  тема реферата, доклада, электронной презентации и за определённое время обучающийся должен принести выполненное дома задание.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Управляющая кнопка: домой 3">
            <a:hlinkClick r:id="rId3" action="ppaction://hlinksldjump" highlightClick="1"/>
          </p:cNvPr>
          <p:cNvSpPr/>
          <p:nvPr/>
        </p:nvSpPr>
        <p:spPr>
          <a:xfrm>
            <a:off x="0" y="6453336"/>
            <a:ext cx="395536" cy="4046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467544" y="0"/>
            <a:ext cx="5616624"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09575" algn="l"/>
              </a:tabLst>
            </a:pPr>
            <a:r>
              <a:rPr kumimoji="0" lang="ru-RU" b="1" i="1" u="sng" strike="noStrike" cap="none" normalizeH="0" baseline="0" dirty="0" smtClean="0">
                <a:ln>
                  <a:noFill/>
                </a:ln>
                <a:solidFill>
                  <a:schemeClr val="tx1"/>
                </a:solidFill>
                <a:effectLst/>
                <a:latin typeface="Times New Roman" pitchFamily="18" charset="0"/>
                <a:ea typeface="DejaVu Sans" charset="-52"/>
                <a:cs typeface="Times New Roman" pitchFamily="18" charset="0"/>
              </a:rPr>
              <a:t>4ИКТ.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 algn="l"/>
              </a:tabLst>
            </a:pPr>
            <a:r>
              <a:rPr kumimoji="0" lang="ru-RU" b="0" i="0" u="none" strike="noStrike" cap="none" normalizeH="0" baseline="0" dirty="0" smtClean="0">
                <a:ln>
                  <a:noFill/>
                </a:ln>
                <a:solidFill>
                  <a:srgbClr val="000000"/>
                </a:solidFill>
                <a:effectLst/>
                <a:latin typeface="Times New Roman" pitchFamily="18" charset="0"/>
                <a:ea typeface="DejaVu Sans" charset="-52"/>
                <a:cs typeface="Times New Roman" pitchFamily="18" charset="0"/>
              </a:rPr>
              <a:t>Уроки физической культуры включают большой объем теоретического материала, на который выделяется минимальное количество часов, поэтому использование современных информационных технологий позволит эффективно решить эту проблему.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 algn="l"/>
              </a:tabLst>
            </a:pPr>
            <a:r>
              <a:rPr kumimoji="0" lang="ru-RU" b="0" i="0" u="none" strike="noStrike" cap="none" normalizeH="0" baseline="0" dirty="0" smtClean="0">
                <a:ln>
                  <a:noFill/>
                </a:ln>
                <a:solidFill>
                  <a:schemeClr val="tx1"/>
                </a:solidFill>
                <a:effectLst/>
                <a:latin typeface="Liberation Serif"/>
                <a:ea typeface="DejaVu Sans" charset="-52"/>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Электронная презентация содержит обширный теоретический материал для изучения физической культуры. Но не менее важен и тот стимул, который несёт в себе процесс подготовки электронной презентации к углубленному изучению предмета. Именно поэтому в учебных презентациях мы свели текстовую информацию к минимуму, заменив её схемами, диаграммами, рисунками, фотографиями, </a:t>
            </a:r>
            <a:r>
              <a:rPr kumimoji="0" lang="ru-RU" b="0" i="0" u="none" strike="noStrike" cap="none" normalizeH="0" baseline="0" dirty="0" err="1" smtClean="0">
                <a:ln>
                  <a:noFill/>
                </a:ln>
                <a:solidFill>
                  <a:schemeClr val="tx1"/>
                </a:solidFill>
                <a:effectLst/>
                <a:latin typeface="Times New Roman" pitchFamily="18" charset="0"/>
                <a:ea typeface="DejaVu Sans" charset="-52"/>
                <a:cs typeface="Times New Roman" pitchFamily="18" charset="0"/>
              </a:rPr>
              <a:t>анимациями</a:t>
            </a:r>
            <a:r>
              <a:rPr kumimoji="0" lang="ru-RU"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 фрагментами фильмов, касающихся физической культуры и спорта. Темы уроков выстраиваются в соответствии с основными разделами программы по основам знаний предмета физическая культура. Информационная технология обучения является новой методической системой, позволяющей рассматривать учащегося не как объект, а как субъект обучения, а компьютер - как средство обучения.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Управляющая кнопка: домой 2">
            <a:hlinkClick r:id="rId2" action="ppaction://hlinksldjump" highlightClick="1"/>
          </p:cNvPr>
          <p:cNvSpPr/>
          <p:nvPr/>
        </p:nvSpPr>
        <p:spPr>
          <a:xfrm>
            <a:off x="0" y="6309320"/>
            <a:ext cx="467544" cy="548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115616" y="1052736"/>
            <a:ext cx="460851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449263" algn="l"/>
              </a:tabLst>
            </a:pPr>
            <a:r>
              <a:rPr kumimoji="0" lang="ru-RU" b="1"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Проблемные диспуты и беседы</a:t>
            </a:r>
            <a:r>
              <a:rPr kumimoji="0" lang="ru-RU"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 Сколько детей, столько и вопросов возникает на уроке. На все </a:t>
            </a:r>
            <a:r>
              <a:rPr kumimoji="0" lang="ru-RU" b="0" i="0" u="none" strike="noStrike" cap="none" normalizeH="0" baseline="0" dirty="0" smtClean="0">
                <a:ln>
                  <a:noFill/>
                </a:ln>
                <a:solidFill>
                  <a:schemeClr val="tx1"/>
                </a:solidFill>
                <a:effectLst/>
                <a:latin typeface="Liberation Serif"/>
                <a:ea typeface="DejaVu Sans" charset="-52"/>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Зачем?</a:t>
            </a:r>
            <a:r>
              <a:rPr kumimoji="0" lang="ru-RU" b="0" i="0" u="none" strike="noStrike" cap="none" normalizeH="0" baseline="0" dirty="0" smtClean="0">
                <a:ln>
                  <a:noFill/>
                </a:ln>
                <a:solidFill>
                  <a:schemeClr val="tx1"/>
                </a:solidFill>
                <a:effectLst/>
                <a:latin typeface="Liberation Serif"/>
                <a:ea typeface="DejaVu Sans" charset="-52"/>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 и </a:t>
            </a:r>
            <a:r>
              <a:rPr kumimoji="0" lang="ru-RU" b="0" i="0" u="none" strike="noStrike" cap="none" normalizeH="0" baseline="0" dirty="0" smtClean="0">
                <a:ln>
                  <a:noFill/>
                </a:ln>
                <a:solidFill>
                  <a:schemeClr val="tx1"/>
                </a:solidFill>
                <a:effectLst/>
                <a:latin typeface="Liberation Serif"/>
                <a:ea typeface="DejaVu Sans" charset="-52"/>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Почему?</a:t>
            </a:r>
            <a:r>
              <a:rPr kumimoji="0" lang="ru-RU" b="0" i="0" u="none" strike="noStrike" cap="none" normalizeH="0" baseline="0" dirty="0" smtClean="0">
                <a:ln>
                  <a:noFill/>
                </a:ln>
                <a:solidFill>
                  <a:schemeClr val="tx1"/>
                </a:solidFill>
                <a:effectLst/>
                <a:latin typeface="Liberation Serif"/>
                <a:ea typeface="DejaVu Sans" charset="-52"/>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 сразу не ответишь, поэтому я предлагаю всем обдумать этот вопрос, а на следующем уроке мы его обязательно обсуждаем, каждый из детей может высказать свое мнение. Освобожденные от физической нагрузки учащиеся являются главными докладчиками по этим вопросам. Сообщения по теории физической культуры также готовят учащиеся, временно освобожденные от урока, это частично решает проблему сидящих на скамейке.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0" y="260648"/>
            <a:ext cx="4572000" cy="677108"/>
          </a:xfrm>
          <a:prstGeom prst="rect">
            <a:avLst/>
          </a:prstGeom>
        </p:spPr>
        <p:txBody>
          <a:bodyPr>
            <a:spAutoFit/>
          </a:bodyPr>
          <a:lstStyle/>
          <a:p>
            <a:pPr lvl="0" fontAlgn="base">
              <a:spcBef>
                <a:spcPct val="0"/>
              </a:spcBef>
              <a:spcAft>
                <a:spcPct val="0"/>
              </a:spcAft>
              <a:tabLst>
                <a:tab pos="449263" algn="l"/>
              </a:tabLst>
            </a:pPr>
            <a:r>
              <a:rPr kumimoji="0" lang="ru-RU" b="1" i="1" u="none" strike="noStrike" cap="none" normalizeH="0" baseline="0" dirty="0" smtClean="0">
                <a:ln>
                  <a:noFill/>
                </a:ln>
                <a:solidFill>
                  <a:srgbClr val="000000"/>
                </a:solidFill>
                <a:effectLst/>
                <a:latin typeface="Times New Roman" pitchFamily="18" charset="0"/>
                <a:ea typeface="DejaVu Sans" charset="-52"/>
                <a:cs typeface="Times New Roman" pitchFamily="18" charset="0"/>
              </a:rPr>
              <a:t>5. </a:t>
            </a:r>
            <a:r>
              <a:rPr kumimoji="0" lang="ru-RU" b="1" i="1"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Технология активного обучения.</a:t>
            </a:r>
            <a:endParaRPr kumimoji="0" lang="ru-RU" b="1" i="1"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449263" algn="l"/>
              </a:tabLst>
            </a:pPr>
            <a:r>
              <a:rPr kumimoji="0" lang="ru-RU" sz="2000" b="0" i="0" u="sng" strike="noStrike" cap="none" normalizeH="0" baseline="0" dirty="0" smtClean="0">
                <a:ln>
                  <a:noFill/>
                </a:ln>
                <a:solidFill>
                  <a:schemeClr val="tx1"/>
                </a:solidFill>
                <a:effectLst/>
                <a:latin typeface="Times New Roman" pitchFamily="18" charset="0"/>
                <a:ea typeface="DejaVu Sans" charset="-52"/>
                <a:cs typeface="Times New Roman" pitchFamily="18" charset="0"/>
              </a:rPr>
              <a:t>Среди активных форм выделяются:</a:t>
            </a:r>
            <a:endParaRPr kumimoji="0" lang="ru-RU" sz="2000" b="0" i="0" u="sng"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4211960" y="4869160"/>
            <a:ext cx="4572000" cy="1477328"/>
          </a:xfrm>
          <a:prstGeom prst="rect">
            <a:avLst/>
          </a:prstGeom>
        </p:spPr>
        <p:txBody>
          <a:bodyPr>
            <a:spAutoFit/>
          </a:bodyPr>
          <a:lstStyle/>
          <a:p>
            <a:pPr lvl="1" eaLnBrk="0" fontAlgn="base" hangingPunct="0">
              <a:spcBef>
                <a:spcPct val="0"/>
              </a:spcBef>
              <a:spcAft>
                <a:spcPct val="0"/>
              </a:spcAft>
              <a:buFontTx/>
              <a:buChar char="•"/>
              <a:tabLst>
                <a:tab pos="449263" algn="l"/>
              </a:tabLst>
            </a:pPr>
            <a:r>
              <a:rPr kumimoji="0" lang="ru-RU" b="1"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Урок-собеседование. </a:t>
            </a:r>
            <a:r>
              <a:rPr kumimoji="0" lang="ru-RU"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Это также теоретический урок, на котором происходит защита сообщений или индивидуальных домашних заданий по определенным вопросам.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9" name="Picture 3" descr="http://im2-tub-ru.yandex.net/i?id=579516869-59-72&amp;n=21"/>
          <p:cNvPicPr>
            <a:picLocks noChangeAspect="1" noChangeArrowheads="1"/>
          </p:cNvPicPr>
          <p:nvPr/>
        </p:nvPicPr>
        <p:blipFill>
          <a:blip r:embed="rId2" cstate="print"/>
          <a:srcRect/>
          <a:stretch>
            <a:fillRect/>
          </a:stretch>
        </p:blipFill>
        <p:spPr bwMode="auto">
          <a:xfrm>
            <a:off x="5894851" y="1844824"/>
            <a:ext cx="3249149" cy="2436862"/>
          </a:xfrm>
          <a:prstGeom prst="rect">
            <a:avLst/>
          </a:prstGeom>
          <a:noFill/>
        </p:spPr>
      </p:pic>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3441680"/>
            <a:ext cx="3456384" cy="3416320"/>
          </a:xfrm>
          <a:prstGeom prst="rect">
            <a:avLst/>
          </a:prstGeom>
        </p:spPr>
        <p:txBody>
          <a:bodyPr wrap="square">
            <a:spAutoFit/>
          </a:bodyPr>
          <a:lstStyle/>
          <a:p>
            <a:pPr lvl="0" eaLnBrk="0" fontAlgn="base" hangingPunct="0">
              <a:spcBef>
                <a:spcPct val="0"/>
              </a:spcBef>
              <a:spcAft>
                <a:spcPct val="0"/>
              </a:spcAft>
              <a:buFontTx/>
              <a:buChar char="•"/>
              <a:tabLst>
                <a:tab pos="449263" algn="l"/>
              </a:tabLst>
            </a:pPr>
            <a:r>
              <a:rPr kumimoji="0" lang="ru-RU" b="1"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Урок-соревнование. </a:t>
            </a:r>
            <a:r>
              <a:rPr kumimoji="0" lang="ru-RU"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Соревнования необходимо включать на всех этапах урока и на разных стадиях обучения. Соревновательные моменты на уроке способствуют развитию физических качеств, развитию познавательного интереса, повышает степень эмоционального воздействия, стимулирует активность на уроке.</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79512" y="332656"/>
            <a:ext cx="4248472" cy="2308324"/>
          </a:xfrm>
          <a:prstGeom prst="rect">
            <a:avLst/>
          </a:prstGeom>
        </p:spPr>
        <p:txBody>
          <a:bodyPr wrap="square">
            <a:spAutoFit/>
          </a:bodyPr>
          <a:lstStyle/>
          <a:p>
            <a:pPr lvl="0" eaLnBrk="0" fontAlgn="base" hangingPunct="0">
              <a:spcBef>
                <a:spcPct val="0"/>
              </a:spcBef>
              <a:spcAft>
                <a:spcPct val="0"/>
              </a:spcAft>
              <a:buFontTx/>
              <a:buChar char="•"/>
              <a:tabLst>
                <a:tab pos="449263" algn="l"/>
              </a:tabLst>
            </a:pPr>
            <a:r>
              <a:rPr kumimoji="0" lang="ru-RU" b="1"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Урок-консультация</a:t>
            </a:r>
            <a:r>
              <a:rPr kumimoji="0" lang="ru-RU"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 Это в основном урок, на котором учитель отвечает на вопросы учащихся по самоподготовке, по выполнению каких-либо упражнений или комплексов вместе с учеником подбираются подводящие упражнения и упражнения общей и специальной физической направленности.</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43010" name="Picture 2" descr="http://im0-tub-ru.yandex.net/i?id=114297833-61-72&amp;n=21"/>
          <p:cNvPicPr>
            <a:picLocks noChangeAspect="1" noChangeArrowheads="1"/>
          </p:cNvPicPr>
          <p:nvPr/>
        </p:nvPicPr>
        <p:blipFill>
          <a:blip r:embed="rId2" cstate="print"/>
          <a:srcRect/>
          <a:stretch>
            <a:fillRect/>
          </a:stretch>
        </p:blipFill>
        <p:spPr bwMode="auto">
          <a:xfrm>
            <a:off x="4572000" y="332656"/>
            <a:ext cx="4087341" cy="2724894"/>
          </a:xfrm>
          <a:prstGeom prst="rect">
            <a:avLst/>
          </a:prstGeom>
          <a:noFill/>
        </p:spPr>
      </p:pic>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molsm.ru/uploads/images/13978/photo_event_1487_600.jpg"/>
          <p:cNvPicPr>
            <a:picLocks noChangeAspect="1" noChangeArrowheads="1"/>
          </p:cNvPicPr>
          <p:nvPr/>
        </p:nvPicPr>
        <p:blipFill>
          <a:blip r:embed="rId2" cstate="print"/>
          <a:srcRect/>
          <a:stretch>
            <a:fillRect/>
          </a:stretch>
        </p:blipFill>
        <p:spPr bwMode="auto">
          <a:xfrm>
            <a:off x="0" y="3645024"/>
            <a:ext cx="3995936" cy="2996952"/>
          </a:xfrm>
          <a:prstGeom prst="rect">
            <a:avLst/>
          </a:prstGeom>
          <a:ln>
            <a:noFill/>
          </a:ln>
          <a:effectLst>
            <a:softEdge rad="112500"/>
          </a:effectLst>
        </p:spPr>
      </p:pic>
      <p:sp>
        <p:nvSpPr>
          <p:cNvPr id="2" name="Прямоугольник 1"/>
          <p:cNvSpPr/>
          <p:nvPr/>
        </p:nvSpPr>
        <p:spPr>
          <a:xfrm>
            <a:off x="3527376" y="0"/>
            <a:ext cx="5616624" cy="3785652"/>
          </a:xfrm>
          <a:prstGeom prst="rect">
            <a:avLst/>
          </a:prstGeom>
        </p:spPr>
        <p:txBody>
          <a:bodyPr wrap="square">
            <a:spAutoFit/>
          </a:bodyPr>
          <a:lstStyle/>
          <a:p>
            <a:pPr lvl="0" eaLnBrk="0" fontAlgn="base" hangingPunct="0">
              <a:spcBef>
                <a:spcPct val="0"/>
              </a:spcBef>
              <a:spcAft>
                <a:spcPct val="0"/>
              </a:spcAft>
              <a:tabLst>
                <a:tab pos="449263" algn="l"/>
              </a:tabLst>
            </a:pPr>
            <a:r>
              <a:rPr kumimoji="0" lang="ru-RU" sz="2400"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Применения данных педагогических технологий даёт нам возможность подготавливать физически-развитых детей, выставлять команды на различные соревнования, конкурсы, Олимпиады,  выигрывать, приносить призовые места.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449263" algn="l"/>
              </a:tabLst>
            </a:pPr>
            <a:r>
              <a:rPr kumimoji="0" lang="ru-RU" sz="2400" b="0" i="0" u="none" strike="noStrike" cap="none" normalizeH="0" baseline="0" dirty="0" smtClean="0">
                <a:ln>
                  <a:noFill/>
                </a:ln>
                <a:solidFill>
                  <a:schemeClr val="tx1"/>
                </a:solidFill>
                <a:effectLst/>
                <a:latin typeface="Times New Roman" pitchFamily="18" charset="0"/>
                <a:ea typeface="DejaVu Sans" charset="-52"/>
                <a:cs typeface="Times New Roman" pitchFamily="18" charset="0"/>
              </a:rPr>
              <a:t>Исходя из этого мы можем сделать вывод о том, что выбранные нами для работы педагогические технологии работают и приносят положительные результаты.</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64904"/>
            <a:ext cx="8229600" cy="1143000"/>
          </a:xfrm>
        </p:spPr>
        <p:txBody>
          <a:bodyPr>
            <a:noAutofit/>
          </a:bodyPr>
          <a:lstStyle/>
          <a:p>
            <a:r>
              <a:rPr lang="ru-RU" dirty="0" smtClean="0">
                <a:latin typeface="Monotype Corsiva" pitchFamily="66" charset="0"/>
              </a:rPr>
              <a:t>Понятие педагогических технологии в сфере физической культуры.</a:t>
            </a:r>
            <a:endParaRPr lang="ru-RU" dirty="0">
              <a:latin typeface="Monotype Corsiva" pitchFamily="66" charset="0"/>
            </a:endParaRPr>
          </a:p>
        </p:txBody>
      </p:sp>
      <p:pic>
        <p:nvPicPr>
          <p:cNvPr id="21506" name="Picture 2" descr="http://im6-tub-ru.yandex.net/i?id=298933078-04-72&amp;n=21"/>
          <p:cNvPicPr>
            <a:picLocks noChangeAspect="1" noChangeArrowheads="1"/>
          </p:cNvPicPr>
          <p:nvPr/>
        </p:nvPicPr>
        <p:blipFill>
          <a:blip r:embed="rId2" cstate="print"/>
          <a:srcRect/>
          <a:stretch>
            <a:fillRect/>
          </a:stretch>
        </p:blipFill>
        <p:spPr bwMode="auto">
          <a:xfrm>
            <a:off x="899592" y="332656"/>
            <a:ext cx="2952328" cy="2214246"/>
          </a:xfrm>
          <a:prstGeom prst="rect">
            <a:avLst/>
          </a:prstGeom>
          <a:noFill/>
        </p:spPr>
      </p:pic>
      <p:pic>
        <p:nvPicPr>
          <p:cNvPr id="21508" name="Picture 4" descr="http://moyaradost.ru/uploads/posts/2012-10/1350666758_fizicheskoe-razvitie.jpg"/>
          <p:cNvPicPr>
            <a:picLocks noChangeAspect="1" noChangeArrowheads="1"/>
          </p:cNvPicPr>
          <p:nvPr/>
        </p:nvPicPr>
        <p:blipFill>
          <a:blip r:embed="rId3" cstate="print"/>
          <a:srcRect/>
          <a:stretch>
            <a:fillRect/>
          </a:stretch>
        </p:blipFill>
        <p:spPr bwMode="auto">
          <a:xfrm>
            <a:off x="4836066" y="4005064"/>
            <a:ext cx="4307933" cy="2852936"/>
          </a:xfrm>
          <a:prstGeom prst="rect">
            <a:avLst/>
          </a:prstGeom>
          <a:noFill/>
        </p:spPr>
      </p:pic>
      <p:sp>
        <p:nvSpPr>
          <p:cNvPr id="6" name="Управляющая кнопка: домой 5">
            <a:hlinkClick r:id="rId4" action="ppaction://hlinksldjump" highlightClick="1"/>
          </p:cNvPr>
          <p:cNvSpPr/>
          <p:nvPr/>
        </p:nvSpPr>
        <p:spPr>
          <a:xfrm>
            <a:off x="2123728" y="6309320"/>
            <a:ext cx="792088" cy="548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624" y="3501008"/>
            <a:ext cx="8229600" cy="1143000"/>
          </a:xfrm>
        </p:spPr>
        <p:txBody>
          <a:bodyPr>
            <a:noAutofit/>
          </a:bodyPr>
          <a:lstStyle/>
          <a:p>
            <a:r>
              <a:rPr lang="ru-RU" dirty="0" smtClean="0">
                <a:latin typeface="Monotype Corsiva" pitchFamily="66" charset="0"/>
              </a:rPr>
              <a:t>Интерактивное обучение двигательным действием в физическом воспитании.</a:t>
            </a:r>
            <a:endParaRPr lang="ru-RU" dirty="0">
              <a:latin typeface="Monotype Corsiva" pitchFamily="66" charset="0"/>
            </a:endParaRPr>
          </a:p>
        </p:txBody>
      </p:sp>
      <p:pic>
        <p:nvPicPr>
          <p:cNvPr id="41986" name="Picture 2" descr="http://duhovnoe-zerno.ru/wp-content/uploads/2011/06/main_big.jpg"/>
          <p:cNvPicPr>
            <a:picLocks noChangeAspect="1" noChangeArrowheads="1"/>
          </p:cNvPicPr>
          <p:nvPr/>
        </p:nvPicPr>
        <p:blipFill>
          <a:blip r:embed="rId2" cstate="print"/>
          <a:srcRect/>
          <a:stretch>
            <a:fillRect/>
          </a:stretch>
        </p:blipFill>
        <p:spPr bwMode="auto">
          <a:xfrm>
            <a:off x="4211960" y="0"/>
            <a:ext cx="4312117" cy="3051955"/>
          </a:xfrm>
          <a:prstGeom prst="rect">
            <a:avLst/>
          </a:prstGeom>
          <a:noFill/>
        </p:spPr>
      </p:pic>
      <p:sp>
        <p:nvSpPr>
          <p:cNvPr id="4" name="Управляющая кнопка: домой 3">
            <a:hlinkClick r:id="rId3" action="ppaction://hlinksldjump" highlightClick="1"/>
          </p:cNvPr>
          <p:cNvSpPr/>
          <p:nvPr/>
        </p:nvSpPr>
        <p:spPr>
          <a:xfrm>
            <a:off x="0" y="6381328"/>
            <a:ext cx="611560" cy="4766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476672"/>
            <a:ext cx="6174432" cy="3416320"/>
          </a:xfrm>
          <a:prstGeom prst="rect">
            <a:avLst/>
          </a:prstGeom>
        </p:spPr>
        <p:txBody>
          <a:bodyPr wrap="square">
            <a:spAutoFit/>
          </a:bodyPr>
          <a:lstStyle/>
          <a:p>
            <a:r>
              <a:rPr lang="ru-RU" sz="2400" b="1" i="1" dirty="0">
                <a:latin typeface="Times New Roman" pitchFamily="18" charset="0"/>
                <a:cs typeface="Times New Roman" pitchFamily="18" charset="0"/>
              </a:rPr>
              <a:t>Интерактивный</a:t>
            </a:r>
            <a:r>
              <a:rPr lang="ru-RU" sz="2400" dirty="0">
                <a:latin typeface="Times New Roman" pitchFamily="18" charset="0"/>
                <a:cs typeface="Times New Roman" pitchFamily="18" charset="0"/>
              </a:rPr>
              <a:t> – означает способность взаимодействовать или находится в режиме беседы, диалога с кем-либо (человеком) или чем-либо (например, компьютером). Следовательно, интерактивное обучение – это, прежде всего, диалоговое обучение, в ходе которого осуществляется взаимодействие преподавателя и обучающегося. </a:t>
            </a:r>
          </a:p>
        </p:txBody>
      </p:sp>
      <p:pic>
        <p:nvPicPr>
          <p:cNvPr id="40963" name="Picture 3" descr="http://im0-tub-ru.yandex.net/i?id=1076271493-01-72&amp;n=21"/>
          <p:cNvPicPr>
            <a:picLocks noChangeAspect="1" noChangeArrowheads="1"/>
          </p:cNvPicPr>
          <p:nvPr/>
        </p:nvPicPr>
        <p:blipFill>
          <a:blip r:embed="rId2" cstate="print"/>
          <a:srcRect/>
          <a:stretch>
            <a:fillRect/>
          </a:stretch>
        </p:blipFill>
        <p:spPr bwMode="auto">
          <a:xfrm>
            <a:off x="4908039" y="3717032"/>
            <a:ext cx="3729202" cy="2796902"/>
          </a:xfrm>
          <a:prstGeom prst="rect">
            <a:avLst/>
          </a:prstGeom>
          <a:noFill/>
        </p:spPr>
      </p:pic>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76672"/>
            <a:ext cx="6336704" cy="4708981"/>
          </a:xfrm>
          <a:prstGeom prst="rect">
            <a:avLst/>
          </a:prstGeom>
        </p:spPr>
        <p:txBody>
          <a:bodyPr wrap="square">
            <a:spAutoFit/>
          </a:bodyPr>
          <a:lstStyle/>
          <a:p>
            <a:r>
              <a:rPr lang="ru-RU" sz="2000" dirty="0">
                <a:latin typeface="Times New Roman" pitchFamily="18" charset="0"/>
                <a:cs typeface="Times New Roman" pitchFamily="18" charset="0"/>
              </a:rPr>
              <a:t>Суть интерактивного обучения состоит в том, что учебный процесс организован таким образом, что практически все обучающиеся оказываются вовлеченными в процесс познания, они имеют возможность понимать и рефлектировать по поводу того, что они знают и думают. Совместная деятельность обучающихся в процессе познания, освоения учебного материала означает, что каждый вносит свой особый индивидуальный вклад, идет обмен знаниями, идеями, способами деятельности. Причем, происходит это в атмосфере доброжелательности и взаимной поддержки, что позволяет не только получать новое знание, но и развивает саму познавательную деятельность, переводит ее на более высокие формы кооперации и сотрудничества.</a:t>
            </a:r>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31640" y="260648"/>
            <a:ext cx="6030416" cy="4524315"/>
          </a:xfrm>
          <a:prstGeom prst="rect">
            <a:avLst/>
          </a:prstGeom>
        </p:spPr>
        <p:txBody>
          <a:bodyPr wrap="square">
            <a:spAutoFit/>
          </a:bodyPr>
          <a:lstStyle/>
          <a:p>
            <a:pPr algn="ctr"/>
            <a:r>
              <a:rPr lang="ru-RU" sz="2400" b="1" i="1" dirty="0">
                <a:latin typeface="Times New Roman" pitchFamily="18" charset="0"/>
                <a:cs typeface="Times New Roman" pitchFamily="18" charset="0"/>
              </a:rPr>
              <a:t>Прежде всего, интерактивные формы проведения занятий:</a:t>
            </a:r>
          </a:p>
          <a:p>
            <a:pPr>
              <a:buFont typeface="Arial" pitchFamily="34" charset="0"/>
              <a:buChar char="•"/>
            </a:pPr>
            <a:r>
              <a:rPr lang="ru-RU" sz="2400" dirty="0" smtClean="0">
                <a:latin typeface="Times New Roman" pitchFamily="18" charset="0"/>
                <a:cs typeface="Times New Roman" pitchFamily="18" charset="0"/>
              </a:rPr>
              <a:t>способствуют </a:t>
            </a:r>
            <a:r>
              <a:rPr lang="ru-RU" sz="2400" dirty="0">
                <a:latin typeface="Times New Roman" pitchFamily="18" charset="0"/>
                <a:cs typeface="Times New Roman" pitchFamily="18" charset="0"/>
              </a:rPr>
              <a:t>эффективному усвоению учебного материала;</a:t>
            </a:r>
          </a:p>
          <a:p>
            <a:pPr>
              <a:buFont typeface="Arial" pitchFamily="34" charset="0"/>
              <a:buChar char="•"/>
            </a:pPr>
            <a:r>
              <a:rPr lang="ru-RU" sz="2400" dirty="0" smtClean="0">
                <a:latin typeface="Times New Roman" pitchFamily="18" charset="0"/>
                <a:cs typeface="Times New Roman" pitchFamily="18" charset="0"/>
              </a:rPr>
              <a:t> оказывают </a:t>
            </a:r>
            <a:r>
              <a:rPr lang="ru-RU" sz="2400" dirty="0">
                <a:latin typeface="Times New Roman" pitchFamily="18" charset="0"/>
                <a:cs typeface="Times New Roman" pitchFamily="18" charset="0"/>
              </a:rPr>
              <a:t>многоплановое воздействие на обучающихся;</a:t>
            </a:r>
          </a:p>
          <a:p>
            <a:pPr>
              <a:buFont typeface="Arial" pitchFamily="34" charset="0"/>
              <a:buChar char="•"/>
            </a:pPr>
            <a:r>
              <a:rPr lang="ru-RU" sz="2400" dirty="0" smtClean="0">
                <a:latin typeface="Times New Roman" pitchFamily="18" charset="0"/>
                <a:cs typeface="Times New Roman" pitchFamily="18" charset="0"/>
              </a:rPr>
              <a:t> осуществляют </a:t>
            </a:r>
            <a:r>
              <a:rPr lang="ru-RU" sz="2400" dirty="0">
                <a:latin typeface="Times New Roman" pitchFamily="18" charset="0"/>
                <a:cs typeface="Times New Roman" pitchFamily="18" charset="0"/>
              </a:rPr>
              <a:t>обратную связь (ответная реакция аудитории);</a:t>
            </a:r>
          </a:p>
          <a:p>
            <a:pPr>
              <a:buFont typeface="Arial" pitchFamily="34" charset="0"/>
              <a:buChar char="•"/>
            </a:pPr>
            <a:r>
              <a:rPr lang="ru-RU" sz="2400" dirty="0" smtClean="0">
                <a:latin typeface="Times New Roman" pitchFamily="18" charset="0"/>
                <a:cs typeface="Times New Roman" pitchFamily="18" charset="0"/>
              </a:rPr>
              <a:t> формируют </a:t>
            </a:r>
            <a:r>
              <a:rPr lang="ru-RU" sz="2400" dirty="0">
                <a:latin typeface="Times New Roman" pitchFamily="18" charset="0"/>
                <a:cs typeface="Times New Roman" pitchFamily="18" charset="0"/>
              </a:rPr>
              <a:t>у обучающихся мнения и отношения;</a:t>
            </a:r>
          </a:p>
          <a:p>
            <a:pPr>
              <a:buFont typeface="Arial" pitchFamily="34" charset="0"/>
              <a:buChar char="•"/>
            </a:pPr>
            <a:r>
              <a:rPr lang="ru-RU" sz="2400" dirty="0" smtClean="0">
                <a:latin typeface="Times New Roman" pitchFamily="18" charset="0"/>
                <a:cs typeface="Times New Roman" pitchFamily="18" charset="0"/>
              </a:rPr>
              <a:t> формируют </a:t>
            </a:r>
            <a:r>
              <a:rPr lang="ru-RU" sz="2400" dirty="0">
                <a:latin typeface="Times New Roman" pitchFamily="18" charset="0"/>
                <a:cs typeface="Times New Roman" pitchFamily="18" charset="0"/>
              </a:rPr>
              <a:t>жизненные навыки;</a:t>
            </a:r>
          </a:p>
          <a:p>
            <a:r>
              <a:rPr lang="ru-RU" sz="2400" dirty="0">
                <a:latin typeface="Times New Roman" pitchFamily="18" charset="0"/>
                <a:cs typeface="Times New Roman" pitchFamily="18" charset="0"/>
              </a:rPr>
              <a:t>способствуют изменению поведения.</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404664"/>
            <a:ext cx="5544616" cy="5016758"/>
          </a:xfrm>
          <a:prstGeom prst="rect">
            <a:avLst/>
          </a:prstGeom>
        </p:spPr>
        <p:txBody>
          <a:bodyPr wrap="square">
            <a:spAutoFit/>
          </a:bodyPr>
          <a:lstStyle/>
          <a:p>
            <a:r>
              <a:rPr lang="ru-RU" sz="2000" b="1" u="sng" dirty="0" smtClean="0">
                <a:latin typeface="Times New Roman" pitchFamily="18" charset="0"/>
                <a:cs typeface="Times New Roman" pitchFamily="18" charset="0"/>
              </a:rPr>
              <a:t>Интерактивное обучение </a:t>
            </a:r>
            <a:r>
              <a:rPr lang="ru-RU" sz="2000" dirty="0" smtClean="0">
                <a:latin typeface="Times New Roman" pitchFamily="18" charset="0"/>
                <a:cs typeface="Times New Roman" pitchFamily="18" charset="0"/>
              </a:rPr>
              <a:t>- это специальная форма организации</a:t>
            </a:r>
          </a:p>
          <a:p>
            <a:r>
              <a:rPr lang="ru-RU" sz="2000" dirty="0" smtClean="0">
                <a:latin typeface="Times New Roman" pitchFamily="18" charset="0"/>
                <a:cs typeface="Times New Roman" pitchFamily="18" charset="0"/>
              </a:rPr>
              <a:t>познавательной деятельности. </a:t>
            </a:r>
          </a:p>
          <a:p>
            <a:r>
              <a:rPr lang="ru-RU" sz="2000" dirty="0" smtClean="0">
                <a:latin typeface="Times New Roman" pitchFamily="18" charset="0"/>
                <a:cs typeface="Times New Roman" pitchFamily="18" charset="0"/>
              </a:rPr>
              <a:t>Одна из таких целей - создание комфортных условий</a:t>
            </a:r>
          </a:p>
          <a:p>
            <a:r>
              <a:rPr lang="ru-RU" sz="2000" dirty="0" smtClean="0">
                <a:latin typeface="Times New Roman" pitchFamily="18" charset="0"/>
                <a:cs typeface="Times New Roman" pitchFamily="18" charset="0"/>
              </a:rPr>
              <a:t>обучения, то есть условий, при которых ученик чувствует свою успешность, свою</a:t>
            </a:r>
          </a:p>
          <a:p>
            <a:r>
              <a:rPr lang="ru-RU" sz="2000" dirty="0" smtClean="0">
                <a:latin typeface="Times New Roman" pitchFamily="18" charset="0"/>
                <a:cs typeface="Times New Roman" pitchFamily="18" charset="0"/>
              </a:rPr>
              <a:t>интеллектуальную состоятельность, что делает продуктивным сам процесс</a:t>
            </a:r>
          </a:p>
          <a:p>
            <a:r>
              <a:rPr lang="ru-RU" sz="2000" dirty="0" smtClean="0">
                <a:latin typeface="Times New Roman" pitchFamily="18" charset="0"/>
                <a:cs typeface="Times New Roman" pitchFamily="18" charset="0"/>
              </a:rPr>
              <a:t>обучения. Суть интерактивного обучения состоит в такой организации учебного</a:t>
            </a:r>
          </a:p>
          <a:p>
            <a:r>
              <a:rPr lang="ru-RU" sz="2000" dirty="0" smtClean="0">
                <a:latin typeface="Times New Roman" pitchFamily="18" charset="0"/>
                <a:cs typeface="Times New Roman" pitchFamily="18" charset="0"/>
              </a:rPr>
              <a:t>процесса, при которой практически все учащиеся оказываются вовлеченными в</a:t>
            </a:r>
          </a:p>
          <a:p>
            <a:r>
              <a:rPr lang="ru-RU" sz="2000" dirty="0" smtClean="0">
                <a:latin typeface="Times New Roman" pitchFamily="18" charset="0"/>
                <a:cs typeface="Times New Roman" pitchFamily="18" charset="0"/>
              </a:rPr>
              <a:t>процесс познания, они имеют возможность понимать и рефлектировать по поводу</a:t>
            </a:r>
          </a:p>
          <a:p>
            <a:r>
              <a:rPr lang="ru-RU" sz="2000" dirty="0" smtClean="0">
                <a:latin typeface="Times New Roman" pitchFamily="18" charset="0"/>
                <a:cs typeface="Times New Roman" pitchFamily="18" charset="0"/>
              </a:rPr>
              <a:t>того, что они знают и думают</a:t>
            </a:r>
            <a:endParaRPr lang="ru-RU" sz="2000" dirty="0">
              <a:latin typeface="Times New Roman" pitchFamily="18" charset="0"/>
              <a:cs typeface="Times New Roman" pitchFamily="18" charset="0"/>
            </a:endParaRPr>
          </a:p>
        </p:txBody>
      </p:sp>
      <p:pic>
        <p:nvPicPr>
          <p:cNvPr id="46083" name="Picture 3" descr="http://festival.1september.ru/articles/414086/img2.jpg"/>
          <p:cNvPicPr>
            <a:picLocks noChangeAspect="1" noChangeArrowheads="1"/>
          </p:cNvPicPr>
          <p:nvPr/>
        </p:nvPicPr>
        <p:blipFill>
          <a:blip r:embed="rId2" cstate="print"/>
          <a:srcRect/>
          <a:stretch>
            <a:fillRect/>
          </a:stretch>
        </p:blipFill>
        <p:spPr bwMode="auto">
          <a:xfrm>
            <a:off x="5562600" y="4219574"/>
            <a:ext cx="3581400" cy="2638426"/>
          </a:xfrm>
          <a:prstGeom prst="rect">
            <a:avLst/>
          </a:prstGeom>
          <a:noFill/>
        </p:spPr>
      </p:pic>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548680"/>
            <a:ext cx="6030416" cy="5262979"/>
          </a:xfrm>
          <a:prstGeom prst="rect">
            <a:avLst/>
          </a:prstGeom>
        </p:spPr>
        <p:txBody>
          <a:bodyPr wrap="square">
            <a:spAutoFit/>
          </a:bodyPr>
          <a:lstStyle/>
          <a:p>
            <a:pPr algn="ctr"/>
            <a:r>
              <a:rPr lang="ru-RU" sz="2400" dirty="0" smtClean="0">
                <a:latin typeface="Times New Roman" pitchFamily="18" charset="0"/>
                <a:cs typeface="Times New Roman" pitchFamily="18" charset="0"/>
              </a:rPr>
              <a:t>Совместная деятельность учащихся в процессе познания, освоения учебного</a:t>
            </a:r>
          </a:p>
          <a:p>
            <a:pPr algn="ctr"/>
            <a:r>
              <a:rPr lang="ru-RU" sz="2400" dirty="0" smtClean="0">
                <a:latin typeface="Times New Roman" pitchFamily="18" charset="0"/>
                <a:cs typeface="Times New Roman" pitchFamily="18" charset="0"/>
              </a:rPr>
              <a:t>материала означает, что каждый вносит в этот процесс свой </a:t>
            </a:r>
            <a:r>
              <a:rPr lang="ru-RU" sz="2400" dirty="0" err="1" smtClean="0">
                <a:latin typeface="Times New Roman" pitchFamily="18" charset="0"/>
                <a:cs typeface="Times New Roman" pitchFamily="18" charset="0"/>
              </a:rPr>
              <a:t>особыйиндивидуальный</a:t>
            </a:r>
            <a:r>
              <a:rPr lang="ru-RU" sz="2400" dirty="0" smtClean="0">
                <a:latin typeface="Times New Roman" pitchFamily="18" charset="0"/>
                <a:cs typeface="Times New Roman" pitchFamily="18" charset="0"/>
              </a:rPr>
              <a:t> вклад, что идет обмен знаниями, идеями, способами</a:t>
            </a:r>
          </a:p>
          <a:p>
            <a:pPr algn="ctr"/>
            <a:r>
              <a:rPr lang="ru-RU" sz="2400" dirty="0" smtClean="0">
                <a:latin typeface="Times New Roman" pitchFamily="18" charset="0"/>
                <a:cs typeface="Times New Roman" pitchFamily="18" charset="0"/>
              </a:rPr>
              <a:t>деятельности. Причем происходит это в атмосфере доброжелательности и</a:t>
            </a:r>
          </a:p>
          <a:p>
            <a:pPr algn="ctr"/>
            <a:r>
              <a:rPr lang="ru-RU" sz="2400" dirty="0" smtClean="0">
                <a:latin typeface="Times New Roman" pitchFamily="18" charset="0"/>
                <a:cs typeface="Times New Roman" pitchFamily="18" charset="0"/>
              </a:rPr>
              <a:t>взаимной поддержки, что позволяет не только получать новое знание, но и</a:t>
            </a:r>
          </a:p>
          <a:p>
            <a:pPr algn="ctr"/>
            <a:r>
              <a:rPr lang="ru-RU" sz="2400" dirty="0" smtClean="0">
                <a:latin typeface="Times New Roman" pitchFamily="18" charset="0"/>
                <a:cs typeface="Times New Roman" pitchFamily="18" charset="0"/>
              </a:rPr>
              <a:t>развивает саму познавательную деятельность, переводит ее на более высокие</a:t>
            </a:r>
          </a:p>
          <a:p>
            <a:pPr algn="ctr"/>
            <a:r>
              <a:rPr lang="ru-RU" sz="2400" dirty="0" smtClean="0">
                <a:latin typeface="Times New Roman" pitchFamily="18" charset="0"/>
                <a:cs typeface="Times New Roman" pitchFamily="18" charset="0"/>
              </a:rPr>
              <a:t>формы кооперации и сотрудничества</a:t>
            </a:r>
            <a:endParaRPr lang="ru-RU" sz="24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484784"/>
            <a:ext cx="8064896" cy="3170099"/>
          </a:xfrm>
          <a:prstGeom prst="rect">
            <a:avLst/>
          </a:prstGeom>
        </p:spPr>
        <p:txBody>
          <a:bodyPr wrap="square">
            <a:spAutoFit/>
          </a:bodyPr>
          <a:lstStyle/>
          <a:p>
            <a:r>
              <a:rPr lang="ru-RU" sz="2000" dirty="0" smtClean="0">
                <a:latin typeface="Times New Roman" pitchFamily="18" charset="0"/>
                <a:cs typeface="Times New Roman" pitchFamily="18" charset="0"/>
              </a:rPr>
              <a:t>- развивает коммуникативные умения и навыки, помогает установлению эмоциональных контактов между учащимися;</a:t>
            </a:r>
          </a:p>
          <a:p>
            <a:r>
              <a:rPr lang="ru-RU" sz="2000" dirty="0" smtClean="0">
                <a:latin typeface="Times New Roman" pitchFamily="18" charset="0"/>
                <a:cs typeface="Times New Roman" pitchFamily="18" charset="0"/>
              </a:rPr>
              <a:t>     - решает информационную задачу, поскольку обеспечивает учащихся необходимой информацией, без которой невозможно реализовывать совместную деятельность;</a:t>
            </a:r>
          </a:p>
          <a:p>
            <a:r>
              <a:rPr lang="ru-RU" sz="2000" dirty="0" smtClean="0">
                <a:latin typeface="Times New Roman" pitchFamily="18" charset="0"/>
                <a:cs typeface="Times New Roman" pitchFamily="18" charset="0"/>
              </a:rPr>
              <a:t>             - развивает общие учебные умения и навыки (анализ, синтез, постановка целей и пр.), то есть обеспечивает решение обучающих задач;</a:t>
            </a:r>
          </a:p>
          <a:p>
            <a:r>
              <a:rPr lang="ru-RU" sz="2000" dirty="0" smtClean="0">
                <a:latin typeface="Times New Roman" pitchFamily="18" charset="0"/>
                <a:cs typeface="Times New Roman" pitchFamily="18" charset="0"/>
              </a:rPr>
              <a:t>                      - обеспечивает воспитательную задачу, поскольку приучает работать в команде, прислушиваться к чужому мнению</a:t>
            </a:r>
            <a:endParaRPr lang="ru-RU" sz="2000" dirty="0">
              <a:latin typeface="Times New Roman" pitchFamily="18" charset="0"/>
              <a:cs typeface="Times New Roman" pitchFamily="18" charset="0"/>
            </a:endParaRPr>
          </a:p>
        </p:txBody>
      </p:sp>
      <p:sp>
        <p:nvSpPr>
          <p:cNvPr id="3" name="Прямоугольник 2"/>
          <p:cNvSpPr/>
          <p:nvPr/>
        </p:nvSpPr>
        <p:spPr>
          <a:xfrm>
            <a:off x="539552" y="404664"/>
            <a:ext cx="7812360" cy="954107"/>
          </a:xfrm>
          <a:prstGeom prst="rect">
            <a:avLst/>
          </a:prstGeom>
        </p:spPr>
        <p:txBody>
          <a:bodyPr wrap="square">
            <a:spAutoFit/>
          </a:bodyPr>
          <a:lstStyle/>
          <a:p>
            <a:pPr algn="ctr"/>
            <a:r>
              <a:rPr lang="ru-RU" sz="2800" b="1" dirty="0" smtClean="0">
                <a:latin typeface="Times New Roman" pitchFamily="18" charset="0"/>
                <a:cs typeface="Times New Roman" pitchFamily="18" charset="0"/>
              </a:rPr>
              <a:t>Интерактивное обучение одновременно </a:t>
            </a:r>
            <a:r>
              <a:rPr lang="ru-RU" sz="2800" b="1" dirty="0" smtClean="0">
                <a:latin typeface="Times New Roman" pitchFamily="18" charset="0"/>
                <a:cs typeface="Times New Roman" pitchFamily="18" charset="0"/>
              </a:rPr>
              <a:t>решает </a:t>
            </a:r>
            <a:r>
              <a:rPr lang="ru-RU" sz="2800" b="1" dirty="0" smtClean="0">
                <a:latin typeface="Times New Roman" pitchFamily="18" charset="0"/>
                <a:cs typeface="Times New Roman" pitchFamily="18" charset="0"/>
              </a:rPr>
              <a:t>несколько задач:</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2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10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3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1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37"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http://img.megaobzor.com/masha/46012013.jpg"/>
          <p:cNvPicPr>
            <a:picLocks noChangeAspect="1" noChangeArrowheads="1"/>
          </p:cNvPicPr>
          <p:nvPr/>
        </p:nvPicPr>
        <p:blipFill>
          <a:blip r:embed="rId2" cstate="print"/>
          <a:srcRect/>
          <a:stretch>
            <a:fillRect/>
          </a:stretch>
        </p:blipFill>
        <p:spPr bwMode="auto">
          <a:xfrm>
            <a:off x="0" y="-243408"/>
            <a:ext cx="3568253" cy="2664296"/>
          </a:xfrm>
          <a:prstGeom prst="rect">
            <a:avLst/>
          </a:prstGeom>
          <a:noFill/>
        </p:spPr>
      </p:pic>
      <p:sp>
        <p:nvSpPr>
          <p:cNvPr id="2" name="Заголовок 1"/>
          <p:cNvSpPr>
            <a:spLocks noGrp="1"/>
          </p:cNvSpPr>
          <p:nvPr>
            <p:ph type="title"/>
          </p:nvPr>
        </p:nvSpPr>
        <p:spPr>
          <a:xfrm>
            <a:off x="251520" y="2636912"/>
            <a:ext cx="7776864" cy="1143000"/>
          </a:xfrm>
        </p:spPr>
        <p:txBody>
          <a:bodyPr>
            <a:noAutofit/>
          </a:bodyPr>
          <a:lstStyle/>
          <a:p>
            <a:r>
              <a:rPr lang="ru-RU" dirty="0" smtClean="0">
                <a:latin typeface="Monotype Corsiva" pitchFamily="66" charset="0"/>
              </a:rPr>
              <a:t>Теоретические подходы, влияющие на эффективность технологий обучения.</a:t>
            </a:r>
            <a:endParaRPr lang="ru-RU" dirty="0">
              <a:latin typeface="Monotype Corsiva" pitchFamily="66" charset="0"/>
            </a:endParaRPr>
          </a:p>
        </p:txBody>
      </p:sp>
      <p:pic>
        <p:nvPicPr>
          <p:cNvPr id="56322" name="Picture 2" descr="http://newzz.in.ua/uploads/posts/2011-03/1301162369_0022-qimn5.jpg"/>
          <p:cNvPicPr>
            <a:picLocks noChangeAspect="1" noChangeArrowheads="1"/>
          </p:cNvPicPr>
          <p:nvPr/>
        </p:nvPicPr>
        <p:blipFill>
          <a:blip r:embed="rId3" cstate="print"/>
          <a:srcRect/>
          <a:stretch>
            <a:fillRect/>
          </a:stretch>
        </p:blipFill>
        <p:spPr bwMode="auto">
          <a:xfrm>
            <a:off x="5183308" y="4005064"/>
            <a:ext cx="3960691" cy="2852936"/>
          </a:xfrm>
          <a:prstGeom prst="rect">
            <a:avLst/>
          </a:prstGeom>
          <a:noFill/>
        </p:spPr>
      </p:pic>
      <p:sp>
        <p:nvSpPr>
          <p:cNvPr id="5" name="Управляющая кнопка: домой 4">
            <a:hlinkClick r:id="rId4" action="ppaction://hlinksldjump" highlightClick="1"/>
          </p:cNvPr>
          <p:cNvSpPr/>
          <p:nvPr/>
        </p:nvSpPr>
        <p:spPr>
          <a:xfrm>
            <a:off x="0" y="6381328"/>
            <a:ext cx="683568" cy="4766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4536504" cy="6370975"/>
          </a:xfrm>
          <a:prstGeom prst="rect">
            <a:avLst/>
          </a:prstGeom>
        </p:spPr>
        <p:txBody>
          <a:bodyPr wrap="square">
            <a:spAutoFit/>
          </a:bodyPr>
          <a:lstStyle/>
          <a:p>
            <a:pPr algn="ctr"/>
            <a:r>
              <a:rPr lang="ru-RU" sz="2400" b="1" dirty="0">
                <a:latin typeface="Times New Roman" pitchFamily="18" charset="0"/>
                <a:cs typeface="Times New Roman" pitchFamily="18" charset="0"/>
              </a:rPr>
              <a:t>Теоретический подход</a:t>
            </a:r>
          </a:p>
          <a:p>
            <a:pPr algn="ctr"/>
            <a:r>
              <a:rPr lang="ru-RU" sz="2400" dirty="0">
                <a:latin typeface="Times New Roman" pitchFamily="18" charset="0"/>
                <a:cs typeface="Times New Roman" pitchFamily="18" charset="0"/>
              </a:rPr>
              <a:t>аспект социальной жизни, происходящий от некоторой теоретической традиции. Некоторые из основных теоретических традиций социологии – функционализм, структурализм, символический </a:t>
            </a:r>
            <a:r>
              <a:rPr lang="ru-RU" sz="2400" dirty="0" err="1">
                <a:latin typeface="Times New Roman" pitchFamily="18" charset="0"/>
                <a:cs typeface="Times New Roman" pitchFamily="18" charset="0"/>
              </a:rPr>
              <a:t>интеракционизм</a:t>
            </a:r>
            <a:r>
              <a:rPr lang="ru-RU" sz="2400" dirty="0">
                <a:latin typeface="Times New Roman" pitchFamily="18" charset="0"/>
                <a:cs typeface="Times New Roman" pitchFamily="18" charset="0"/>
              </a:rPr>
              <a:t> и марксизм. Теоретические подходы определяют общие «перспективы», с которыми работают социологи, и воздействуют на области исследований, а также на способы определения и решения проблем</a:t>
            </a:r>
          </a:p>
        </p:txBody>
      </p:sp>
      <p:pic>
        <p:nvPicPr>
          <p:cNvPr id="55298" name="Picture 2" descr="http://im0-tub-ru.yandex.net/i?id=567259530-13-72&amp;n=21"/>
          <p:cNvPicPr>
            <a:picLocks noChangeAspect="1" noChangeArrowheads="1"/>
          </p:cNvPicPr>
          <p:nvPr/>
        </p:nvPicPr>
        <p:blipFill>
          <a:blip r:embed="rId2" cstate="print"/>
          <a:srcRect/>
          <a:stretch>
            <a:fillRect/>
          </a:stretch>
        </p:blipFill>
        <p:spPr bwMode="auto">
          <a:xfrm>
            <a:off x="5220072" y="2780928"/>
            <a:ext cx="3631332" cy="2420888"/>
          </a:xfrm>
          <a:prstGeom prst="rect">
            <a:avLst/>
          </a:prstGeom>
          <a:noFill/>
        </p:spPr>
      </p:pic>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36712"/>
            <a:ext cx="6408712" cy="4524315"/>
          </a:xfrm>
          <a:prstGeom prst="rect">
            <a:avLst/>
          </a:prstGeom>
        </p:spPr>
        <p:txBody>
          <a:bodyPr wrap="square">
            <a:spAutoFit/>
          </a:bodyPr>
          <a:lstStyle/>
          <a:p>
            <a:r>
              <a:rPr lang="ru-RU" sz="2400" dirty="0">
                <a:latin typeface="Times New Roman" pitchFamily="18" charset="0"/>
                <a:cs typeface="Times New Roman" pitchFamily="18" charset="0"/>
              </a:rPr>
              <a:t>Переориентация современной педагогики на человека и его развитие, возрождение гуманистической традиции требуют разработки новых </a:t>
            </a:r>
            <a:r>
              <a:rPr lang="ru-RU" sz="2400" dirty="0" smtClean="0">
                <a:latin typeface="Times New Roman" pitchFamily="18" charset="0"/>
                <a:cs typeface="Times New Roman" pitchFamily="18" charset="0"/>
              </a:rPr>
              <a:t>теоретико-методологических </a:t>
            </a:r>
            <a:r>
              <a:rPr lang="ru-RU" sz="2400" dirty="0">
                <a:latin typeface="Times New Roman" pitchFamily="18" charset="0"/>
                <a:cs typeface="Times New Roman" pitchFamily="18" charset="0"/>
              </a:rPr>
              <a:t>подходов в педагогике. При этом под </a:t>
            </a:r>
            <a:r>
              <a:rPr lang="ru-RU" sz="2400" dirty="0" smtClean="0">
                <a:latin typeface="Times New Roman" pitchFamily="18" charset="0"/>
                <a:cs typeface="Times New Roman" pitchFamily="18" charset="0"/>
              </a:rPr>
              <a:t>теоретическим </a:t>
            </a:r>
            <a:r>
              <a:rPr lang="ru-RU" sz="2400" dirty="0">
                <a:latin typeface="Times New Roman" pitchFamily="18" charset="0"/>
                <a:cs typeface="Times New Roman" pitchFamily="18" charset="0"/>
              </a:rPr>
              <a:t>подходом понимается синтез теоретических положений, </a:t>
            </a:r>
            <a:r>
              <a:rPr lang="ru-RU" sz="2400" dirty="0" smtClean="0">
                <a:latin typeface="Times New Roman" pitchFamily="18" charset="0"/>
                <a:cs typeface="Times New Roman" pitchFamily="18" charset="0"/>
              </a:rPr>
              <a:t>руководящих </a:t>
            </a:r>
            <a:r>
              <a:rPr lang="ru-RU" sz="2400" dirty="0">
                <a:latin typeface="Times New Roman" pitchFamily="18" charset="0"/>
                <a:cs typeface="Times New Roman" pitchFamily="18" charset="0"/>
              </a:rPr>
              <a:t>идей. Сущность гуманистической педагогики представлена </a:t>
            </a:r>
            <a:r>
              <a:rPr lang="ru-RU" sz="2400" dirty="0" smtClean="0">
                <a:latin typeface="Times New Roman" pitchFamily="18" charset="0"/>
                <a:cs typeface="Times New Roman" pitchFamily="18" charset="0"/>
              </a:rPr>
              <a:t>основными </a:t>
            </a:r>
            <a:r>
              <a:rPr lang="ru-RU" sz="2400" dirty="0">
                <a:latin typeface="Times New Roman" pitchFamily="18" charset="0"/>
                <a:cs typeface="Times New Roman" pitchFamily="18" charset="0"/>
              </a:rPr>
              <a:t>положениями </a:t>
            </a:r>
            <a:r>
              <a:rPr lang="ru-RU" sz="2400" dirty="0" err="1">
                <a:latin typeface="Times New Roman" pitchFamily="18" charset="0"/>
                <a:cs typeface="Times New Roman" pitchFamily="18" charset="0"/>
              </a:rPr>
              <a:t>деятельностного</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личностно ориентированного</a:t>
            </a:r>
            <a:r>
              <a:rPr lang="ru-RU" sz="2400" dirty="0">
                <a:latin typeface="Times New Roman" pitchFamily="18" charset="0"/>
                <a:cs typeface="Times New Roman" pitchFamily="18" charset="0"/>
              </a:rPr>
              <a:t>, культурологического подходов к изучению педагогической реальности.</a:t>
            </a: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500-555.ru/files/photos/1746/4.jpg"/>
          <p:cNvPicPr>
            <a:picLocks noChangeAspect="1" noChangeArrowheads="1"/>
          </p:cNvPicPr>
          <p:nvPr/>
        </p:nvPicPr>
        <p:blipFill>
          <a:blip r:embed="rId2" cstate="print"/>
          <a:srcRect/>
          <a:stretch>
            <a:fillRect/>
          </a:stretch>
        </p:blipFill>
        <p:spPr bwMode="auto">
          <a:xfrm>
            <a:off x="4475988" y="3356992"/>
            <a:ext cx="4668011" cy="3501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Заголовок 1"/>
          <p:cNvSpPr>
            <a:spLocks noGrp="1"/>
          </p:cNvSpPr>
          <p:nvPr>
            <p:ph type="title"/>
          </p:nvPr>
        </p:nvSpPr>
        <p:spPr>
          <a:xfrm>
            <a:off x="467544" y="2636912"/>
            <a:ext cx="5544616" cy="648072"/>
          </a:xfrm>
        </p:spPr>
        <p:txBody>
          <a:bodyPr>
            <a:noAutofit/>
          </a:bodyPr>
          <a:lstStyle/>
          <a:p>
            <a:pPr algn="l"/>
            <a:r>
              <a:rPr lang="ru-RU" sz="2600" dirty="0">
                <a:latin typeface="Cambria" pitchFamily="18" charset="0"/>
                <a:cs typeface="Times New Roman" pitchFamily="18" charset="0"/>
              </a:rPr>
              <a:t>Педагогическая наука предлагает в</a:t>
            </a:r>
            <a:br>
              <a:rPr lang="ru-RU" sz="2600" dirty="0">
                <a:latin typeface="Cambria" pitchFamily="18" charset="0"/>
                <a:cs typeface="Times New Roman" pitchFamily="18" charset="0"/>
              </a:rPr>
            </a:br>
            <a:r>
              <a:rPr lang="ru-RU" sz="2600" dirty="0">
                <a:latin typeface="Cambria" pitchFamily="18" charset="0"/>
                <a:cs typeface="Times New Roman" pitchFamily="18" charset="0"/>
              </a:rPr>
              <a:t>настоящее время комплекс средств</a:t>
            </a:r>
            <a:br>
              <a:rPr lang="ru-RU" sz="2600" dirty="0">
                <a:latin typeface="Cambria" pitchFamily="18" charset="0"/>
                <a:cs typeface="Times New Roman" pitchFamily="18" charset="0"/>
              </a:rPr>
            </a:br>
            <a:r>
              <a:rPr lang="ru-RU" sz="2600" dirty="0">
                <a:latin typeface="Cambria" pitchFamily="18" charset="0"/>
                <a:cs typeface="Times New Roman" pitchFamily="18" charset="0"/>
              </a:rPr>
              <a:t>образовательных технологий и показывает пути их</a:t>
            </a:r>
            <a:br>
              <a:rPr lang="ru-RU" sz="2600" dirty="0">
                <a:latin typeface="Cambria" pitchFamily="18" charset="0"/>
                <a:cs typeface="Times New Roman" pitchFamily="18" charset="0"/>
              </a:rPr>
            </a:br>
            <a:r>
              <a:rPr lang="ru-RU" sz="2600" dirty="0">
                <a:latin typeface="Cambria" pitchFamily="18" charset="0"/>
                <a:cs typeface="Times New Roman" pitchFamily="18" charset="0"/>
              </a:rPr>
              <a:t>практического применения. Стратегическими на</a:t>
            </a:r>
            <a:br>
              <a:rPr lang="ru-RU" sz="2600" dirty="0">
                <a:latin typeface="Cambria" pitchFamily="18" charset="0"/>
                <a:cs typeface="Times New Roman" pitchFamily="18" charset="0"/>
              </a:rPr>
            </a:br>
            <a:r>
              <a:rPr lang="ru-RU" sz="2600" dirty="0">
                <a:latin typeface="Cambria" pitchFamily="18" charset="0"/>
                <a:cs typeface="Times New Roman" pitchFamily="18" charset="0"/>
              </a:rPr>
              <a:t>сегодня признаются педагогические технологии</a:t>
            </a:r>
            <a:br>
              <a:rPr lang="ru-RU" sz="2600" dirty="0">
                <a:latin typeface="Cambria" pitchFamily="18" charset="0"/>
                <a:cs typeface="Times New Roman" pitchFamily="18" charset="0"/>
              </a:rPr>
            </a:br>
            <a:r>
              <a:rPr lang="ru-RU" sz="2600" dirty="0">
                <a:latin typeface="Cambria" pitchFamily="18" charset="0"/>
                <a:cs typeface="Times New Roman" pitchFamily="18" charset="0"/>
              </a:rPr>
              <a:t>компьютерной информатизации образования,</a:t>
            </a:r>
            <a:br>
              <a:rPr lang="ru-RU" sz="2600" dirty="0">
                <a:latin typeface="Cambria" pitchFamily="18" charset="0"/>
                <a:cs typeface="Times New Roman" pitchFamily="18" charset="0"/>
              </a:rPr>
            </a:br>
            <a:r>
              <a:rPr lang="ru-RU" sz="2600" dirty="0">
                <a:latin typeface="Cambria" pitchFamily="18" charset="0"/>
                <a:cs typeface="Times New Roman" pitchFamily="18" charset="0"/>
              </a:rPr>
              <a:t>трансформационные и дистанционные технологии.</a:t>
            </a:r>
            <a:br>
              <a:rPr lang="ru-RU" sz="2600" dirty="0">
                <a:latin typeface="Cambria" pitchFamily="18" charset="0"/>
                <a:cs typeface="Times New Roman" pitchFamily="18" charset="0"/>
              </a:rPr>
            </a:br>
            <a:endParaRPr lang="ru-RU" sz="2600" dirty="0">
              <a:latin typeface="Cambria" pitchFamily="18" charset="0"/>
              <a:cs typeface="Times New Roman" pitchFamily="18" charset="0"/>
            </a:endParaRPr>
          </a:p>
        </p:txBody>
      </p:sp>
    </p:spTree>
  </p:cSld>
  <p:clrMapOvr>
    <a:masterClrMapping/>
  </p:clrMapOvr>
  <p:transition>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1helenka1.ucoz.ru/_ph/2/410905783.jpg"/>
          <p:cNvPicPr>
            <a:picLocks noChangeAspect="1" noChangeArrowheads="1"/>
          </p:cNvPicPr>
          <p:nvPr/>
        </p:nvPicPr>
        <p:blipFill>
          <a:blip r:embed="rId2" cstate="print"/>
          <a:srcRect/>
          <a:stretch>
            <a:fillRect/>
          </a:stretch>
        </p:blipFill>
        <p:spPr bwMode="auto">
          <a:xfrm>
            <a:off x="323528" y="1772816"/>
            <a:ext cx="4896544" cy="3672408"/>
          </a:xfrm>
          <a:prstGeom prst="rect">
            <a:avLst/>
          </a:prstGeom>
          <a:noFill/>
        </p:spPr>
      </p:pic>
      <p:sp>
        <p:nvSpPr>
          <p:cNvPr id="2" name="Заголовок 1"/>
          <p:cNvSpPr>
            <a:spLocks noGrp="1"/>
          </p:cNvSpPr>
          <p:nvPr>
            <p:ph type="title"/>
          </p:nvPr>
        </p:nvSpPr>
        <p:spPr>
          <a:xfrm>
            <a:off x="5004048" y="1916832"/>
            <a:ext cx="3816424" cy="1359024"/>
          </a:xfrm>
        </p:spPr>
        <p:txBody>
          <a:bodyPr>
            <a:noAutofit/>
          </a:bodyPr>
          <a:lstStyle/>
          <a:p>
            <a:r>
              <a:rPr lang="ru-RU" sz="2000" b="1" i="1" dirty="0" err="1">
                <a:latin typeface="Times New Roman" pitchFamily="18" charset="0"/>
                <a:cs typeface="Times New Roman" pitchFamily="18" charset="0"/>
              </a:rPr>
              <a:t>Деятелъностный</a:t>
            </a:r>
            <a:r>
              <a:rPr lang="ru-RU" sz="2000" b="1" i="1" dirty="0">
                <a:latin typeface="Times New Roman" pitchFamily="18" charset="0"/>
                <a:cs typeface="Times New Roman" pitchFamily="18" charset="0"/>
              </a:rPr>
              <a:t> подход</a:t>
            </a:r>
            <a:r>
              <a:rPr lang="ru-RU" sz="2000" i="1" dirty="0">
                <a:latin typeface="Times New Roman" pitchFamily="18" charset="0"/>
                <a:cs typeface="Times New Roman" pitchFamily="18" charset="0"/>
              </a:rPr>
              <a:t> </a:t>
            </a:r>
            <a:r>
              <a:rPr lang="ru-RU" sz="2000" dirty="0">
                <a:latin typeface="Times New Roman" pitchFamily="18" charset="0"/>
                <a:cs typeface="Times New Roman" pitchFamily="18" charset="0"/>
              </a:rPr>
              <a:t>опирается на основные положения теории деятельности, раскрытые в работах А. Н. Леонтьева, такие как признание единства внутренней (умственной) и внешней деятельности, развитие личности в деятельности. Данный подход подчеркивает необходимость перевода воспитанника в позицию субъекта познания, труда и общения.</a:t>
            </a:r>
          </a:p>
        </p:txBody>
      </p:sp>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6264696" cy="4893647"/>
          </a:xfrm>
          <a:prstGeom prst="rect">
            <a:avLst/>
          </a:prstGeom>
        </p:spPr>
        <p:txBody>
          <a:bodyPr wrap="square">
            <a:spAutoFit/>
          </a:bodyPr>
          <a:lstStyle/>
          <a:p>
            <a:pPr algn="ctr"/>
            <a:r>
              <a:rPr lang="ru-RU" sz="2400" b="1" i="1" dirty="0">
                <a:latin typeface="Times New Roman" pitchFamily="18" charset="0"/>
                <a:cs typeface="Times New Roman" pitchFamily="18" charset="0"/>
              </a:rPr>
              <a:t>Личностно-ориентированный подход</a:t>
            </a:r>
            <a:r>
              <a:rPr lang="ru-RU" sz="2400" i="1" dirty="0">
                <a:latin typeface="Times New Roman" pitchFamily="18" charset="0"/>
                <a:cs typeface="Times New Roman" pitchFamily="18" charset="0"/>
              </a:rPr>
              <a:t> </a:t>
            </a:r>
            <a:r>
              <a:rPr lang="ru-RU" sz="2400" dirty="0">
                <a:latin typeface="Times New Roman" pitchFamily="18" charset="0"/>
                <a:cs typeface="Times New Roman" pitchFamily="18" charset="0"/>
              </a:rPr>
              <a:t>основан на философских пред­ставлениях о гуманизме и идеях гуманистической психологии (Г. </a:t>
            </a:r>
            <a:r>
              <a:rPr lang="ru-RU" sz="2400" dirty="0" err="1">
                <a:latin typeface="Times New Roman" pitchFamily="18" charset="0"/>
                <a:cs typeface="Times New Roman" pitchFamily="18" charset="0"/>
              </a:rPr>
              <a:t>Олпорт</a:t>
            </a:r>
            <a:r>
              <a:rPr lang="ru-RU" sz="2400" dirty="0">
                <a:latin typeface="Times New Roman" pitchFamily="18" charset="0"/>
                <a:cs typeface="Times New Roman" pitchFamily="18" charset="0"/>
              </a:rPr>
              <a:t>, А. </a:t>
            </a:r>
            <a:r>
              <a:rPr lang="ru-RU" sz="2400" dirty="0" err="1">
                <a:latin typeface="Times New Roman" pitchFamily="18" charset="0"/>
                <a:cs typeface="Times New Roman" pitchFamily="18" charset="0"/>
              </a:rPr>
              <a:t>Маслоу</a:t>
            </a:r>
            <a:r>
              <a:rPr lang="ru-RU" sz="2400" dirty="0">
                <a:latin typeface="Times New Roman" pitchFamily="18" charset="0"/>
                <a:cs typeface="Times New Roman" pitchFamily="18" charset="0"/>
              </a:rPr>
              <a:t>, К. </a:t>
            </a:r>
            <a:r>
              <a:rPr lang="ru-RU" sz="2400" dirty="0" err="1">
                <a:latin typeface="Times New Roman" pitchFamily="18" charset="0"/>
                <a:cs typeface="Times New Roman" pitchFamily="18" charset="0"/>
              </a:rPr>
              <a:t>Роджерс</a:t>
            </a:r>
            <a:r>
              <a:rPr lang="ru-RU" sz="2400" dirty="0">
                <a:latin typeface="Times New Roman" pitchFamily="18" charset="0"/>
                <a:cs typeface="Times New Roman" pitchFamily="18" charset="0"/>
              </a:rPr>
              <a:t> и др.). Гуманизм в философском смысле - истори­чески изменяющаяся система воззрений, признающая особую ценность человека как личности, его права на счастье, развитие и проявление своих сил и способностей, считающая благо человека приоритетным критерием в оценке деятельности социальных институтов.</a:t>
            </a:r>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4752528" cy="2862322"/>
          </a:xfrm>
          <a:prstGeom prst="rect">
            <a:avLst/>
          </a:prstGeom>
        </p:spPr>
        <p:txBody>
          <a:bodyPr wrap="square">
            <a:spAutoFit/>
          </a:bodyPr>
          <a:lstStyle/>
          <a:p>
            <a:r>
              <a:rPr lang="ru-RU" sz="2000" b="1" i="1" dirty="0">
                <a:latin typeface="Times New Roman" pitchFamily="18" charset="0"/>
                <a:cs typeface="Times New Roman" pitchFamily="18" charset="0"/>
              </a:rPr>
              <a:t>Культурологический подход</a:t>
            </a:r>
            <a:r>
              <a:rPr lang="ru-RU" sz="2000" i="1" dirty="0">
                <a:latin typeface="Times New Roman" pitchFamily="18" charset="0"/>
                <a:cs typeface="Times New Roman" pitchFamily="18" charset="0"/>
              </a:rPr>
              <a:t> </a:t>
            </a:r>
            <a:r>
              <a:rPr lang="ru-RU" sz="2000" dirty="0">
                <a:latin typeface="Times New Roman" pitchFamily="18" charset="0"/>
                <a:cs typeface="Times New Roman" pitchFamily="18" charset="0"/>
              </a:rPr>
              <a:t>в педагогике основан на философском понимании культуры как «особого, специфического способа человече­ской деятельности, единства многообразия исторически выработанных форм деятельности, отражающей степень очеловечивания природы и ме­ру саморазвития человека» </a:t>
            </a:r>
          </a:p>
        </p:txBody>
      </p:sp>
      <p:sp>
        <p:nvSpPr>
          <p:cNvPr id="3" name="Прямоугольник 2"/>
          <p:cNvSpPr/>
          <p:nvPr/>
        </p:nvSpPr>
        <p:spPr>
          <a:xfrm>
            <a:off x="4211960" y="3212976"/>
            <a:ext cx="4572000" cy="3170099"/>
          </a:xfrm>
          <a:prstGeom prst="rect">
            <a:avLst/>
          </a:prstGeom>
        </p:spPr>
        <p:txBody>
          <a:bodyPr>
            <a:spAutoFit/>
          </a:bodyPr>
          <a:lstStyle/>
          <a:p>
            <a:r>
              <a:rPr lang="ru-RU" sz="2000" dirty="0">
                <a:latin typeface="Times New Roman" pitchFamily="18" charset="0"/>
                <a:cs typeface="Times New Roman" pitchFamily="18" charset="0"/>
              </a:rPr>
              <a:t>С позиции культурологического подхода образование рассматривает­ся как сложный культурный процесс </a:t>
            </a:r>
            <a:r>
              <a:rPr lang="ru-RU" sz="2000" dirty="0" err="1">
                <a:latin typeface="Times New Roman" pitchFamily="18" charset="0"/>
                <a:cs typeface="Times New Roman" pitchFamily="18" charset="0"/>
              </a:rPr>
              <a:t>полисистемной</a:t>
            </a:r>
            <a:r>
              <a:rPr lang="ru-RU" sz="2000" dirty="0">
                <a:latin typeface="Times New Roman" pitchFamily="18" charset="0"/>
                <a:cs typeface="Times New Roman" pitchFamily="18" charset="0"/>
              </a:rPr>
              <a:t> передачи норматив­но-ценностного и творческого опыта и создания условий для культурных форм самоопределения, саморазвития и самореализации личности; как культурная деятельность субъектов образования;</a:t>
            </a:r>
          </a:p>
        </p:txBody>
      </p:sp>
      <p:pic>
        <p:nvPicPr>
          <p:cNvPr id="51202" name="Picture 2" descr="http://mediaryazan.ru/my_pictures/2012/06/9930.jpg"/>
          <p:cNvPicPr>
            <a:picLocks noChangeAspect="1" noChangeArrowheads="1"/>
          </p:cNvPicPr>
          <p:nvPr/>
        </p:nvPicPr>
        <p:blipFill>
          <a:blip r:embed="rId2" cstate="print"/>
          <a:srcRect/>
          <a:stretch>
            <a:fillRect/>
          </a:stretch>
        </p:blipFill>
        <p:spPr bwMode="auto">
          <a:xfrm>
            <a:off x="4496581" y="0"/>
            <a:ext cx="4647419" cy="3096344"/>
          </a:xfrm>
          <a:prstGeom prst="rect">
            <a:avLst/>
          </a:prstGeom>
          <a:noFill/>
        </p:spPr>
      </p:pic>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80728"/>
            <a:ext cx="7020272" cy="2246769"/>
          </a:xfrm>
          <a:prstGeom prst="rect">
            <a:avLst/>
          </a:prstGeom>
        </p:spPr>
        <p:txBody>
          <a:bodyPr wrap="square">
            <a:spAutoFit/>
          </a:bodyPr>
          <a:lstStyle/>
          <a:p>
            <a:pPr algn="ctr"/>
            <a:endParaRPr lang="ru-RU" sz="2000" b="1" dirty="0">
              <a:latin typeface="Times New Roman" pitchFamily="18" charset="0"/>
              <a:cs typeface="Times New Roman" pitchFamily="18" charset="0"/>
            </a:endParaRPr>
          </a:p>
          <a:p>
            <a:r>
              <a:rPr lang="ru-RU" sz="2000" dirty="0">
                <a:latin typeface="Times New Roman" pitchFamily="18" charset="0"/>
                <a:cs typeface="Times New Roman" pitchFamily="18" charset="0"/>
              </a:rPr>
              <a:t>- принцип </a:t>
            </a:r>
            <a:r>
              <a:rPr lang="ru-RU" sz="2000" dirty="0" err="1">
                <a:latin typeface="Times New Roman" pitchFamily="18" charset="0"/>
                <a:cs typeface="Times New Roman" pitchFamily="18" charset="0"/>
              </a:rPr>
              <a:t>культуросообразности</a:t>
            </a:r>
            <a:r>
              <a:rPr lang="ru-RU" sz="2000" dirty="0">
                <a:latin typeface="Times New Roman" pitchFamily="18" charset="0"/>
                <a:cs typeface="Times New Roman" pitchFamily="18" charset="0"/>
              </a:rPr>
              <a:t>, означающий способность образова­ния выражать суть культуры, ее динамику, содержание. Школа долж­на создавать условия для культурного самоопределения и идентификации ребенка со своим народом, идеалом воспитания на данном историческом этапе</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Прямоугольник 2"/>
          <p:cNvSpPr/>
          <p:nvPr/>
        </p:nvSpPr>
        <p:spPr>
          <a:xfrm>
            <a:off x="2267744" y="3212976"/>
            <a:ext cx="6264696" cy="1323439"/>
          </a:xfrm>
          <a:prstGeom prst="rect">
            <a:avLst/>
          </a:prstGeom>
        </p:spPr>
        <p:txBody>
          <a:bodyPr wrap="square">
            <a:spAutoFit/>
          </a:bodyPr>
          <a:lstStyle/>
          <a:p>
            <a:r>
              <a:rPr lang="ru-RU" sz="2000" dirty="0" smtClean="0">
                <a:latin typeface="Times New Roman" pitchFamily="18" charset="0"/>
                <a:cs typeface="Times New Roman" pitchFamily="18" charset="0"/>
              </a:rPr>
              <a:t>- принцип продуктивности, отражающий способность образования выражать творческую, продуктивную сущность культуры, создавать условия для творческой, практической деятельности ребенка;</a:t>
            </a:r>
            <a:endParaRPr lang="ru-RU" sz="2000" dirty="0">
              <a:latin typeface="Times New Roman" pitchFamily="18" charset="0"/>
              <a:cs typeface="Times New Roman" pitchFamily="18" charset="0"/>
            </a:endParaRPr>
          </a:p>
        </p:txBody>
      </p:sp>
      <p:sp>
        <p:nvSpPr>
          <p:cNvPr id="4" name="Прямоугольник 3"/>
          <p:cNvSpPr/>
          <p:nvPr/>
        </p:nvSpPr>
        <p:spPr>
          <a:xfrm>
            <a:off x="2843808" y="4919008"/>
            <a:ext cx="5832648" cy="1938992"/>
          </a:xfrm>
          <a:prstGeom prst="rect">
            <a:avLst/>
          </a:prstGeom>
        </p:spPr>
        <p:txBody>
          <a:bodyPr wrap="square">
            <a:spAutoFit/>
          </a:bodyPr>
          <a:lstStyle/>
          <a:p>
            <a:r>
              <a:rPr lang="ru-RU" sz="2000" dirty="0" smtClean="0">
                <a:latin typeface="Times New Roman" pitchFamily="18" charset="0"/>
                <a:cs typeface="Times New Roman" pitchFamily="18" charset="0"/>
              </a:rPr>
              <a:t>- принцип </a:t>
            </a:r>
            <a:r>
              <a:rPr lang="ru-RU" sz="2000" dirty="0" err="1" smtClean="0">
                <a:latin typeface="Times New Roman" pitchFamily="18" charset="0"/>
                <a:cs typeface="Times New Roman" pitchFamily="18" charset="0"/>
              </a:rPr>
              <a:t>мультикультурности</a:t>
            </a:r>
            <a:r>
              <a:rPr lang="ru-RU" sz="2000" dirty="0" smtClean="0">
                <a:latin typeface="Times New Roman" pitchFamily="18" charset="0"/>
                <a:cs typeface="Times New Roman" pitchFamily="18" charset="0"/>
              </a:rPr>
              <a:t>, заключающийся в способности образования отражать разнообразие и многообразие культур, выражать культуру как сложный процесс взаимодействия всех типов локальных культур, создавать условия для формирования культурной толерант­ности ребенка.</a:t>
            </a:r>
            <a:endParaRPr lang="ru-RU" sz="2000" dirty="0">
              <a:latin typeface="Times New Roman" pitchFamily="18" charset="0"/>
              <a:cs typeface="Times New Roman" pitchFamily="18" charset="0"/>
            </a:endParaRPr>
          </a:p>
        </p:txBody>
      </p:sp>
      <p:sp>
        <p:nvSpPr>
          <p:cNvPr id="5" name="Прямоугольник 4"/>
          <p:cNvSpPr/>
          <p:nvPr/>
        </p:nvSpPr>
        <p:spPr>
          <a:xfrm>
            <a:off x="683568" y="0"/>
            <a:ext cx="8460432" cy="1384995"/>
          </a:xfrm>
          <a:prstGeom prst="rect">
            <a:avLst/>
          </a:prstGeom>
        </p:spPr>
        <p:txBody>
          <a:bodyPr wrap="square">
            <a:spAutoFit/>
          </a:bodyPr>
          <a:lstStyle/>
          <a:p>
            <a:pPr algn="ctr"/>
            <a:r>
              <a:rPr lang="ru-RU" sz="2800" b="1" dirty="0" smtClean="0">
                <a:latin typeface="Times New Roman" pitchFamily="18" charset="0"/>
                <a:cs typeface="Times New Roman" pitchFamily="18" charset="0"/>
              </a:rPr>
              <a:t>Реализация культурологического подхода в современной школе базируется на следующих принципах:</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988840"/>
            <a:ext cx="8229600" cy="1143000"/>
          </a:xfrm>
        </p:spPr>
        <p:txBody>
          <a:bodyPr>
            <a:noAutofit/>
          </a:bodyPr>
          <a:lstStyle/>
          <a:p>
            <a:r>
              <a:rPr lang="ru-RU" dirty="0" smtClean="0">
                <a:latin typeface="Monotype Corsiva" pitchFamily="66" charset="0"/>
              </a:rPr>
              <a:t>Менеджмент качества в сфере физической культуры.</a:t>
            </a:r>
            <a:endParaRPr lang="ru-RU" dirty="0">
              <a:latin typeface="Monotype Corsiva" pitchFamily="66" charset="0"/>
            </a:endParaRPr>
          </a:p>
        </p:txBody>
      </p:sp>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611560" y="1381418"/>
            <a:ext cx="734481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это теория и практика эффективного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управления организациями </a:t>
            </a:r>
            <a:r>
              <a:rPr kumimoji="0" lang="ru-RU" sz="2400" b="0" i="0" u="none" strike="noStrike" cap="none" normalizeH="0" baseline="0" dirty="0" err="1" smtClean="0">
                <a:ln>
                  <a:noFill/>
                </a:ln>
                <a:solidFill>
                  <a:schemeClr val="tx1"/>
                </a:solidFill>
                <a:effectLst/>
                <a:latin typeface="Times New Roman CYR"/>
                <a:ea typeface="Times New Roman" pitchFamily="18" charset="0"/>
                <a:cs typeface="Times New Roman" pitchFamily="18" charset="0"/>
              </a:rPr>
              <a:t>физкультурно</a:t>
            </a:r>
            <a:r>
              <a:rPr kumimoji="0" lang="ru-RU" sz="2400" b="0" i="0"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спортивной направленности в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современных рыночных условиях.</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755576" y="260648"/>
            <a:ext cx="7740352" cy="646331"/>
          </a:xfrm>
          <a:prstGeom prst="rect">
            <a:avLst/>
          </a:prstGeom>
        </p:spPr>
        <p:txBody>
          <a:bodyPr wrap="square">
            <a:spAutoFit/>
          </a:bodyPr>
          <a:lstStyle/>
          <a:p>
            <a:r>
              <a:rPr kumimoji="0" lang="ru-RU" sz="36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Спортивный</a:t>
            </a:r>
            <a:r>
              <a:rPr kumimoji="0" lang="ru-RU" sz="3600" b="1" i="0" u="sng"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6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менеджмент </a:t>
            </a:r>
            <a:endParaRPr lang="ru-RU" sz="3600" dirty="0"/>
          </a:p>
        </p:txBody>
      </p:sp>
      <p:sp>
        <p:nvSpPr>
          <p:cNvPr id="4" name="Прямоугольник 3"/>
          <p:cNvSpPr/>
          <p:nvPr/>
        </p:nvSpPr>
        <p:spPr>
          <a:xfrm>
            <a:off x="3131840" y="3573016"/>
            <a:ext cx="5004048" cy="1569660"/>
          </a:xfrm>
          <a:prstGeom prst="rect">
            <a:avLst/>
          </a:prstGeom>
        </p:spPr>
        <p:txBody>
          <a:bodyPr wrap="square">
            <a:spAutoFit/>
          </a:bodyPr>
          <a:lstStyle/>
          <a:p>
            <a:r>
              <a:rPr lang="ru-RU" sz="2400" dirty="0" smtClean="0">
                <a:latin typeface="Times New Roman" pitchFamily="18" charset="0"/>
                <a:cs typeface="Times New Roman" pitchFamily="18" charset="0"/>
              </a:rPr>
              <a:t> это </a:t>
            </a:r>
            <a:r>
              <a:rPr lang="ru-RU" sz="2400" dirty="0">
                <a:latin typeface="Times New Roman" pitchFamily="18" charset="0"/>
                <a:cs typeface="Times New Roman" pitchFamily="18" charset="0"/>
              </a:rPr>
              <a:t>область научно-практической деятельности, один из видов отраслевого специального менеджмента.</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29"/>
                                        </p:tgtEl>
                                        <p:attrNameLst>
                                          <p:attrName>style.visibility</p:attrName>
                                        </p:attrNameLst>
                                      </p:cBhvr>
                                      <p:to>
                                        <p:strVal val="visible"/>
                                      </p:to>
                                    </p:set>
                                    <p:anim calcmode="lin" valueType="num">
                                      <p:cBhvr additive="base">
                                        <p:cTn id="19" dur="500" fill="hold"/>
                                        <p:tgtEl>
                                          <p:spTgt spid="48129"/>
                                        </p:tgtEl>
                                        <p:attrNameLst>
                                          <p:attrName>ppt_x</p:attrName>
                                        </p:attrNameLst>
                                      </p:cBhvr>
                                      <p:tavLst>
                                        <p:tav tm="0">
                                          <p:val>
                                            <p:strVal val="#ppt_x"/>
                                          </p:val>
                                        </p:tav>
                                        <p:tav tm="100000">
                                          <p:val>
                                            <p:strVal val="#ppt_x"/>
                                          </p:val>
                                        </p:tav>
                                      </p:tavLst>
                                    </p:anim>
                                    <p:anim calcmode="lin" valueType="num">
                                      <p:cBhvr additive="base">
                                        <p:cTn id="20" dur="500" fill="hold"/>
                                        <p:tgtEl>
                                          <p:spTgt spid="481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35696" y="1628800"/>
            <a:ext cx="5886400" cy="2677656"/>
          </a:xfrm>
          <a:prstGeom prst="rect">
            <a:avLst/>
          </a:prstGeom>
        </p:spPr>
        <p:txBody>
          <a:bodyPr wrap="square">
            <a:spAutoFit/>
          </a:bodyPr>
          <a:lstStyle/>
          <a:p>
            <a:r>
              <a:rPr lang="ru-RU" sz="2400" dirty="0" smtClean="0">
                <a:latin typeface="Times New Roman" pitchFamily="18" charset="0"/>
                <a:cs typeface="Times New Roman" pitchFamily="18" charset="0"/>
              </a:rPr>
              <a:t>Спортивные </a:t>
            </a:r>
            <a:r>
              <a:rPr lang="ru-RU" sz="2400" dirty="0">
                <a:latin typeface="Times New Roman" pitchFamily="18" charset="0"/>
                <a:cs typeface="Times New Roman" pitchFamily="18" charset="0"/>
              </a:rPr>
              <a:t>менеджеры, являясь субъектом осуществления управленческой деятельности, выполняют в организации ряд разнообразных функций. Среди них специалисты выделяют три ключевые функции.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4" name="Прямоугольник 3"/>
          <p:cNvSpPr/>
          <p:nvPr/>
        </p:nvSpPr>
        <p:spPr>
          <a:xfrm>
            <a:off x="1403648" y="332656"/>
            <a:ext cx="7020272" cy="523220"/>
          </a:xfrm>
          <a:prstGeom prst="rect">
            <a:avLst/>
          </a:prstGeom>
        </p:spPr>
        <p:txBody>
          <a:bodyPr wrap="square">
            <a:spAutoFit/>
          </a:bodyPr>
          <a:lstStyle/>
          <a:p>
            <a:r>
              <a:rPr lang="ru-RU" sz="2800" b="1" dirty="0" smtClean="0">
                <a:latin typeface="Times New Roman" pitchFamily="18" charset="0"/>
                <a:cs typeface="Times New Roman" pitchFamily="18" charset="0"/>
              </a:rPr>
              <a:t>Функции и роли спортивного менеджера. </a:t>
            </a:r>
            <a:endParaRPr lang="ru-RU" sz="2800" b="1"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proza.ru/pics/2011/12/27/791.jpg"/>
          <p:cNvPicPr>
            <a:picLocks noChangeAspect="1" noChangeArrowheads="1"/>
          </p:cNvPicPr>
          <p:nvPr/>
        </p:nvPicPr>
        <p:blipFill>
          <a:blip r:embed="rId2" cstate="print"/>
          <a:srcRect/>
          <a:stretch>
            <a:fillRect/>
          </a:stretch>
        </p:blipFill>
        <p:spPr bwMode="auto">
          <a:xfrm>
            <a:off x="0" y="3862189"/>
            <a:ext cx="3994415" cy="2995811"/>
          </a:xfrm>
          <a:prstGeom prst="rect">
            <a:avLst/>
          </a:prstGeom>
          <a:noFill/>
        </p:spPr>
      </p:pic>
      <p:sp>
        <p:nvSpPr>
          <p:cNvPr id="2" name="Прямоугольник 1"/>
          <p:cNvSpPr/>
          <p:nvPr/>
        </p:nvSpPr>
        <p:spPr>
          <a:xfrm>
            <a:off x="3923928" y="260648"/>
            <a:ext cx="4572000" cy="4893647"/>
          </a:xfrm>
          <a:prstGeom prst="rect">
            <a:avLst/>
          </a:prstGeom>
        </p:spPr>
        <p:txBody>
          <a:bodyPr>
            <a:spAutoFit/>
          </a:bodyPr>
          <a:lstStyle/>
          <a:p>
            <a:pPr algn="ctr"/>
            <a:r>
              <a:rPr lang="ru-RU" sz="2400" b="1" dirty="0" smtClean="0">
                <a:latin typeface="Times New Roman" pitchFamily="18" charset="0"/>
                <a:cs typeface="Times New Roman" pitchFamily="18" charset="0"/>
              </a:rPr>
              <a:t>1</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Функция принятия решения, выражающаяся в том, что менеджер определяет направление деятельности организации, решает вопросы распределения ресурсов, осуществляет текущие корректировки. Право принятия управленческих решений имеет только менеджер, но он же и несет ответственность за последствия принятых решений.</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836712"/>
            <a:ext cx="5598368" cy="4154984"/>
          </a:xfrm>
          <a:prstGeom prst="rect">
            <a:avLst/>
          </a:prstGeom>
        </p:spPr>
        <p:txBody>
          <a:bodyPr wrap="square">
            <a:spAutoFit/>
          </a:bodyPr>
          <a:lstStyle/>
          <a:p>
            <a:pPr algn="ctr"/>
            <a:r>
              <a:rPr lang="ru-RU" sz="2400" b="1" dirty="0">
                <a:latin typeface="Times New Roman" pitchFamily="18" charset="0"/>
                <a:cs typeface="Times New Roman" pitchFamily="18" charset="0"/>
              </a:rPr>
              <a:t>2. </a:t>
            </a:r>
            <a:r>
              <a:rPr lang="ru-RU" sz="2400" dirty="0">
                <a:latin typeface="Times New Roman" pitchFamily="18" charset="0"/>
                <a:cs typeface="Times New Roman" pitchFamily="18" charset="0"/>
              </a:rPr>
              <a:t>Информационная функция состоит в том, что менеджер собирает информацию о внутренней и внешней среде физкультурно-спортивной организации, в которой он работает, распространяет эту информацию в виде фактов и нормативных установок и, наконец, разъясняет персоналу политику, ближайшие и перспективные цели организации.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5112568" cy="4524315"/>
          </a:xfrm>
          <a:prstGeom prst="rect">
            <a:avLst/>
          </a:prstGeom>
        </p:spPr>
        <p:txBody>
          <a:bodyPr wrap="square">
            <a:spAutoFit/>
          </a:bodyPr>
          <a:lstStyle/>
          <a:p>
            <a:pPr algn="ctr"/>
            <a:r>
              <a:rPr lang="ru-RU" sz="2400" b="1" dirty="0">
                <a:latin typeface="Times New Roman" pitchFamily="18" charset="0"/>
                <a:cs typeface="Times New Roman" pitchFamily="18" charset="0"/>
              </a:rPr>
              <a:t>3</a:t>
            </a:r>
            <a:r>
              <a:rPr lang="ru-RU" sz="2400" dirty="0">
                <a:latin typeface="Times New Roman" pitchFamily="18" charset="0"/>
                <a:cs typeface="Times New Roman" pitchFamily="18" charset="0"/>
              </a:rPr>
              <a:t>. Менеджер выступает в качестве руководителя физкультурно-спортивной организации, формирующего отношения внутри и вне организации, мотивирующего членов физкультурно-спортивной организации на достижение целей, координирующего их усилия и, наконец, выступающего в качестве представителя организации во взаимодействии с другими организациями.</a:t>
            </a:r>
          </a:p>
        </p:txBody>
      </p:sp>
      <p:pic>
        <p:nvPicPr>
          <p:cNvPr id="62468" name="Picture 4" descr="http://im7-tub-ru.yandex.net/i?id=960232440-12-72&amp;n=21"/>
          <p:cNvPicPr>
            <a:picLocks noChangeAspect="1" noChangeArrowheads="1"/>
          </p:cNvPicPr>
          <p:nvPr/>
        </p:nvPicPr>
        <p:blipFill>
          <a:blip r:embed="rId2" cstate="print"/>
          <a:srcRect/>
          <a:stretch>
            <a:fillRect/>
          </a:stretch>
        </p:blipFill>
        <p:spPr bwMode="auto">
          <a:xfrm>
            <a:off x="4956043" y="3717032"/>
            <a:ext cx="4187957" cy="3140968"/>
          </a:xfrm>
          <a:prstGeom prst="rect">
            <a:avLst/>
          </a:prstGeom>
          <a:noFill/>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43188" y="214313"/>
            <a:ext cx="4143375" cy="7143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dirty="0"/>
              <a:t>Педагогическая технология:</a:t>
            </a:r>
          </a:p>
        </p:txBody>
      </p:sp>
      <p:sp>
        <p:nvSpPr>
          <p:cNvPr id="5" name="Прямоугольник 4"/>
          <p:cNvSpPr/>
          <p:nvPr/>
        </p:nvSpPr>
        <p:spPr>
          <a:xfrm>
            <a:off x="285750" y="1071563"/>
            <a:ext cx="1500188" cy="4286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dirty="0"/>
              <a:t>Это:</a:t>
            </a:r>
          </a:p>
        </p:txBody>
      </p:sp>
      <p:cxnSp>
        <p:nvCxnSpPr>
          <p:cNvPr id="7" name="Соединительная линия уступом 6"/>
          <p:cNvCxnSpPr>
            <a:stCxn id="3" idx="2"/>
            <a:endCxn id="5" idx="3"/>
          </p:cNvCxnSpPr>
          <p:nvPr/>
        </p:nvCxnSpPr>
        <p:spPr>
          <a:xfrm rot="5400000">
            <a:off x="3070406" y="-355781"/>
            <a:ext cx="360000" cy="2928937"/>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9" name="Прямоугольник 8"/>
          <p:cNvSpPr/>
          <p:nvPr/>
        </p:nvSpPr>
        <p:spPr>
          <a:xfrm>
            <a:off x="857250" y="1571625"/>
            <a:ext cx="7929563" cy="714375"/>
          </a:xfrm>
          <a:prstGeom prst="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ru-RU" dirty="0"/>
              <a:t>Описание педагогического процесса, неизбежно ведущего к запланированному результату</a:t>
            </a:r>
          </a:p>
        </p:txBody>
      </p:sp>
      <p:sp>
        <p:nvSpPr>
          <p:cNvPr id="11" name="Прямоугольник 10"/>
          <p:cNvSpPr/>
          <p:nvPr/>
        </p:nvSpPr>
        <p:spPr>
          <a:xfrm>
            <a:off x="1259632" y="2708920"/>
            <a:ext cx="7143750" cy="714375"/>
          </a:xfrm>
          <a:prstGeom prst="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ru-RU" sz="1600" dirty="0"/>
              <a:t>Алгоритмизация деятельности преподавателей и учащихся на основе проектирования всех учебных ситуаций (Пальчевский, Фридман)</a:t>
            </a:r>
          </a:p>
        </p:txBody>
      </p:sp>
      <p:sp>
        <p:nvSpPr>
          <p:cNvPr id="12" name="Прямоугольник 11"/>
          <p:cNvSpPr/>
          <p:nvPr/>
        </p:nvSpPr>
        <p:spPr>
          <a:xfrm>
            <a:off x="1907704" y="4005064"/>
            <a:ext cx="6786563" cy="714375"/>
          </a:xfrm>
          <a:prstGeom prst="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ru-RU" sz="1400" dirty="0"/>
              <a:t>Описание, проект процесса формирования личности  (А.П. Беспалько)</a:t>
            </a:r>
          </a:p>
          <a:p>
            <a:pPr fontAlgn="auto">
              <a:spcBef>
                <a:spcPts val="0"/>
              </a:spcBef>
              <a:spcAft>
                <a:spcPts val="0"/>
              </a:spcAft>
              <a:defRPr/>
            </a:pPr>
            <a:r>
              <a:rPr lang="ru-RU" sz="1400" dirty="0"/>
              <a:t>Содержательная техника реализаций учебного процесса (В.П. Беспалько)</a:t>
            </a:r>
          </a:p>
        </p:txBody>
      </p:sp>
      <p:cxnSp>
        <p:nvCxnSpPr>
          <p:cNvPr id="20" name="Прямая со стрелкой 19"/>
          <p:cNvCxnSpPr/>
          <p:nvPr/>
        </p:nvCxnSpPr>
        <p:spPr>
          <a:xfrm>
            <a:off x="357188" y="1928813"/>
            <a:ext cx="428625" cy="1587"/>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395536" y="3068960"/>
            <a:ext cx="79208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Прямая со стрелкой 27"/>
          <p:cNvCxnSpPr/>
          <p:nvPr/>
        </p:nvCxnSpPr>
        <p:spPr>
          <a:xfrm>
            <a:off x="323528" y="4293096"/>
            <a:ext cx="142875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Прямоугольник 32"/>
          <p:cNvSpPr/>
          <p:nvPr/>
        </p:nvSpPr>
        <p:spPr>
          <a:xfrm>
            <a:off x="3131840" y="5301208"/>
            <a:ext cx="5643563" cy="714375"/>
          </a:xfrm>
          <a:prstGeom prst="rect">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ru-RU" sz="1600" dirty="0"/>
              <a:t>Научно обоснованное предписание эффективного осуществления педагогического процесса (Цветков)</a:t>
            </a:r>
          </a:p>
        </p:txBody>
      </p:sp>
      <p:cxnSp>
        <p:nvCxnSpPr>
          <p:cNvPr id="54" name="Прямая соединительная линия 53"/>
          <p:cNvCxnSpPr/>
          <p:nvPr/>
        </p:nvCxnSpPr>
        <p:spPr>
          <a:xfrm flipH="1">
            <a:off x="323528" y="1500188"/>
            <a:ext cx="33660" cy="4089054"/>
          </a:xfrm>
          <a:prstGeom prst="line">
            <a:avLst/>
          </a:prstGeom>
        </p:spPr>
        <p:style>
          <a:lnRef idx="3">
            <a:schemeClr val="dk1"/>
          </a:lnRef>
          <a:fillRef idx="0">
            <a:schemeClr val="dk1"/>
          </a:fillRef>
          <a:effectRef idx="2">
            <a:schemeClr val="dk1"/>
          </a:effectRef>
          <a:fontRef idx="minor">
            <a:schemeClr val="tx1"/>
          </a:fontRef>
        </p:style>
      </p:cxnSp>
      <p:cxnSp>
        <p:nvCxnSpPr>
          <p:cNvPr id="57" name="Прямая со стрелкой 56"/>
          <p:cNvCxnSpPr/>
          <p:nvPr/>
        </p:nvCxnSpPr>
        <p:spPr>
          <a:xfrm>
            <a:off x="395536" y="5589240"/>
            <a:ext cx="2714625"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ppt_x"/>
                                          </p:val>
                                        </p:tav>
                                        <p:tav tm="100000">
                                          <p:val>
                                            <p:strVal val="#ppt_x"/>
                                          </p:val>
                                        </p:tav>
                                      </p:tavLst>
                                    </p:anim>
                                    <p:anim calcmode="lin" valueType="num">
                                      <p:cBhvr additive="base">
                                        <p:cTn id="50" dur="500" fill="hold"/>
                                        <p:tgtEl>
                                          <p:spTgt spid="5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1" grpId="0" animBg="1"/>
      <p:bldP spid="1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259632" y="476672"/>
            <a:ext cx="633670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Функции в спортивном менеджменте представляют собой обособившиеся в процессе разделения труда относительно самостоятельные, специализированные виды управленческой деятельности, которые выражают направления или стадии целенаправленного воздействия субъекта управления на управляемый объект. Функции занимают одно из центральных мест в теории и практике спортивного менеджмента, так как они раскрывают его сущность и содержание отраслевой управленческой деятельности. Различают общие и конкретные или отраслевые функции менеджмента. Общие функции менеджмента.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115616" y="305800"/>
            <a:ext cx="669674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CYR" charset="-52"/>
                <a:ea typeface="Times New Roman" pitchFamily="18" charset="0"/>
                <a:cs typeface="Times New Roman" pitchFamily="18" charset="0"/>
              </a:rPr>
              <a:t>С позиций менеджмента физическая культура и спорт - это не только "целесообразная двигательная деятельность человека", не только совокупность специальных средств и методов направленного развития физической дееспособности людей, как утверждается в теории физической культуры. Физическую культуру и спорт в качестве объекта социального управления не только правомерно, но и необходимо рассматривать как определенное множество физкультурно-спортивных организаций - спортивных школ, спортивных клубов, спортивных команд по видам спорта (футболу, хоккею, баскетболу, волейболу и др.), стадионов, спортивно-оздоровительных центров, спортивных федераций и т.п.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1124744"/>
            <a:ext cx="8352928" cy="4524315"/>
          </a:xfrm>
          <a:prstGeom prst="rect">
            <a:avLst/>
          </a:prstGeom>
          <a:noFill/>
        </p:spPr>
        <p:txBody>
          <a:bodyPr wrap="square" lIns="91440" tIns="45720" rIns="91440" bIns="45720">
            <a:spAutoFit/>
          </a:bodyPr>
          <a:lstStyle/>
          <a:p>
            <a:pPr algn="ctr"/>
            <a:r>
              <a:rPr lang="ru-RU" sz="9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Спасибо </a:t>
            </a:r>
          </a:p>
          <a:p>
            <a:pPr algn="ctr"/>
            <a:r>
              <a:rPr lang="ru-RU" sz="9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за</a:t>
            </a:r>
          </a:p>
          <a:p>
            <a:pPr algn="ctr"/>
            <a:r>
              <a:rPr lang="ru-RU" sz="9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 внимание!</a:t>
            </a:r>
            <a:endParaRPr lang="ru-RU" sz="9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0928"/>
            <a:ext cx="8229600" cy="1143000"/>
          </a:xfrm>
        </p:spPr>
        <p:txBody>
          <a:bodyPr>
            <a:noAutofit/>
          </a:bodyPr>
          <a:lstStyle/>
          <a:p>
            <a:pPr algn="l"/>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систематический метод планирования, применения</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и оценивания всего процесса обучения и усвоения</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знаний путем учета человеческих и технических</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ресурсов и взаимодействия между ними для</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достижения более эффективной формы</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образования.</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Прямоугольник 2"/>
          <p:cNvSpPr/>
          <p:nvPr/>
        </p:nvSpPr>
        <p:spPr>
          <a:xfrm>
            <a:off x="827584" y="332656"/>
            <a:ext cx="7776864" cy="1754326"/>
          </a:xfrm>
          <a:prstGeom prst="rect">
            <a:avLst/>
          </a:prstGeom>
        </p:spPr>
        <p:txBody>
          <a:bodyPr wrap="square">
            <a:spAutoFit/>
          </a:bodyPr>
          <a:lstStyle/>
          <a:p>
            <a:pPr algn="ctr"/>
            <a:r>
              <a:rPr lang="ru-RU" sz="3600" b="1" dirty="0">
                <a:solidFill>
                  <a:prstClr val="black"/>
                </a:solidFill>
                <a:latin typeface="Monotype Corsiva" pitchFamily="66" charset="0"/>
                <a:ea typeface="+mj-ea"/>
                <a:cs typeface="+mj-cs"/>
              </a:rPr>
              <a:t>Под</a:t>
            </a:r>
            <a:br>
              <a:rPr lang="ru-RU" sz="3600" b="1" dirty="0">
                <a:solidFill>
                  <a:prstClr val="black"/>
                </a:solidFill>
                <a:latin typeface="Monotype Corsiva" pitchFamily="66" charset="0"/>
                <a:ea typeface="+mj-ea"/>
                <a:cs typeface="+mj-cs"/>
              </a:rPr>
            </a:br>
            <a:r>
              <a:rPr lang="ru-RU" sz="3600" b="1" dirty="0">
                <a:solidFill>
                  <a:prstClr val="black"/>
                </a:solidFill>
                <a:latin typeface="Monotype Corsiva" pitchFamily="66" charset="0"/>
                <a:ea typeface="+mj-ea"/>
                <a:cs typeface="+mj-cs"/>
              </a:rPr>
              <a:t>педагогической технологией в сфере физической культуры понимается</a:t>
            </a:r>
            <a:endParaRPr lang="ru-RU" sz="2400" b="1" dirty="0">
              <a:latin typeface="Monotype Corsiva" pitchFamily="66" charset="0"/>
            </a:endParaRPr>
          </a:p>
        </p:txBody>
      </p:sp>
      <p:pic>
        <p:nvPicPr>
          <p:cNvPr id="19458" name="Picture 2" descr="http://im3-tub-ru.yandex.net/i?id=462138175-25-72&amp;n=21"/>
          <p:cNvPicPr>
            <a:picLocks noChangeAspect="1" noChangeArrowheads="1"/>
          </p:cNvPicPr>
          <p:nvPr/>
        </p:nvPicPr>
        <p:blipFill>
          <a:blip r:embed="rId2" cstate="print"/>
          <a:srcRect/>
          <a:stretch>
            <a:fillRect/>
          </a:stretch>
        </p:blipFill>
        <p:spPr bwMode="auto">
          <a:xfrm>
            <a:off x="2771800" y="4653136"/>
            <a:ext cx="4032448" cy="1860798"/>
          </a:xfrm>
          <a:prstGeom prst="rect">
            <a:avLst/>
          </a:prstGeom>
          <a:noFill/>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276872"/>
            <a:ext cx="8013576" cy="2520280"/>
          </a:xfrm>
        </p:spPr>
        <p:txBody>
          <a:bodyPr>
            <a:noAutofit/>
          </a:bodyPr>
          <a:lstStyle/>
          <a:p>
            <a:r>
              <a:rPr lang="ru-RU" sz="3200" dirty="0">
                <a:latin typeface="Times New Roman" pitchFamily="18" charset="0"/>
                <a:cs typeface="Times New Roman" pitchFamily="18" charset="0"/>
              </a:rPr>
              <a:t>Существует устойчивое мнение, что</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технология приближает педагогику к точным</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наукам, а педагогическую практику, включающую</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творчество преподавателя, делает вполне</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организуемым, управляемым процессом с</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предсказуемыми позитивными результатами.</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teremokcom.ru/u/0c/63868c6d3111e29cf3c7f031933b38/-/DSC02497.jpg"/>
          <p:cNvPicPr>
            <a:picLocks noChangeAspect="1" noChangeArrowheads="1"/>
          </p:cNvPicPr>
          <p:nvPr/>
        </p:nvPicPr>
        <p:blipFill>
          <a:blip r:embed="rId2" cstate="print"/>
          <a:srcRect/>
          <a:stretch>
            <a:fillRect/>
          </a:stretch>
        </p:blipFill>
        <p:spPr bwMode="auto">
          <a:xfrm>
            <a:off x="467544" y="332656"/>
            <a:ext cx="8352928" cy="6264696"/>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2"/>
          <p:cNvSpPr>
            <a:spLocks noGrp="1" noChangeArrowheads="1"/>
          </p:cNvSpPr>
          <p:nvPr>
            <p:ph type="title"/>
          </p:nvPr>
        </p:nvSpPr>
        <p:spPr>
          <a:xfrm>
            <a:off x="539552" y="2492896"/>
            <a:ext cx="8229600" cy="1143000"/>
          </a:xfrm>
        </p:spPr>
        <p:txBody>
          <a:bodyPr>
            <a:noAutofit/>
          </a:bodyPr>
          <a:lstStyle/>
          <a:p>
            <a:r>
              <a:rPr lang="ru-RU" dirty="0">
                <a:latin typeface="Monotype Corsiva" pitchFamily="66" charset="0"/>
              </a:rPr>
              <a:t>Технологическая карта занятия </a:t>
            </a:r>
            <a:br>
              <a:rPr lang="ru-RU" dirty="0">
                <a:latin typeface="Monotype Corsiva" pitchFamily="66" charset="0"/>
              </a:rPr>
            </a:br>
            <a:r>
              <a:rPr lang="ru-RU" dirty="0">
                <a:latin typeface="Monotype Corsiva" pitchFamily="66" charset="0"/>
              </a:rPr>
              <a:t>по физической культуре</a:t>
            </a:r>
          </a:p>
        </p:txBody>
      </p:sp>
      <p:sp>
        <p:nvSpPr>
          <p:cNvPr id="5" name="Управляющая кнопка: домой 4">
            <a:hlinkClick r:id="rId3" action="ppaction://hlinksldjump" highlightClick="1"/>
          </p:cNvPr>
          <p:cNvSpPr/>
          <p:nvPr/>
        </p:nvSpPr>
        <p:spPr>
          <a:xfrm>
            <a:off x="7740352" y="5949280"/>
            <a:ext cx="1008112"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355976" y="404664"/>
            <a:ext cx="4320480" cy="5016758"/>
          </a:xfrm>
          <a:prstGeom prst="rect">
            <a:avLst/>
          </a:prstGeom>
          <a:noFill/>
          <a:ln w="9525">
            <a:noFill/>
            <a:miter lim="800000"/>
            <a:headEnd/>
            <a:tailEnd/>
          </a:ln>
          <a:effectLst/>
        </p:spPr>
        <p:txBody>
          <a:bodyPr wrap="square">
            <a:spAutoFit/>
          </a:bodyPr>
          <a:lstStyle/>
          <a:p>
            <a:pPr algn="ctr">
              <a:spcBef>
                <a:spcPct val="50000"/>
              </a:spcBef>
            </a:pPr>
            <a:r>
              <a:rPr lang="ru-RU" sz="3200" b="1" u="sng" dirty="0">
                <a:latin typeface="Times New Roman" pitchFamily="18" charset="0"/>
                <a:cs typeface="Times New Roman" pitchFamily="18" charset="0"/>
              </a:rPr>
              <a:t>Технологическая карта </a:t>
            </a:r>
            <a:r>
              <a:rPr lang="ru-RU" sz="3200" dirty="0">
                <a:latin typeface="Times New Roman" pitchFamily="18" charset="0"/>
                <a:cs typeface="Times New Roman" pitchFamily="18" charset="0"/>
              </a:rPr>
              <a:t>– проект педагогического процесса в границах одной темы или урока. Технологическая карта занятия отражает проектировочную педагогическую технологию педагога. </a:t>
            </a:r>
          </a:p>
        </p:txBody>
      </p:sp>
      <p:pic>
        <p:nvPicPr>
          <p:cNvPr id="15362" name="Picture 2" descr="http://im6-tub-ru.yandex.net/i?id=897815061-30-72&amp;n=21"/>
          <p:cNvPicPr>
            <a:picLocks noChangeAspect="1" noChangeArrowheads="1"/>
          </p:cNvPicPr>
          <p:nvPr/>
        </p:nvPicPr>
        <p:blipFill>
          <a:blip r:embed="rId2" cstate="print"/>
          <a:srcRect/>
          <a:stretch>
            <a:fillRect/>
          </a:stretch>
        </p:blipFill>
        <p:spPr bwMode="auto">
          <a:xfrm>
            <a:off x="251520" y="1124744"/>
            <a:ext cx="4283968" cy="3456384"/>
          </a:xfrm>
          <a:prstGeom prst="rect">
            <a:avLst/>
          </a:prstGeom>
          <a:noFill/>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TotalTime>
  <Words>1953</Words>
  <Application>Microsoft Office PowerPoint</Application>
  <PresentationFormat>Экран (4:3)</PresentationFormat>
  <Paragraphs>126</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Тема Office</vt:lpstr>
      <vt:lpstr>Педагогические технологии  и инновации в сфере  физической культуры.</vt:lpstr>
      <vt:lpstr> Содержание.  1.Понятие педагогических технологии в сфере физической культуры. 2.Технологическая карта физического воспитания. 3.Современные информационные технологии в сфере физической культуры. 4.Интерактивное обучение двигательным действием в физическом воспитании. 5.Теоретические подходы, влияющие на эффективность технологий обучения. 6.Менеджмент качества в сфере физической культуры.   </vt:lpstr>
      <vt:lpstr>Понятие педагогических технологии в сфере физической культуры.</vt:lpstr>
      <vt:lpstr>Педагогическая наука предлагает в настоящее время комплекс средств образовательных технологий и показывает пути их практического применения. Стратегическими на сегодня признаются педагогические технологии компьютерной информатизации образования, трансформационные и дистанционные технологии. </vt:lpstr>
      <vt:lpstr>Слайд 5</vt:lpstr>
      <vt:lpstr> систематический метод планирования, применения и оценивания всего процесса обучения и усвоения знаний путем учета человеческих и технических ресурсов и взаимодействия между ними для достижения более эффективной формы образования. </vt:lpstr>
      <vt:lpstr>Существует устойчивое мнение, что технология приближает педагогику к точным наукам, а педагогическую практику, включающую творчество преподавателя, делает вполне организуемым, управляемым процессом с предсказуемыми позитивными результатами. </vt:lpstr>
      <vt:lpstr>Технологическая карта занятия  по физической культуре</vt:lpstr>
      <vt:lpstr>Слайд 9</vt:lpstr>
      <vt:lpstr>Слайд 10</vt:lpstr>
      <vt:lpstr>Слайд 11</vt:lpstr>
      <vt:lpstr>Слайд 12</vt:lpstr>
      <vt:lpstr>Слайд 13</vt:lpstr>
      <vt:lpstr>Слайд 14</vt:lpstr>
      <vt:lpstr>Для разработки технологической карты учитываются следующие элементы:</vt:lpstr>
      <vt:lpstr>Технологическая карта разрабатывается с учетом ряда последовательных действий педагога:  </vt:lpstr>
      <vt:lpstr>Слайд 17</vt:lpstr>
      <vt:lpstr>Слайд 18</vt:lpstr>
      <vt:lpstr>Слайд 19</vt:lpstr>
      <vt:lpstr>Слайд 20</vt:lpstr>
      <vt:lpstr>Современные информационные технологии в сфере физической культуры</vt:lpstr>
      <vt:lpstr>Слайд 22</vt:lpstr>
      <vt:lpstr>Слайд 23</vt:lpstr>
      <vt:lpstr>Слайд 24</vt:lpstr>
      <vt:lpstr>Слайд 25</vt:lpstr>
      <vt:lpstr>Слайд 26</vt:lpstr>
      <vt:lpstr>Слайд 27</vt:lpstr>
      <vt:lpstr>Слайд 28</vt:lpstr>
      <vt:lpstr>Слайд 29</vt:lpstr>
      <vt:lpstr>Интерактивное обучение двигательным действием в физическом воспитании.</vt:lpstr>
      <vt:lpstr>Слайд 31</vt:lpstr>
      <vt:lpstr>Слайд 32</vt:lpstr>
      <vt:lpstr>Слайд 33</vt:lpstr>
      <vt:lpstr>Слайд 34</vt:lpstr>
      <vt:lpstr>Слайд 35</vt:lpstr>
      <vt:lpstr>Слайд 36</vt:lpstr>
      <vt:lpstr>Теоретические подходы, влияющие на эффективность технологий обучения.</vt:lpstr>
      <vt:lpstr>Слайд 38</vt:lpstr>
      <vt:lpstr>Слайд 39</vt:lpstr>
      <vt:lpstr>Деятелъностный подход опирается на основные положения теории деятельности, раскрытые в работах А. Н. Леонтьева, такие как признание единства внутренней (умственной) и внешней деятельности, развитие личности в деятельности. Данный подход подчеркивает необходимость перевода воспитанника в позицию субъекта познания, труда и общения.</vt:lpstr>
      <vt:lpstr>Слайд 41</vt:lpstr>
      <vt:lpstr>Слайд 42</vt:lpstr>
      <vt:lpstr>Слайд 43</vt:lpstr>
      <vt:lpstr>Менеджмент качества в сфере физической культуры.</vt:lpstr>
      <vt:lpstr>Слайд 45</vt:lpstr>
      <vt:lpstr>Слайд 46</vt:lpstr>
      <vt:lpstr>Слайд 47</vt:lpstr>
      <vt:lpstr>Слайд 48</vt:lpstr>
      <vt:lpstr>Слайд 49</vt:lpstr>
      <vt:lpstr>Слайд 50</vt:lpstr>
      <vt:lpstr>Слайд 51</vt:lpstr>
      <vt:lpstr>Слайд 52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Педагогические технологии  и инновации в сфере  физической культуры.</dc:title>
  <dc:creator>Анастасия</dc:creator>
  <cp:lastModifiedBy>Анастасия</cp:lastModifiedBy>
  <cp:revision>27</cp:revision>
  <dcterms:created xsi:type="dcterms:W3CDTF">2014-06-22T11:08:35Z</dcterms:created>
  <dcterms:modified xsi:type="dcterms:W3CDTF">2014-06-22T16:29:30Z</dcterms:modified>
</cp:coreProperties>
</file>