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0" y="1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9F7C9F-D70C-4DF4-B584-997C82FD081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1D82AAC-0AF8-40BE-BF7B-905BE8790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83EBCCC-84A2-47C5-8031-BF7BE392D267}"/>
              </a:ext>
            </a:extLst>
          </p:cNvPr>
          <p:cNvSpPr>
            <a:spLocks noGrp="1"/>
          </p:cNvSpPr>
          <p:nvPr>
            <p:ph type="dt" sz="half" idx="10"/>
          </p:nvPr>
        </p:nvSpPr>
        <p:spPr/>
        <p:txBody>
          <a:bodyPr/>
          <a:lstStyle/>
          <a:p>
            <a:fld id="{8EE48775-81EE-4FD4-9B82-823226EFB1B2}" type="datetimeFigureOut">
              <a:rPr lang="ru-RU" smtClean="0"/>
              <a:t>07.09.2024</a:t>
            </a:fld>
            <a:endParaRPr lang="ru-RU"/>
          </a:p>
        </p:txBody>
      </p:sp>
      <p:sp>
        <p:nvSpPr>
          <p:cNvPr id="5" name="Нижний колонтитул 4">
            <a:extLst>
              <a:ext uri="{FF2B5EF4-FFF2-40B4-BE49-F238E27FC236}">
                <a16:creationId xmlns:a16="http://schemas.microsoft.com/office/drawing/2014/main" id="{1103FAA7-059F-4704-BB36-D8FD097067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446619-D148-4547-A053-E99B2ED06192}"/>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234781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B80514-29C8-4DC0-90DF-B4793C454A9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7822BC5-6D16-482E-A34F-726CD39CFF2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C9D461-5276-4644-811C-3A66CAC24242}"/>
              </a:ext>
            </a:extLst>
          </p:cNvPr>
          <p:cNvSpPr>
            <a:spLocks noGrp="1"/>
          </p:cNvSpPr>
          <p:nvPr>
            <p:ph type="dt" sz="half" idx="10"/>
          </p:nvPr>
        </p:nvSpPr>
        <p:spPr/>
        <p:txBody>
          <a:bodyPr/>
          <a:lstStyle/>
          <a:p>
            <a:fld id="{8EE48775-81EE-4FD4-9B82-823226EFB1B2}" type="datetimeFigureOut">
              <a:rPr lang="ru-RU" smtClean="0"/>
              <a:t>07.09.2024</a:t>
            </a:fld>
            <a:endParaRPr lang="ru-RU"/>
          </a:p>
        </p:txBody>
      </p:sp>
      <p:sp>
        <p:nvSpPr>
          <p:cNvPr id="5" name="Нижний колонтитул 4">
            <a:extLst>
              <a:ext uri="{FF2B5EF4-FFF2-40B4-BE49-F238E27FC236}">
                <a16:creationId xmlns:a16="http://schemas.microsoft.com/office/drawing/2014/main" id="{798E05D2-AB4B-4831-9053-5049549C42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AB208A-5ED4-4094-9068-871BBEAA105D}"/>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39804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E44E13F-1341-4924-9C99-1B025E70944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BBE9CD5-F64D-40EC-90E0-435543B3564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2E6121-D1C9-4644-B179-6F2775E2BF57}"/>
              </a:ext>
            </a:extLst>
          </p:cNvPr>
          <p:cNvSpPr>
            <a:spLocks noGrp="1"/>
          </p:cNvSpPr>
          <p:nvPr>
            <p:ph type="dt" sz="half" idx="10"/>
          </p:nvPr>
        </p:nvSpPr>
        <p:spPr/>
        <p:txBody>
          <a:bodyPr/>
          <a:lstStyle/>
          <a:p>
            <a:fld id="{8EE48775-81EE-4FD4-9B82-823226EFB1B2}" type="datetimeFigureOut">
              <a:rPr lang="ru-RU" smtClean="0"/>
              <a:t>07.09.2024</a:t>
            </a:fld>
            <a:endParaRPr lang="ru-RU"/>
          </a:p>
        </p:txBody>
      </p:sp>
      <p:sp>
        <p:nvSpPr>
          <p:cNvPr id="5" name="Нижний колонтитул 4">
            <a:extLst>
              <a:ext uri="{FF2B5EF4-FFF2-40B4-BE49-F238E27FC236}">
                <a16:creationId xmlns:a16="http://schemas.microsoft.com/office/drawing/2014/main" id="{EC5AECF4-03A0-4C65-BAA9-338FD68FABF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43C8155-B433-4DB5-8F96-5CF8FA7F2EA7}"/>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15904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C80DCA-1079-48E8-A8B6-7BE467AE582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34038B8-05C7-4C03-BE01-E0533B22C81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4309079-E45D-4860-B41A-EF29CF9C86F1}"/>
              </a:ext>
            </a:extLst>
          </p:cNvPr>
          <p:cNvSpPr>
            <a:spLocks noGrp="1"/>
          </p:cNvSpPr>
          <p:nvPr>
            <p:ph type="dt" sz="half" idx="10"/>
          </p:nvPr>
        </p:nvSpPr>
        <p:spPr/>
        <p:txBody>
          <a:bodyPr/>
          <a:lstStyle/>
          <a:p>
            <a:fld id="{8EE48775-81EE-4FD4-9B82-823226EFB1B2}" type="datetimeFigureOut">
              <a:rPr lang="ru-RU" smtClean="0"/>
              <a:t>07.09.2024</a:t>
            </a:fld>
            <a:endParaRPr lang="ru-RU"/>
          </a:p>
        </p:txBody>
      </p:sp>
      <p:sp>
        <p:nvSpPr>
          <p:cNvPr id="5" name="Нижний колонтитул 4">
            <a:extLst>
              <a:ext uri="{FF2B5EF4-FFF2-40B4-BE49-F238E27FC236}">
                <a16:creationId xmlns:a16="http://schemas.microsoft.com/office/drawing/2014/main" id="{CFBCFF43-77FB-41C2-BA30-359D1236F0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33FDD1C-F8D5-4A07-A2BF-698BCC63ED6B}"/>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55010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745B5E-BD32-475B-93BA-0E09EEC55F9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C3F55E7-3ABE-4F8D-A369-1A7F4FC538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C035DE0-987E-4928-AC1A-14B9EDC312D2}"/>
              </a:ext>
            </a:extLst>
          </p:cNvPr>
          <p:cNvSpPr>
            <a:spLocks noGrp="1"/>
          </p:cNvSpPr>
          <p:nvPr>
            <p:ph type="dt" sz="half" idx="10"/>
          </p:nvPr>
        </p:nvSpPr>
        <p:spPr/>
        <p:txBody>
          <a:bodyPr/>
          <a:lstStyle/>
          <a:p>
            <a:fld id="{8EE48775-81EE-4FD4-9B82-823226EFB1B2}" type="datetimeFigureOut">
              <a:rPr lang="ru-RU" smtClean="0"/>
              <a:t>07.09.2024</a:t>
            </a:fld>
            <a:endParaRPr lang="ru-RU"/>
          </a:p>
        </p:txBody>
      </p:sp>
      <p:sp>
        <p:nvSpPr>
          <p:cNvPr id="5" name="Нижний колонтитул 4">
            <a:extLst>
              <a:ext uri="{FF2B5EF4-FFF2-40B4-BE49-F238E27FC236}">
                <a16:creationId xmlns:a16="http://schemas.microsoft.com/office/drawing/2014/main" id="{5D0EAB3E-511B-4508-BCDF-AE569CA721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701C142-2ECD-4E6F-82AE-10AC98778CC3}"/>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318319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967C8C-94DC-4E21-907E-DB3CA4DC933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7FF3889-CCAC-4367-A21C-F606524E97C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92AF626-0DA2-402F-B0D0-289A298910F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CF421A8-0BA0-40B5-8CF9-A88B00DD3984}"/>
              </a:ext>
            </a:extLst>
          </p:cNvPr>
          <p:cNvSpPr>
            <a:spLocks noGrp="1"/>
          </p:cNvSpPr>
          <p:nvPr>
            <p:ph type="dt" sz="half" idx="10"/>
          </p:nvPr>
        </p:nvSpPr>
        <p:spPr/>
        <p:txBody>
          <a:bodyPr/>
          <a:lstStyle/>
          <a:p>
            <a:fld id="{8EE48775-81EE-4FD4-9B82-823226EFB1B2}" type="datetimeFigureOut">
              <a:rPr lang="ru-RU" smtClean="0"/>
              <a:t>07.09.2024</a:t>
            </a:fld>
            <a:endParaRPr lang="ru-RU"/>
          </a:p>
        </p:txBody>
      </p:sp>
      <p:sp>
        <p:nvSpPr>
          <p:cNvPr id="6" name="Нижний колонтитул 5">
            <a:extLst>
              <a:ext uri="{FF2B5EF4-FFF2-40B4-BE49-F238E27FC236}">
                <a16:creationId xmlns:a16="http://schemas.microsoft.com/office/drawing/2014/main" id="{FD1B0B4E-1538-4E9B-BE26-5499C73D78F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288747F-BB4A-4B5F-9B1C-99A377493BB0}"/>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57641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7A7A92-9021-47B1-95FA-A9F42F359DD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64A9A07-A095-41EC-B306-F608741D3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B72EA49-60C5-42EF-9CF5-D4EBBBB8CFA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515D248-2997-4A20-91D0-94A57D063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85C4AF3-2A66-4C72-90E0-4A75D5EB27C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ED57D18-5E12-4ACE-87EA-19E3F2CEE055}"/>
              </a:ext>
            </a:extLst>
          </p:cNvPr>
          <p:cNvSpPr>
            <a:spLocks noGrp="1"/>
          </p:cNvSpPr>
          <p:nvPr>
            <p:ph type="dt" sz="half" idx="10"/>
          </p:nvPr>
        </p:nvSpPr>
        <p:spPr/>
        <p:txBody>
          <a:bodyPr/>
          <a:lstStyle/>
          <a:p>
            <a:fld id="{8EE48775-81EE-4FD4-9B82-823226EFB1B2}" type="datetimeFigureOut">
              <a:rPr lang="ru-RU" smtClean="0"/>
              <a:t>07.09.2024</a:t>
            </a:fld>
            <a:endParaRPr lang="ru-RU"/>
          </a:p>
        </p:txBody>
      </p:sp>
      <p:sp>
        <p:nvSpPr>
          <p:cNvPr id="8" name="Нижний колонтитул 7">
            <a:extLst>
              <a:ext uri="{FF2B5EF4-FFF2-40B4-BE49-F238E27FC236}">
                <a16:creationId xmlns:a16="http://schemas.microsoft.com/office/drawing/2014/main" id="{6A5360C5-4CC1-4FF1-BAC3-1020E9C0518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D87AFE5-A286-49C3-A701-6875AA6FBA74}"/>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400677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F44E9A-71D1-4079-8BBA-D543433FE51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2ED83D8-B983-44B9-B037-1230835B14DB}"/>
              </a:ext>
            </a:extLst>
          </p:cNvPr>
          <p:cNvSpPr>
            <a:spLocks noGrp="1"/>
          </p:cNvSpPr>
          <p:nvPr>
            <p:ph type="dt" sz="half" idx="10"/>
          </p:nvPr>
        </p:nvSpPr>
        <p:spPr/>
        <p:txBody>
          <a:bodyPr/>
          <a:lstStyle/>
          <a:p>
            <a:fld id="{8EE48775-81EE-4FD4-9B82-823226EFB1B2}" type="datetimeFigureOut">
              <a:rPr lang="ru-RU" smtClean="0"/>
              <a:t>07.09.2024</a:t>
            </a:fld>
            <a:endParaRPr lang="ru-RU"/>
          </a:p>
        </p:txBody>
      </p:sp>
      <p:sp>
        <p:nvSpPr>
          <p:cNvPr id="4" name="Нижний колонтитул 3">
            <a:extLst>
              <a:ext uri="{FF2B5EF4-FFF2-40B4-BE49-F238E27FC236}">
                <a16:creationId xmlns:a16="http://schemas.microsoft.com/office/drawing/2014/main" id="{F24DD50B-39B2-4541-9F53-53BB5C0A898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5DF9FCC-E4A8-4368-89B1-795147033DD7}"/>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4536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793160D-ED5F-40BF-B906-2F65DCD8752B}"/>
              </a:ext>
            </a:extLst>
          </p:cNvPr>
          <p:cNvSpPr>
            <a:spLocks noGrp="1"/>
          </p:cNvSpPr>
          <p:nvPr>
            <p:ph type="dt" sz="half" idx="10"/>
          </p:nvPr>
        </p:nvSpPr>
        <p:spPr/>
        <p:txBody>
          <a:bodyPr/>
          <a:lstStyle/>
          <a:p>
            <a:fld id="{8EE48775-81EE-4FD4-9B82-823226EFB1B2}" type="datetimeFigureOut">
              <a:rPr lang="ru-RU" smtClean="0"/>
              <a:t>07.09.2024</a:t>
            </a:fld>
            <a:endParaRPr lang="ru-RU"/>
          </a:p>
        </p:txBody>
      </p:sp>
      <p:sp>
        <p:nvSpPr>
          <p:cNvPr id="3" name="Нижний колонтитул 2">
            <a:extLst>
              <a:ext uri="{FF2B5EF4-FFF2-40B4-BE49-F238E27FC236}">
                <a16:creationId xmlns:a16="http://schemas.microsoft.com/office/drawing/2014/main" id="{932C98BC-170F-4561-8577-E1CFAB6ED4E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EA0E6AF-8ED0-4B1B-9603-445D10BB4E4E}"/>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16029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C94226-7E10-4846-867F-3C841868358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D3CA9D8-D186-44AA-88C0-028A003A3E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93A3F32-9625-474C-AFFA-5BF1352A4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68BA5FE-B1E3-4F3C-A537-ABDB7219BA26}"/>
              </a:ext>
            </a:extLst>
          </p:cNvPr>
          <p:cNvSpPr>
            <a:spLocks noGrp="1"/>
          </p:cNvSpPr>
          <p:nvPr>
            <p:ph type="dt" sz="half" idx="10"/>
          </p:nvPr>
        </p:nvSpPr>
        <p:spPr/>
        <p:txBody>
          <a:bodyPr/>
          <a:lstStyle/>
          <a:p>
            <a:fld id="{8EE48775-81EE-4FD4-9B82-823226EFB1B2}" type="datetimeFigureOut">
              <a:rPr lang="ru-RU" smtClean="0"/>
              <a:t>07.09.2024</a:t>
            </a:fld>
            <a:endParaRPr lang="ru-RU"/>
          </a:p>
        </p:txBody>
      </p:sp>
      <p:sp>
        <p:nvSpPr>
          <p:cNvPr id="6" name="Нижний колонтитул 5">
            <a:extLst>
              <a:ext uri="{FF2B5EF4-FFF2-40B4-BE49-F238E27FC236}">
                <a16:creationId xmlns:a16="http://schemas.microsoft.com/office/drawing/2014/main" id="{62F1F4D9-4F43-4058-994B-FE115E6393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EE47ECD-C916-49EB-8F01-D80D4E21278A}"/>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251497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6F92D5-9772-4631-B420-793FDD9770D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702F0D5-7C5E-49D7-A556-F484EE44F1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0BE6E05-DF3A-4572-BAC5-7D595D892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286EF4-FB2B-4B96-88BD-62C2D44BE6BB}"/>
              </a:ext>
            </a:extLst>
          </p:cNvPr>
          <p:cNvSpPr>
            <a:spLocks noGrp="1"/>
          </p:cNvSpPr>
          <p:nvPr>
            <p:ph type="dt" sz="half" idx="10"/>
          </p:nvPr>
        </p:nvSpPr>
        <p:spPr/>
        <p:txBody>
          <a:bodyPr/>
          <a:lstStyle/>
          <a:p>
            <a:fld id="{8EE48775-81EE-4FD4-9B82-823226EFB1B2}" type="datetimeFigureOut">
              <a:rPr lang="ru-RU" smtClean="0"/>
              <a:t>07.09.2024</a:t>
            </a:fld>
            <a:endParaRPr lang="ru-RU"/>
          </a:p>
        </p:txBody>
      </p:sp>
      <p:sp>
        <p:nvSpPr>
          <p:cNvPr id="6" name="Нижний колонтитул 5">
            <a:extLst>
              <a:ext uri="{FF2B5EF4-FFF2-40B4-BE49-F238E27FC236}">
                <a16:creationId xmlns:a16="http://schemas.microsoft.com/office/drawing/2014/main" id="{13E9B8E4-8D1D-4783-A9DA-51768981E85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9C7A847-F501-4FB9-8449-6308151323E2}"/>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376738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C6296D-9543-4094-842C-95962F9C0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EBE1B78-C11F-4127-B727-650C309BD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EA16E4-0949-4566-AD52-7F612BCC6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48775-81EE-4FD4-9B82-823226EFB1B2}" type="datetimeFigureOut">
              <a:rPr lang="ru-RU" smtClean="0"/>
              <a:t>07.09.2024</a:t>
            </a:fld>
            <a:endParaRPr lang="ru-RU"/>
          </a:p>
        </p:txBody>
      </p:sp>
      <p:sp>
        <p:nvSpPr>
          <p:cNvPr id="5" name="Нижний колонтитул 4">
            <a:extLst>
              <a:ext uri="{FF2B5EF4-FFF2-40B4-BE49-F238E27FC236}">
                <a16:creationId xmlns:a16="http://schemas.microsoft.com/office/drawing/2014/main" id="{C5320798-75FD-4C5F-BAAC-3365FCECA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08E3F3C-B186-484D-8A8D-3130D1803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89ECE-D68E-4F2D-B05A-80D6BE473850}" type="slidenum">
              <a:rPr lang="ru-RU" smtClean="0"/>
              <a:t>‹#›</a:t>
            </a:fld>
            <a:endParaRPr lang="ru-RU"/>
          </a:p>
        </p:txBody>
      </p:sp>
    </p:spTree>
    <p:extLst>
      <p:ext uri="{BB962C8B-B14F-4D97-AF65-F5344CB8AC3E}">
        <p14:creationId xmlns:p14="http://schemas.microsoft.com/office/powerpoint/2010/main" val="3359345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0D60FE-9DD7-4A93-9067-849496F34630}"/>
              </a:ext>
            </a:extLst>
          </p:cNvPr>
          <p:cNvSpPr>
            <a:spLocks noGrp="1"/>
          </p:cNvSpPr>
          <p:nvPr>
            <p:ph type="ctrTitle"/>
          </p:nvPr>
        </p:nvSpPr>
        <p:spPr/>
        <p:txBody>
          <a:bodyPr/>
          <a:lstStyle/>
          <a:p>
            <a:r>
              <a:rPr lang="ru-RU" dirty="0"/>
              <a:t>Спортивная медицина</a:t>
            </a:r>
          </a:p>
        </p:txBody>
      </p:sp>
      <p:sp>
        <p:nvSpPr>
          <p:cNvPr id="3" name="Подзаголовок 2">
            <a:extLst>
              <a:ext uri="{FF2B5EF4-FFF2-40B4-BE49-F238E27FC236}">
                <a16:creationId xmlns:a16="http://schemas.microsoft.com/office/drawing/2014/main" id="{77B9F203-9680-444F-9C0E-C3BFEF69B3D6}"/>
              </a:ext>
            </a:extLst>
          </p:cNvPr>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07494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21E5F0-D4FC-4B7E-8C53-1691F22D1390}"/>
              </a:ext>
            </a:extLst>
          </p:cNvPr>
          <p:cNvSpPr>
            <a:spLocks noGrp="1"/>
          </p:cNvSpPr>
          <p:nvPr>
            <p:ph type="title"/>
          </p:nvPr>
        </p:nvSpPr>
        <p:spPr/>
        <p:txBody>
          <a:bodyPr/>
          <a:lstStyle/>
          <a:p>
            <a:pPr algn="ctr"/>
            <a:r>
              <a:rPr lang="ru-RU" sz="1800" b="1" i="1" u="none" strike="noStrike" baseline="0" dirty="0">
                <a:latin typeface="Times New Roman,BoldItalic"/>
              </a:rPr>
              <a:t>Виды обследований в процессе тренировочных занятий</a:t>
            </a:r>
            <a:endParaRPr lang="ru-RU" dirty="0"/>
          </a:p>
        </p:txBody>
      </p:sp>
      <p:sp>
        <p:nvSpPr>
          <p:cNvPr id="3" name="Объект 2">
            <a:extLst>
              <a:ext uri="{FF2B5EF4-FFF2-40B4-BE49-F238E27FC236}">
                <a16:creationId xmlns:a16="http://schemas.microsoft.com/office/drawing/2014/main" id="{FCE7D4BC-0D08-44A9-B086-28327DAD7DA4}"/>
              </a:ext>
            </a:extLst>
          </p:cNvPr>
          <p:cNvSpPr>
            <a:spLocks noGrp="1"/>
          </p:cNvSpPr>
          <p:nvPr>
            <p:ph idx="1"/>
          </p:nvPr>
        </p:nvSpPr>
        <p:spPr>
          <a:xfrm>
            <a:off x="783535" y="1437998"/>
            <a:ext cx="10515600" cy="4778928"/>
          </a:xfrm>
        </p:spPr>
        <p:txBody>
          <a:bodyPr>
            <a:noAutofit/>
          </a:bodyPr>
          <a:lstStyle/>
          <a:p>
            <a:pPr algn="l"/>
            <a:r>
              <a:rPr lang="ru-RU" sz="2000" b="0" i="1" u="none" strike="noStrike" baseline="0" dirty="0">
                <a:latin typeface="Times New Roman" panose="02020603050405020304" pitchFamily="18" charset="0"/>
                <a:cs typeface="Times New Roman" panose="02020603050405020304" pitchFamily="18" charset="0"/>
              </a:rPr>
              <a:t>Первичное и ежегодное углубленные </a:t>
            </a:r>
            <a:r>
              <a:rPr lang="ru-RU" sz="2000" b="0" i="0" u="none" strike="noStrike" baseline="0" dirty="0">
                <a:latin typeface="Times New Roman" panose="02020603050405020304" pitchFamily="18" charset="0"/>
                <a:cs typeface="Times New Roman" panose="02020603050405020304" pitchFamily="18" charset="0"/>
              </a:rPr>
              <a:t>медицинские обследования проводятся с целью оценки состояния здоровья, уровня физического раз- вития, функциональных возможностей ведущих систем организма.</a:t>
            </a:r>
          </a:p>
          <a:p>
            <a:pPr algn="l"/>
            <a:r>
              <a:rPr lang="ru-RU" sz="2000" b="0" i="1" u="none" strike="noStrike" baseline="0" dirty="0">
                <a:latin typeface="Times New Roman" panose="02020603050405020304" pitchFamily="18" charset="0"/>
                <a:cs typeface="Times New Roman" panose="02020603050405020304" pitchFamily="18" charset="0"/>
              </a:rPr>
              <a:t>Дополнительное медицинское обследование </a:t>
            </a:r>
            <a:r>
              <a:rPr lang="ru-RU" sz="2000" b="0" i="0" u="none" strike="noStrike" baseline="0" dirty="0">
                <a:latin typeface="Times New Roman" panose="02020603050405020304" pitchFamily="18" charset="0"/>
                <a:cs typeface="Times New Roman" panose="02020603050405020304" pitchFamily="18" charset="0"/>
              </a:rPr>
              <a:t>назначается после перенесенных заболеваний и травм, длительных перерывов в тренировках, по просьбе тренера или спортсмена. Его основная цель – оценка состояния здоровья на момент обследования и функциональных возможностей ведущих для избранного вида спорта систем организма.</a:t>
            </a:r>
          </a:p>
          <a:p>
            <a:pPr algn="l"/>
            <a:r>
              <a:rPr lang="ru-RU" sz="2000" b="0" i="1" u="none" strike="noStrike" baseline="0" dirty="0">
                <a:latin typeface="Times New Roman" panose="02020603050405020304" pitchFamily="18" charset="0"/>
                <a:cs typeface="Times New Roman" panose="02020603050405020304" pitchFamily="18" charset="0"/>
              </a:rPr>
              <a:t>Этапное обследование </a:t>
            </a:r>
            <a:r>
              <a:rPr lang="ru-RU" sz="2000" b="0" i="0" u="none" strike="noStrike" baseline="0" dirty="0">
                <a:latin typeface="Times New Roman" panose="02020603050405020304" pitchFamily="18" charset="0"/>
                <a:cs typeface="Times New Roman" panose="02020603050405020304" pitchFamily="18" charset="0"/>
              </a:rPr>
              <a:t>проводится с целью определения изменений, возникающих в организме спортсмена по окончании каждого годичного тренировочного цикла.</a:t>
            </a:r>
          </a:p>
          <a:p>
            <a:pPr algn="l"/>
            <a:r>
              <a:rPr lang="ru-RU" sz="2000" b="0" i="1" u="none" strike="noStrike" baseline="0" dirty="0">
                <a:latin typeface="Times New Roman" panose="02020603050405020304" pitchFamily="18" charset="0"/>
                <a:cs typeface="Times New Roman" panose="02020603050405020304" pitchFamily="18" charset="0"/>
              </a:rPr>
              <a:t>Текущее обследование </a:t>
            </a:r>
            <a:r>
              <a:rPr lang="ru-RU" sz="2000" b="0" i="0" u="none" strike="noStrike" baseline="0" dirty="0">
                <a:latin typeface="Times New Roman" panose="02020603050405020304" pitchFamily="18" charset="0"/>
                <a:cs typeface="Times New Roman" panose="02020603050405020304" pitchFamily="18" charset="0"/>
              </a:rPr>
              <a:t>проводится с целью определения степени выраженности </a:t>
            </a:r>
            <a:r>
              <a:rPr lang="ru-RU" sz="2000" b="0" i="0" u="none" strike="noStrike" baseline="0" dirty="0" err="1">
                <a:latin typeface="Times New Roman" panose="02020603050405020304" pitchFamily="18" charset="0"/>
                <a:cs typeface="Times New Roman" panose="02020603050405020304" pitchFamily="18" charset="0"/>
              </a:rPr>
              <a:t>постнагрузочных</a:t>
            </a:r>
            <a:r>
              <a:rPr lang="ru-RU" sz="2000" b="0" i="0" u="none" strike="noStrike" baseline="0" dirty="0">
                <a:latin typeface="Times New Roman" panose="02020603050405020304" pitchFamily="18" charset="0"/>
                <a:cs typeface="Times New Roman" panose="02020603050405020304" pitchFamily="18" charset="0"/>
              </a:rPr>
              <a:t> изменений функционального состояния ведущих органов и систем организма.</a:t>
            </a:r>
          </a:p>
          <a:p>
            <a:pPr algn="l"/>
            <a:r>
              <a:rPr lang="ru-RU" sz="2000" b="0" i="1" u="none" strike="noStrike" baseline="0" dirty="0">
                <a:latin typeface="Times New Roman" panose="02020603050405020304" pitchFamily="18" charset="0"/>
                <a:cs typeface="Times New Roman" panose="02020603050405020304" pitchFamily="18" charset="0"/>
              </a:rPr>
              <a:t>Срочное обследование </a:t>
            </a:r>
            <a:r>
              <a:rPr lang="ru-RU" sz="2000" b="0" i="0" u="none" strike="noStrike" baseline="0" dirty="0">
                <a:latin typeface="Times New Roman" panose="02020603050405020304" pitchFamily="18" charset="0"/>
                <a:cs typeface="Times New Roman" panose="02020603050405020304" pitchFamily="18" charset="0"/>
              </a:rPr>
              <a:t>ставит перед собой цель оценки срочных изменений функционального состояния ведущих систем организма в процессе тренировки и в ближайшие 2 часа после нее.</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04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A1ACA1-AB10-46A8-AF1E-5B5EDB215C00}"/>
              </a:ext>
            </a:extLst>
          </p:cNvPr>
          <p:cNvSpPr>
            <a:spLocks noGrp="1"/>
          </p:cNvSpPr>
          <p:nvPr>
            <p:ph type="title"/>
          </p:nvPr>
        </p:nvSpPr>
        <p:spPr>
          <a:xfrm>
            <a:off x="838200" y="365126"/>
            <a:ext cx="10515600" cy="494609"/>
          </a:xfrm>
        </p:spPr>
        <p:txBody>
          <a:bodyPr>
            <a:normAutofit fontScale="90000"/>
          </a:bodyPr>
          <a:lstStyle/>
          <a:p>
            <a:r>
              <a:rPr lang="ru-RU" sz="3600" dirty="0">
                <a:latin typeface="Times New Roman" panose="02020603050405020304" pitchFamily="18" charset="0"/>
              </a:rPr>
              <a:t>Углубленное медицинское обследование (УМО) </a:t>
            </a:r>
            <a:endParaRPr lang="ru-RU" sz="3600" dirty="0"/>
          </a:p>
        </p:txBody>
      </p:sp>
      <p:sp>
        <p:nvSpPr>
          <p:cNvPr id="3" name="Объект 2">
            <a:extLst>
              <a:ext uri="{FF2B5EF4-FFF2-40B4-BE49-F238E27FC236}">
                <a16:creationId xmlns:a16="http://schemas.microsoft.com/office/drawing/2014/main" id="{FB739D0A-9B1D-4D18-8C20-A13A81BC576B}"/>
              </a:ext>
            </a:extLst>
          </p:cNvPr>
          <p:cNvSpPr>
            <a:spLocks noGrp="1"/>
          </p:cNvSpPr>
          <p:nvPr>
            <p:ph idx="1"/>
          </p:nvPr>
        </p:nvSpPr>
        <p:spPr>
          <a:xfrm>
            <a:off x="838200" y="859735"/>
            <a:ext cx="10515600" cy="5928691"/>
          </a:xfrm>
        </p:spPr>
        <p:txBody>
          <a:bodyPr>
            <a:noAutofit/>
          </a:bodyPr>
          <a:lstStyle/>
          <a:p>
            <a:pPr marL="0" indent="0" algn="l">
              <a:buNone/>
            </a:pPr>
            <a:r>
              <a:rPr lang="ru-RU" sz="1600" b="0" i="0" u="none" strike="noStrike" baseline="0" dirty="0">
                <a:latin typeface="Times New Roman" panose="02020603050405020304" pitchFamily="18" charset="0"/>
                <a:cs typeface="Times New Roman" panose="02020603050405020304" pitchFamily="18" charset="0"/>
              </a:rPr>
              <a:t>спортсмена проводится в целях получения наиболее полной и всесторонней информации о физическом развитии, оценке состояния здоровья, функциональном состоянии организма спортсмена и показателях его физической работоспособности, для чего составляется программа обследования спортсмена, включающая:</a:t>
            </a:r>
          </a:p>
          <a:p>
            <a:r>
              <a:rPr lang="ru-RU" sz="1600" dirty="0">
                <a:latin typeface="Times New Roman" panose="02020603050405020304" pitchFamily="18" charset="0"/>
                <a:cs typeface="Times New Roman" panose="02020603050405020304" pitchFamily="18" charset="0"/>
              </a:rPr>
              <a:t>проведение антропометрического обследования;</a:t>
            </a:r>
          </a:p>
          <a:p>
            <a:r>
              <a:rPr lang="ru-RU" sz="1600" dirty="0">
                <a:latin typeface="Times New Roman" panose="02020603050405020304" pitchFamily="18" charset="0"/>
                <a:cs typeface="Times New Roman" panose="02020603050405020304" pitchFamily="18" charset="0"/>
              </a:rPr>
              <a:t>проведение общего клинического обследования;</a:t>
            </a:r>
          </a:p>
          <a:p>
            <a:r>
              <a:rPr lang="ru-RU" sz="1600" dirty="0">
                <a:latin typeface="Times New Roman" panose="02020603050405020304" pitchFamily="18" charset="0"/>
                <a:cs typeface="Times New Roman" panose="02020603050405020304" pitchFamily="18" charset="0"/>
              </a:rPr>
              <a:t>проведение лабораторно-инструментального обследования;</a:t>
            </a:r>
          </a:p>
          <a:p>
            <a:r>
              <a:rPr lang="ru-RU" sz="1600" dirty="0">
                <a:latin typeface="Times New Roman" panose="02020603050405020304" pitchFamily="18" charset="0"/>
                <a:cs typeface="Times New Roman" panose="02020603050405020304" pitchFamily="18" charset="0"/>
              </a:rPr>
              <a:t>оценку уровня физического развития;</a:t>
            </a:r>
          </a:p>
          <a:p>
            <a:r>
              <a:rPr lang="ru-RU" sz="1600" dirty="0">
                <a:latin typeface="Times New Roman" panose="02020603050405020304" pitchFamily="18" charset="0"/>
                <a:cs typeface="Times New Roman" panose="02020603050405020304" pitchFamily="18" charset="0"/>
              </a:rPr>
              <a:t>оценку уровня полового созревания;</a:t>
            </a:r>
          </a:p>
          <a:p>
            <a:r>
              <a:rPr lang="ru-RU" sz="1600" dirty="0">
                <a:latin typeface="Times New Roman" panose="02020603050405020304" pitchFamily="18" charset="0"/>
                <a:cs typeface="Times New Roman" panose="02020603050405020304" pitchFamily="18" charset="0"/>
              </a:rPr>
              <a:t>проведение исследования и оценку психофизиологического и психоэмоционального статуса;</a:t>
            </a:r>
          </a:p>
          <a:p>
            <a:r>
              <a:rPr lang="ru-RU" sz="1600" dirty="0">
                <a:latin typeface="Times New Roman" panose="02020603050405020304" pitchFamily="18" charset="0"/>
                <a:cs typeface="Times New Roman" panose="02020603050405020304" pitchFamily="18" charset="0"/>
              </a:rPr>
              <a:t>оценку влияния повышенных физических нагрузок на функцию органов и систем организма;</a:t>
            </a:r>
          </a:p>
          <a:p>
            <a:r>
              <a:rPr lang="ru-RU" sz="1600" dirty="0">
                <a:latin typeface="Times New Roman" panose="02020603050405020304" pitchFamily="18" charset="0"/>
                <a:cs typeface="Times New Roman" panose="02020603050405020304" pitchFamily="18" charset="0"/>
              </a:rPr>
              <a:t>выявление пограничных состояний как факторов риска возникновения патологии (в том числе угрозы жизни) при занятиях спортом;</a:t>
            </a:r>
          </a:p>
          <a:p>
            <a:r>
              <a:rPr lang="ru-RU" sz="1600" dirty="0">
                <a:latin typeface="Times New Roman" panose="02020603050405020304" pitchFamily="18" charset="0"/>
                <a:cs typeface="Times New Roman" panose="02020603050405020304" pitchFamily="18" charset="0"/>
              </a:rPr>
              <a:t>выявление заболеваний (в том числе хронических в стадии ремиссии) и патологических состояний, являющихся противопоказаниями к занятиям спортом;</a:t>
            </a:r>
          </a:p>
          <a:p>
            <a:r>
              <a:rPr lang="ru-RU" sz="1600" dirty="0">
                <a:latin typeface="Times New Roman" panose="02020603050405020304" pitchFamily="18" charset="0"/>
                <a:cs typeface="Times New Roman" panose="02020603050405020304" pitchFamily="18" charset="0"/>
              </a:rPr>
              <a:t>прогнозирование состояния здоровья при регулярных занятиях с повышенными физическими нагрузками;</a:t>
            </a:r>
          </a:p>
          <a:p>
            <a:pPr algn="l"/>
            <a:r>
              <a:rPr lang="ru-RU" sz="1800" b="0" i="0" u="none" strike="noStrike" baseline="0" dirty="0">
                <a:latin typeface="Times New Roman" panose="02020603050405020304" pitchFamily="18" charset="0"/>
              </a:rPr>
              <a:t>определение целесообразности занятий избранным видом спорта с учетом установленного состояния здоровья и выявленных функциональных изменений;</a:t>
            </a:r>
          </a:p>
          <a:p>
            <a:pPr algn="l"/>
            <a:r>
              <a:rPr lang="ru-RU" sz="1800" b="0" i="0" u="none" strike="noStrike" baseline="0" dirty="0">
                <a:latin typeface="Times New Roman" panose="02020603050405020304" pitchFamily="18" charset="0"/>
              </a:rPr>
              <a:t>медицинские рекомендации по планированию и коррекции тренировочного процесса в годовом цикле тренировок с учетом выявленных изменений в состоянии здоровья.</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76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AF16F7-8DC8-4E01-B979-2C42BC064C9F}"/>
              </a:ext>
            </a:extLst>
          </p:cNvPr>
          <p:cNvSpPr>
            <a:spLocks noGrp="1"/>
          </p:cNvSpPr>
          <p:nvPr>
            <p:ph type="title"/>
          </p:nvPr>
        </p:nvSpPr>
        <p:spPr/>
        <p:txBody>
          <a:bodyPr/>
          <a:lstStyle/>
          <a:p>
            <a:r>
              <a:rPr lang="ru-RU" dirty="0"/>
              <a:t>УМО в зависимости от этапа подготовки</a:t>
            </a:r>
          </a:p>
        </p:txBody>
      </p:sp>
      <p:sp>
        <p:nvSpPr>
          <p:cNvPr id="3" name="Объект 2">
            <a:extLst>
              <a:ext uri="{FF2B5EF4-FFF2-40B4-BE49-F238E27FC236}">
                <a16:creationId xmlns:a16="http://schemas.microsoft.com/office/drawing/2014/main" id="{1D609621-D464-4B8A-AEBA-4BDA34C713FC}"/>
              </a:ext>
            </a:extLst>
          </p:cNvPr>
          <p:cNvSpPr>
            <a:spLocks noGrp="1"/>
          </p:cNvSpPr>
          <p:nvPr>
            <p:ph idx="1"/>
          </p:nvPr>
        </p:nvSpPr>
        <p:spPr/>
        <p:txBody>
          <a:bodyPr>
            <a:normAutofit/>
          </a:bodyPr>
          <a:lstStyle/>
          <a:p>
            <a:pPr algn="l"/>
            <a:r>
              <a:rPr lang="ru-RU" sz="1800" b="0" i="0" u="none" strike="noStrike" baseline="0" dirty="0">
                <a:latin typeface="Times New Roman" panose="02020603050405020304" pitchFamily="18" charset="0"/>
              </a:rPr>
              <a:t>На этапе начальной подготовки (от 1 до 3 лет занятий спортом) УМО проводится 1 раз на каждом году обучения.</a:t>
            </a:r>
          </a:p>
          <a:p>
            <a:pPr algn="l"/>
            <a:r>
              <a:rPr lang="ru-RU" sz="1800" b="0" i="0" u="none" strike="noStrike" baseline="0" dirty="0">
                <a:latin typeface="Times New Roman" panose="02020603050405020304" pitchFamily="18" charset="0"/>
              </a:rPr>
              <a:t>На тренировочном этапе (3–5 лет занятий спортом) УМО зачисленных в учебно-тренировочные группы проводится не менее двух раз в год.</a:t>
            </a:r>
          </a:p>
          <a:p>
            <a:r>
              <a:rPr lang="ru-RU" sz="1800" b="0" i="0" u="none" strike="noStrike" baseline="0" dirty="0">
                <a:latin typeface="Times New Roman" panose="02020603050405020304" pitchFamily="18" charset="0"/>
              </a:rPr>
              <a:t>На этапах совершенствования спортивного мастерства и высшего спортивного мастерства (5 и более лет занятий спортом) УМО занимающихся проводится не реже двух раз в год.</a:t>
            </a:r>
          </a:p>
          <a:p>
            <a:pPr algn="l"/>
            <a:r>
              <a:rPr lang="ru-RU" sz="1800" b="0" i="0" u="none" strike="noStrike" baseline="0" dirty="0">
                <a:latin typeface="Times New Roman" panose="02020603050405020304" pitchFamily="18" charset="0"/>
              </a:rPr>
              <a:t>Клиническое обследование спортсменов для допуска к занятиям спортом при первичном и ежегодном углубленном медицинских обследованиях проводят 9 врачей-специалистов: врач по спортивной медицине (педиатр / терапевт), хирург-травматолог; невролог, стоматолог, </a:t>
            </a:r>
            <a:r>
              <a:rPr lang="ru-RU" sz="1800" b="0" i="0" u="none" strike="noStrike" baseline="0" dirty="0" err="1">
                <a:latin typeface="Times New Roman" panose="02020603050405020304" pitchFamily="18" charset="0"/>
              </a:rPr>
              <a:t>оторино</a:t>
            </a:r>
            <a:r>
              <a:rPr lang="ru-RU" sz="1800" b="0" i="0" u="none" strike="noStrike" baseline="0" dirty="0">
                <a:latin typeface="Times New Roman" panose="02020603050405020304" pitchFamily="18" charset="0"/>
              </a:rPr>
              <a:t>-ларинголог (</a:t>
            </a:r>
            <a:r>
              <a:rPr lang="ru-RU" sz="1800" b="0" i="0" u="none" strike="noStrike" baseline="0" dirty="0" err="1">
                <a:latin typeface="Times New Roman" panose="02020603050405020304" pitchFamily="18" charset="0"/>
              </a:rPr>
              <a:t>ЛОР-врач</a:t>
            </a:r>
            <a:r>
              <a:rPr lang="ru-RU" sz="1800" b="0" i="0" u="none" strike="noStrike" baseline="0" dirty="0">
                <a:latin typeface="Times New Roman" panose="02020603050405020304" pitchFamily="18" charset="0"/>
              </a:rPr>
              <a:t>), окулист, уролог (гинеколог), дерматолог.</a:t>
            </a:r>
            <a:endParaRPr lang="ru-RU" dirty="0"/>
          </a:p>
        </p:txBody>
      </p:sp>
    </p:spTree>
    <p:extLst>
      <p:ext uri="{BB962C8B-B14F-4D97-AF65-F5344CB8AC3E}">
        <p14:creationId xmlns:p14="http://schemas.microsoft.com/office/powerpoint/2010/main" val="377958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B4A83C-F4BB-442A-912B-861D58446B74}"/>
              </a:ext>
            </a:extLst>
          </p:cNvPr>
          <p:cNvSpPr>
            <a:spLocks noGrp="1"/>
          </p:cNvSpPr>
          <p:nvPr>
            <p:ph type="title"/>
          </p:nvPr>
        </p:nvSpPr>
        <p:spPr/>
        <p:txBody>
          <a:bodyPr>
            <a:normAutofit fontScale="90000"/>
          </a:bodyPr>
          <a:lstStyle/>
          <a:p>
            <a:r>
              <a:rPr lang="ru-RU" dirty="0">
                <a:latin typeface="Times New Roman" panose="02020603050405020304" pitchFamily="18" charset="0"/>
              </a:rPr>
              <a:t>Минимальный комплекс инструментальных обследований должен включать:</a:t>
            </a:r>
            <a:br>
              <a:rPr lang="ru-RU" dirty="0">
                <a:latin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385BCCF3-918C-44AD-A5BC-B96D60E471F4}"/>
              </a:ext>
            </a:extLst>
          </p:cNvPr>
          <p:cNvSpPr>
            <a:spLocks noGrp="1"/>
          </p:cNvSpPr>
          <p:nvPr>
            <p:ph idx="1"/>
          </p:nvPr>
        </p:nvSpPr>
        <p:spPr/>
        <p:txBody>
          <a:bodyPr/>
          <a:lstStyle/>
          <a:p>
            <a:pPr algn="l"/>
            <a:r>
              <a:rPr lang="ru-RU" sz="1800" b="0" i="0" u="none" strike="noStrike" baseline="0" dirty="0">
                <a:latin typeface="Times New Roman" panose="02020603050405020304" pitchFamily="18" charset="0"/>
              </a:rPr>
              <a:t>– исследование физического развития (когда речь идет о юных спортсменах);</a:t>
            </a:r>
          </a:p>
          <a:p>
            <a:pPr algn="l"/>
            <a:r>
              <a:rPr lang="ru-RU" sz="1800" b="0" i="0" u="none" strike="noStrike" baseline="0" dirty="0">
                <a:latin typeface="Times New Roman" panose="02020603050405020304" pitchFamily="18" charset="0"/>
              </a:rPr>
              <a:t>– рентгенографию органов грудной клетки (проводится 1 раз в год);</a:t>
            </a:r>
          </a:p>
          <a:p>
            <a:pPr algn="l"/>
            <a:r>
              <a:rPr lang="ru-RU" sz="1800" b="0" i="0" u="none" strike="noStrike" baseline="0" dirty="0">
                <a:latin typeface="Times New Roman" panose="02020603050405020304" pitchFamily="18" charset="0"/>
              </a:rPr>
              <a:t>– электрокардиографию (ЭКГ) (в состоянии покоя и в процессе физической нагрузки);</a:t>
            </a:r>
          </a:p>
          <a:p>
            <a:pPr algn="l"/>
            <a:r>
              <a:rPr lang="ru-RU" sz="1800" b="0" i="0" u="none" strike="noStrike" baseline="0" dirty="0">
                <a:latin typeface="Times New Roman" panose="02020603050405020304" pitchFamily="18" charset="0"/>
              </a:rPr>
              <a:t>– ЭХО-кардиографию (УЗИ сердца);</a:t>
            </a:r>
          </a:p>
          <a:p>
            <a:pPr algn="l"/>
            <a:r>
              <a:rPr lang="ru-RU" sz="1800" b="0" i="0" u="none" strike="noStrike" baseline="0" dirty="0">
                <a:latin typeface="Times New Roman" panose="02020603050405020304" pitchFamily="18" charset="0"/>
              </a:rPr>
              <a:t>– анализ типа реакции сердечно-сосудистой системы на избранную функциональную пробу;</a:t>
            </a:r>
          </a:p>
          <a:p>
            <a:pPr algn="l"/>
            <a:r>
              <a:rPr lang="ru-RU" sz="1800" b="0" i="0" u="none" strike="noStrike" baseline="0" dirty="0">
                <a:latin typeface="Times New Roman" panose="02020603050405020304" pitchFamily="18" charset="0"/>
              </a:rPr>
              <a:t>– определение общей физической работоспособности;</a:t>
            </a:r>
          </a:p>
          <a:p>
            <a:pPr algn="l"/>
            <a:r>
              <a:rPr lang="ru-RU" sz="1800" b="0" i="0" u="none" strike="noStrike" baseline="0" dirty="0">
                <a:latin typeface="Times New Roman" panose="02020603050405020304" pitchFamily="18" charset="0"/>
              </a:rPr>
              <a:t>– общий анализ крови;</a:t>
            </a:r>
          </a:p>
          <a:p>
            <a:pPr algn="l"/>
            <a:r>
              <a:rPr lang="ru-RU" sz="1800" b="0" i="0" u="none" strike="noStrike" baseline="0" dirty="0">
                <a:latin typeface="Times New Roman" panose="02020603050405020304" pitchFamily="18" charset="0"/>
              </a:rPr>
              <a:t>– общий анализ мочи;</a:t>
            </a:r>
          </a:p>
          <a:p>
            <a:pPr algn="l"/>
            <a:r>
              <a:rPr lang="ru-RU" sz="1800" b="0" i="0" u="none" strike="noStrike" baseline="0" dirty="0">
                <a:latin typeface="Times New Roman" panose="02020603050405020304" pitchFamily="18" charset="0"/>
              </a:rPr>
              <a:t>– анализ крови на сахар.</a:t>
            </a:r>
            <a:endParaRPr lang="ru-RU" dirty="0"/>
          </a:p>
        </p:txBody>
      </p:sp>
    </p:spTree>
    <p:extLst>
      <p:ext uri="{BB962C8B-B14F-4D97-AF65-F5344CB8AC3E}">
        <p14:creationId xmlns:p14="http://schemas.microsoft.com/office/powerpoint/2010/main" val="225327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3A209D-F05D-4E12-BE00-E6A87822FC27}"/>
              </a:ext>
            </a:extLst>
          </p:cNvPr>
          <p:cNvSpPr>
            <a:spLocks noGrp="1"/>
          </p:cNvSpPr>
          <p:nvPr>
            <p:ph type="title"/>
          </p:nvPr>
        </p:nvSpPr>
        <p:spPr/>
        <p:txBody>
          <a:bodyPr/>
          <a:lstStyle/>
          <a:p>
            <a:r>
              <a:rPr lang="ru-RU" dirty="0">
                <a:latin typeface="Times New Roman" panose="02020603050405020304" pitchFamily="18" charset="0"/>
              </a:rPr>
              <a:t>Заключение о состоянии здоровья </a:t>
            </a:r>
            <a:endParaRPr lang="ru-RU" dirty="0"/>
          </a:p>
        </p:txBody>
      </p:sp>
      <p:sp>
        <p:nvSpPr>
          <p:cNvPr id="3" name="Объект 2">
            <a:extLst>
              <a:ext uri="{FF2B5EF4-FFF2-40B4-BE49-F238E27FC236}">
                <a16:creationId xmlns:a16="http://schemas.microsoft.com/office/drawing/2014/main" id="{0E17EF85-68FB-4525-9B84-68A9F2712E6D}"/>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от специалистов спортивной медицины по результатам УМО дается следующее:</a:t>
            </a:r>
          </a:p>
          <a:p>
            <a:pPr algn="l"/>
            <a:r>
              <a:rPr lang="ru-RU" sz="1800" b="0" i="0" u="none" strike="noStrike" baseline="0" dirty="0">
                <a:latin typeface="Times New Roman" panose="02020603050405020304" pitchFamily="18" charset="0"/>
              </a:rPr>
              <a:t>1) здоров;</a:t>
            </a:r>
          </a:p>
          <a:p>
            <a:pPr algn="l"/>
            <a:r>
              <a:rPr lang="ru-RU" sz="1800" b="0" i="0" u="none" strike="noStrike" baseline="0" dirty="0">
                <a:latin typeface="Times New Roman" panose="02020603050405020304" pitchFamily="18" charset="0"/>
              </a:rPr>
              <a:t>2) практически здоров (с отклонениями в состоянии здоровья или заболеваниями, которые хорошо компенсированы, вне обострения и не ограничивают выполнение тренировочной работы в полном объеме);</a:t>
            </a:r>
          </a:p>
          <a:p>
            <a:pPr algn="l"/>
            <a:r>
              <a:rPr lang="ru-RU" sz="1800" b="0" i="0" u="none" strike="noStrike" baseline="0" dirty="0">
                <a:latin typeface="Times New Roman" panose="02020603050405020304" pitchFamily="18" charset="0"/>
              </a:rPr>
              <a:t>3) имеет заболевания, требующие лечения и ограничивающие тренировочный процесс;</a:t>
            </a:r>
          </a:p>
          <a:p>
            <a:pPr algn="l"/>
            <a:r>
              <a:rPr lang="ru-RU" sz="1800" b="0" i="0" u="none" strike="noStrike" baseline="0" dirty="0">
                <a:latin typeface="Times New Roman" panose="02020603050405020304" pitchFamily="18" charset="0"/>
              </a:rPr>
              <a:t>4) имеет заболевания, требующие отстранения (кратковременного или длительного) от занятий спортом.</a:t>
            </a:r>
            <a:endParaRPr lang="ru-RU" dirty="0"/>
          </a:p>
        </p:txBody>
      </p:sp>
    </p:spTree>
    <p:extLst>
      <p:ext uri="{BB962C8B-B14F-4D97-AF65-F5344CB8AC3E}">
        <p14:creationId xmlns:p14="http://schemas.microsoft.com/office/powerpoint/2010/main" val="817400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396FBF-2270-43A9-B1E5-CCD2026849C5}"/>
              </a:ext>
            </a:extLst>
          </p:cNvPr>
          <p:cNvSpPr>
            <a:spLocks noGrp="1"/>
          </p:cNvSpPr>
          <p:nvPr>
            <p:ph type="title"/>
          </p:nvPr>
        </p:nvSpPr>
        <p:spPr>
          <a:xfrm>
            <a:off x="838200" y="365125"/>
            <a:ext cx="10515600" cy="981627"/>
          </a:xfrm>
        </p:spPr>
        <p:txBody>
          <a:bodyPr>
            <a:normAutofit fontScale="90000"/>
          </a:bodyPr>
          <a:lstStyle/>
          <a:p>
            <a:pPr algn="ctr"/>
            <a:r>
              <a:rPr lang="ru-RU" i="1" dirty="0">
                <a:latin typeface="Times New Roman,Italic"/>
              </a:rPr>
              <a:t>Организация этапного обследования</a:t>
            </a:r>
            <a:br>
              <a:rPr lang="ru-RU" i="1" dirty="0">
                <a:latin typeface="Times New Roman,Italic"/>
              </a:rPr>
            </a:br>
            <a:endParaRPr lang="ru-RU" dirty="0"/>
          </a:p>
        </p:txBody>
      </p:sp>
      <p:sp>
        <p:nvSpPr>
          <p:cNvPr id="3" name="Объект 2">
            <a:extLst>
              <a:ext uri="{FF2B5EF4-FFF2-40B4-BE49-F238E27FC236}">
                <a16:creationId xmlns:a16="http://schemas.microsoft.com/office/drawing/2014/main" id="{CDB507E5-CE14-489F-A9F2-40D474BE2409}"/>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Этапный контроль проводится 4 раза в год: </a:t>
            </a:r>
          </a:p>
          <a:p>
            <a:pPr algn="l"/>
            <a:r>
              <a:rPr lang="ru-RU" sz="1800" b="0" i="0" u="none" strike="noStrike" baseline="0" dirty="0">
                <a:latin typeface="Times New Roman" panose="02020603050405020304" pitchFamily="18" charset="0"/>
              </a:rPr>
              <a:t>первое обследование – по окончании втягивающего этапа подготовительного периода; </a:t>
            </a:r>
          </a:p>
          <a:p>
            <a:pPr algn="l"/>
            <a:r>
              <a:rPr lang="ru-RU" sz="1800" b="0" i="0" u="none" strike="noStrike" baseline="0" dirty="0">
                <a:latin typeface="Times New Roman" panose="02020603050405020304" pitchFamily="18" charset="0"/>
              </a:rPr>
              <a:t>второе и третье обследования – в середине и в конце подготовительного периода;</a:t>
            </a:r>
          </a:p>
          <a:p>
            <a:pPr algn="l"/>
            <a:r>
              <a:rPr lang="ru-RU" sz="1800" b="0" i="0" u="none" strike="noStrike" baseline="0" dirty="0">
                <a:latin typeface="Times New Roman" panose="02020603050405020304" pitchFamily="18" charset="0"/>
              </a:rPr>
              <a:t>четвертое обследование – в конце предсоревновательного периода.</a:t>
            </a:r>
          </a:p>
          <a:p>
            <a:pPr marL="0" indent="0" algn="l">
              <a:buNone/>
            </a:pPr>
            <a:r>
              <a:rPr lang="ru-RU" sz="1800" b="0" i="0" u="none" strike="noStrike" baseline="0" dirty="0">
                <a:latin typeface="Times New Roman" panose="02020603050405020304" pitchFamily="18" charset="0"/>
              </a:rPr>
              <a:t>В процессе проведения этапного контроля регистрируют:</a:t>
            </a:r>
          </a:p>
          <a:p>
            <a:pPr algn="l"/>
            <a:r>
              <a:rPr lang="ru-RU" sz="1800" b="0" i="0" u="none" strike="noStrike" baseline="0" dirty="0">
                <a:latin typeface="Times New Roman" panose="02020603050405020304" pitchFamily="18" charset="0"/>
              </a:rPr>
              <a:t>1) функциональные возможности ведущих для избранного вида спорта систем организма;</a:t>
            </a:r>
          </a:p>
          <a:p>
            <a:pPr algn="l"/>
            <a:r>
              <a:rPr lang="ru-RU" sz="1800" b="0" i="0" u="none" strike="noStrike" baseline="0" dirty="0">
                <a:latin typeface="Times New Roman" panose="02020603050405020304" pitchFamily="18" charset="0"/>
              </a:rPr>
              <a:t>2) общую физическую работоспособность;</a:t>
            </a:r>
          </a:p>
          <a:p>
            <a:pPr algn="l"/>
            <a:r>
              <a:rPr lang="ru-RU" sz="1800" b="0" i="0" u="none" strike="noStrike" baseline="0" dirty="0">
                <a:latin typeface="Times New Roman" panose="02020603050405020304" pitchFamily="18" charset="0"/>
              </a:rPr>
              <a:t>3) энергетическую потенциальность организма;</a:t>
            </a:r>
          </a:p>
          <a:p>
            <a:pPr algn="l"/>
            <a:r>
              <a:rPr lang="ru-RU" sz="1800" b="0" i="0" u="none" strike="noStrike" baseline="0" dirty="0">
                <a:latin typeface="Times New Roman" panose="02020603050405020304" pitchFamily="18" charset="0"/>
              </a:rPr>
              <a:t>4) специальную работоспособность.</a:t>
            </a:r>
          </a:p>
          <a:p>
            <a:pPr marL="0" indent="0" algn="l">
              <a:buNone/>
            </a:pPr>
            <a:r>
              <a:rPr lang="ru-RU" sz="1800" b="0" i="0" u="none" strike="noStrike" baseline="0" dirty="0">
                <a:latin typeface="Times New Roman" panose="02020603050405020304" pitchFamily="18" charset="0"/>
              </a:rPr>
              <a:t>Этапные исследования следует проводить после дня отдыха (желательно, чтобы занятия перед днем отдыха в повторных этапных исследованиях существенно не различались), утром, через 1,5–2 часа после легкого завтрака. Перед исследованием спортсмен не должен делать зарядку.</a:t>
            </a:r>
            <a:endParaRPr lang="ru-RU" dirty="0"/>
          </a:p>
        </p:txBody>
      </p:sp>
    </p:spTree>
    <p:extLst>
      <p:ext uri="{BB962C8B-B14F-4D97-AF65-F5344CB8AC3E}">
        <p14:creationId xmlns:p14="http://schemas.microsoft.com/office/powerpoint/2010/main" val="189191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39A20F-1FBB-4ACA-99A8-0D0B326E3F60}"/>
              </a:ext>
            </a:extLst>
          </p:cNvPr>
          <p:cNvSpPr>
            <a:spLocks noGrp="1"/>
          </p:cNvSpPr>
          <p:nvPr>
            <p:ph type="title"/>
          </p:nvPr>
        </p:nvSpPr>
        <p:spPr/>
        <p:txBody>
          <a:bodyPr/>
          <a:lstStyle/>
          <a:p>
            <a:pPr algn="ctr"/>
            <a:r>
              <a:rPr lang="ru-RU" i="1" dirty="0">
                <a:latin typeface="Times New Roman,Italic"/>
              </a:rPr>
              <a:t>Организация текущего обследования</a:t>
            </a:r>
            <a:br>
              <a:rPr lang="ru-RU" i="1" dirty="0">
                <a:latin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78FF3DF4-7A9A-468B-B969-54F7C1C302AB}"/>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Текущий контроль может осуществляться:</a:t>
            </a:r>
          </a:p>
          <a:p>
            <a:pPr algn="l"/>
            <a:r>
              <a:rPr lang="ru-RU" sz="1800" b="0" i="0" u="none" strike="noStrike" baseline="0" dirty="0">
                <a:latin typeface="Times New Roman" panose="02020603050405020304" pitchFamily="18" charset="0"/>
              </a:rPr>
              <a:t>1) ежедневно утром в условиях тренировочного сбора или перед тренировочными занятиями;</a:t>
            </a:r>
          </a:p>
          <a:p>
            <a:pPr algn="l"/>
            <a:r>
              <a:rPr lang="ru-RU" sz="1800" b="0" i="0" u="none" strike="noStrike" baseline="0" dirty="0">
                <a:latin typeface="Times New Roman" panose="02020603050405020304" pitchFamily="18" charset="0"/>
              </a:rPr>
              <a:t>2) ежедневно утром и вечером в течение нескольких дней;</a:t>
            </a:r>
          </a:p>
          <a:p>
            <a:pPr algn="l"/>
            <a:r>
              <a:rPr lang="ru-RU" sz="1800" b="0" i="0" u="none" strike="noStrike" baseline="0" dirty="0">
                <a:latin typeface="Times New Roman" panose="02020603050405020304" pitchFamily="18" charset="0"/>
              </a:rPr>
              <a:t>3) в начале и в конце одного или двух микроциклов (утром или перед тренировкой);</a:t>
            </a:r>
          </a:p>
          <a:p>
            <a:pPr algn="l"/>
            <a:r>
              <a:rPr lang="ru-RU" sz="1800" b="0" i="0" u="none" strike="noStrike" baseline="0" dirty="0">
                <a:latin typeface="Times New Roman" panose="02020603050405020304" pitchFamily="18" charset="0"/>
              </a:rPr>
              <a:t>4) на следующий день после тренировки (утром или перед тренировкой, т. е. через 18–20 часов после первой тренировки), а иногда и в последующие 1–2 дня (в то же время, что и предыдущие исследования).</a:t>
            </a:r>
            <a:endParaRPr lang="ru-RU" dirty="0"/>
          </a:p>
        </p:txBody>
      </p:sp>
    </p:spTree>
    <p:extLst>
      <p:ext uri="{BB962C8B-B14F-4D97-AF65-F5344CB8AC3E}">
        <p14:creationId xmlns:p14="http://schemas.microsoft.com/office/powerpoint/2010/main" val="252560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317C4-A9DA-4DE7-95B4-F617A9C29EED}"/>
              </a:ext>
            </a:extLst>
          </p:cNvPr>
          <p:cNvSpPr>
            <a:spLocks noGrp="1"/>
          </p:cNvSpPr>
          <p:nvPr>
            <p:ph type="title"/>
          </p:nvPr>
        </p:nvSpPr>
        <p:spPr/>
        <p:txBody>
          <a:bodyPr/>
          <a:lstStyle/>
          <a:p>
            <a:pPr algn="ctr"/>
            <a:r>
              <a:rPr lang="ru-RU" i="1" dirty="0">
                <a:latin typeface="Times New Roman,Italic"/>
              </a:rPr>
              <a:t>Организация срочного обследования</a:t>
            </a:r>
            <a:br>
              <a:rPr lang="ru-RU" i="1" dirty="0">
                <a:latin typeface="Times New Roman,Italic"/>
              </a:rPr>
            </a:br>
            <a:endParaRPr lang="ru-RU" dirty="0"/>
          </a:p>
        </p:txBody>
      </p:sp>
      <p:sp>
        <p:nvSpPr>
          <p:cNvPr id="3" name="Объект 2">
            <a:extLst>
              <a:ext uri="{FF2B5EF4-FFF2-40B4-BE49-F238E27FC236}">
                <a16:creationId xmlns:a16="http://schemas.microsoft.com/office/drawing/2014/main" id="{627AE3EF-B817-4BA2-906F-DEC5EA913007}"/>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При организации срочного контроля одни показатели регистрируют только до и после тренировки, другие – непосредственно в процессе тренировки.</a:t>
            </a:r>
          </a:p>
          <a:p>
            <a:pPr marL="0" indent="0" algn="l">
              <a:buNone/>
            </a:pPr>
            <a:r>
              <a:rPr lang="ru-RU" sz="1800" b="0" i="0" u="none" strike="noStrike" baseline="0" dirty="0">
                <a:latin typeface="Times New Roman" panose="02020603050405020304" pitchFamily="18" charset="0"/>
              </a:rPr>
              <a:t>Непосредственно в процессе тренировки (независимо от специфики выполняемых нагрузок) анализируют:</a:t>
            </a:r>
          </a:p>
          <a:p>
            <a:pPr algn="l"/>
            <a:r>
              <a:rPr lang="ru-RU" sz="1800" b="0" i="0" u="none" strike="noStrike" baseline="0" dirty="0">
                <a:latin typeface="Times New Roman" panose="02020603050405020304" pitchFamily="18" charset="0"/>
              </a:rPr>
              <a:t>1) внешние признаки утомления;</a:t>
            </a:r>
          </a:p>
          <a:p>
            <a:pPr algn="l"/>
            <a:r>
              <a:rPr lang="ru-RU" sz="1800" b="0" i="0" u="none" strike="noStrike" baseline="0" dirty="0">
                <a:latin typeface="Times New Roman" panose="02020603050405020304" pitchFamily="18" charset="0"/>
              </a:rPr>
              <a:t>2) динамику частоты сердечных сокращений;</a:t>
            </a:r>
          </a:p>
          <a:p>
            <a:pPr algn="l"/>
            <a:r>
              <a:rPr lang="ru-RU" sz="1800" b="0" i="0" u="none" strike="noStrike" baseline="0" dirty="0">
                <a:latin typeface="Times New Roman" panose="02020603050405020304" pitchFamily="18" charset="0"/>
              </a:rPr>
              <a:t>3) показатели биохимического состава крови (редко).</a:t>
            </a:r>
          </a:p>
          <a:p>
            <a:pPr marL="0" indent="0" algn="l">
              <a:buNone/>
            </a:pPr>
            <a:r>
              <a:rPr lang="ru-RU" sz="1800" b="0" i="0" u="none" strike="noStrike" baseline="0" dirty="0">
                <a:latin typeface="Times New Roman" panose="02020603050405020304" pitchFamily="18" charset="0"/>
              </a:rPr>
              <a:t>До и после тренировки целесообразно регистрировать срочные изменения показателей.</a:t>
            </a:r>
            <a:endParaRPr lang="ru-RU" dirty="0"/>
          </a:p>
        </p:txBody>
      </p:sp>
    </p:spTree>
    <p:extLst>
      <p:ext uri="{BB962C8B-B14F-4D97-AF65-F5344CB8AC3E}">
        <p14:creationId xmlns:p14="http://schemas.microsoft.com/office/powerpoint/2010/main" val="57379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5BE0CE-D9E6-454B-AB8F-832F2EFCE8FB}"/>
              </a:ext>
            </a:extLst>
          </p:cNvPr>
          <p:cNvSpPr>
            <a:spLocks noGrp="1"/>
          </p:cNvSpPr>
          <p:nvPr>
            <p:ph type="title"/>
          </p:nvPr>
        </p:nvSpPr>
        <p:spPr/>
        <p:txBody>
          <a:bodyPr>
            <a:normAutofit/>
          </a:bodyPr>
          <a:lstStyle/>
          <a:p>
            <a:r>
              <a:rPr lang="ru-RU" sz="2800" dirty="0">
                <a:latin typeface="Times New Roman" panose="02020603050405020304" pitchFamily="18" charset="0"/>
              </a:rPr>
              <a:t>При выполнении нагрузок, направленных на преимущественное развитие </a:t>
            </a:r>
            <a:r>
              <a:rPr lang="ru-RU" sz="2800" i="1" dirty="0">
                <a:latin typeface="Times New Roman,Italic"/>
              </a:rPr>
              <a:t>выносливости</a:t>
            </a:r>
            <a:r>
              <a:rPr lang="ru-RU" sz="2800" dirty="0">
                <a:latin typeface="Times New Roman" panose="02020603050405020304" pitchFamily="18" charset="0"/>
              </a:rPr>
              <a:t>, исследуются:</a:t>
            </a:r>
            <a:br>
              <a:rPr lang="ru-RU" sz="2800" dirty="0"/>
            </a:br>
            <a:endParaRPr lang="ru-RU" sz="2800" dirty="0"/>
          </a:p>
        </p:txBody>
      </p:sp>
      <p:sp>
        <p:nvSpPr>
          <p:cNvPr id="3" name="Объект 2">
            <a:extLst>
              <a:ext uri="{FF2B5EF4-FFF2-40B4-BE49-F238E27FC236}">
                <a16:creationId xmlns:a16="http://schemas.microsoft.com/office/drawing/2014/main" id="{662AF6A1-7DFB-4169-AF2E-928C15107E3E}"/>
              </a:ext>
            </a:extLst>
          </p:cNvPr>
          <p:cNvSpPr>
            <a:spLocks noGrp="1"/>
          </p:cNvSpPr>
          <p:nvPr>
            <p:ph idx="1"/>
          </p:nvPr>
        </p:nvSpPr>
        <p:spPr/>
        <p:txBody>
          <a:bodyPr/>
          <a:lstStyle/>
          <a:p>
            <a:pPr algn="l"/>
            <a:r>
              <a:rPr lang="ru-RU" sz="1800" b="0" i="0" u="none" strike="noStrike" baseline="0" dirty="0">
                <a:latin typeface="Times New Roman" panose="02020603050405020304" pitchFamily="18" charset="0"/>
              </a:rPr>
              <a:t>1) масса тела;</a:t>
            </a:r>
          </a:p>
          <a:p>
            <a:pPr algn="l"/>
            <a:r>
              <a:rPr lang="ru-RU" sz="1800" b="0" i="0" u="none" strike="noStrike" baseline="0" dirty="0">
                <a:latin typeface="Times New Roman" panose="02020603050405020304" pitchFamily="18" charset="0"/>
              </a:rPr>
              <a:t>2) функциональное состояние сердечно-сосудистой системы (ЧСС, АД, ЭКГ);</a:t>
            </a:r>
          </a:p>
          <a:p>
            <a:pPr algn="l"/>
            <a:r>
              <a:rPr lang="ru-RU" sz="1800" b="0" i="0" u="none" strike="noStrike" baseline="0" dirty="0">
                <a:latin typeface="Times New Roman" panose="02020603050405020304" pitchFamily="18" charset="0"/>
              </a:rPr>
              <a:t>3) функциональное состояние системы внешнего дыхания (ЖЕЛ);</a:t>
            </a:r>
          </a:p>
          <a:p>
            <a:pPr algn="l"/>
            <a:r>
              <a:rPr lang="ru-RU" sz="1800" b="0" i="0" u="none" strike="noStrike" baseline="0" dirty="0">
                <a:latin typeface="Times New Roman" panose="02020603050405020304" pitchFamily="18" charset="0"/>
              </a:rPr>
              <a:t>4) клинический анализ крови;</a:t>
            </a:r>
          </a:p>
          <a:p>
            <a:pPr algn="l"/>
            <a:r>
              <a:rPr lang="ru-RU" sz="1800" b="0" i="0" u="none" strike="noStrike" baseline="0" dirty="0">
                <a:latin typeface="Times New Roman" panose="02020603050405020304" pitchFamily="18" charset="0"/>
              </a:rPr>
              <a:t>5) биохимический анализ крови;</a:t>
            </a:r>
          </a:p>
          <a:p>
            <a:pPr algn="l"/>
            <a:r>
              <a:rPr lang="ru-RU" sz="1800" b="0" i="0" u="none" strike="noStrike" baseline="0" dirty="0">
                <a:latin typeface="Times New Roman" panose="02020603050405020304" pitchFamily="18" charset="0"/>
              </a:rPr>
              <a:t>6) кислотно-щелочное состояние крови;</a:t>
            </a:r>
          </a:p>
          <a:p>
            <a:pPr algn="l"/>
            <a:r>
              <a:rPr lang="ru-RU" sz="1800" b="0" i="0" u="none" strike="noStrike" baseline="0" dirty="0">
                <a:latin typeface="Times New Roman" panose="02020603050405020304" pitchFamily="18" charset="0"/>
              </a:rPr>
              <a:t>7) анализ мочи.</a:t>
            </a:r>
            <a:endParaRPr lang="ru-RU" dirty="0"/>
          </a:p>
        </p:txBody>
      </p:sp>
    </p:spTree>
    <p:extLst>
      <p:ext uri="{BB962C8B-B14F-4D97-AF65-F5344CB8AC3E}">
        <p14:creationId xmlns:p14="http://schemas.microsoft.com/office/powerpoint/2010/main" val="612161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470496-4430-4B0B-BF3B-76E93DA02FFF}"/>
              </a:ext>
            </a:extLst>
          </p:cNvPr>
          <p:cNvSpPr>
            <a:spLocks noGrp="1"/>
          </p:cNvSpPr>
          <p:nvPr>
            <p:ph type="title"/>
          </p:nvPr>
        </p:nvSpPr>
        <p:spPr/>
        <p:txBody>
          <a:bodyPr>
            <a:normAutofit fontScale="90000"/>
          </a:bodyPr>
          <a:lstStyle/>
          <a:p>
            <a:r>
              <a:rPr lang="ru-RU" dirty="0">
                <a:latin typeface="Times New Roman" panose="02020603050405020304" pitchFamily="18" charset="0"/>
              </a:rPr>
              <a:t>При выполнении </a:t>
            </a:r>
            <a:r>
              <a:rPr lang="ru-RU" i="1" dirty="0">
                <a:latin typeface="Times New Roman,Italic"/>
              </a:rPr>
              <a:t>скоростно</a:t>
            </a:r>
            <a:r>
              <a:rPr lang="ru-RU" i="1" dirty="0">
                <a:latin typeface="Times New Roman" panose="02020603050405020304" pitchFamily="18" charset="0"/>
              </a:rPr>
              <a:t>-</a:t>
            </a:r>
            <a:r>
              <a:rPr lang="ru-RU" i="1" dirty="0">
                <a:latin typeface="Times New Roman,Italic"/>
              </a:rPr>
              <a:t>силовых нагрузок </a:t>
            </a:r>
            <a:r>
              <a:rPr lang="ru-RU" dirty="0">
                <a:latin typeface="Times New Roman" panose="02020603050405020304" pitchFamily="18" charset="0"/>
              </a:rPr>
              <a:t>исследуют:</a:t>
            </a:r>
            <a:br>
              <a:rPr lang="ru-RU" dirty="0">
                <a:latin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BE5B5312-785A-4CD7-882D-2BAE292C5559}"/>
              </a:ext>
            </a:extLst>
          </p:cNvPr>
          <p:cNvSpPr>
            <a:spLocks noGrp="1"/>
          </p:cNvSpPr>
          <p:nvPr>
            <p:ph idx="1"/>
          </p:nvPr>
        </p:nvSpPr>
        <p:spPr/>
        <p:txBody>
          <a:bodyPr>
            <a:normAutofit/>
          </a:bodyPr>
          <a:lstStyle/>
          <a:p>
            <a:pPr algn="l"/>
            <a:r>
              <a:rPr lang="ru-RU" sz="4000" b="0" i="0" u="none" strike="noStrike" baseline="0" dirty="0">
                <a:latin typeface="Times New Roman" panose="02020603050405020304" pitchFamily="18" charset="0"/>
              </a:rPr>
              <a:t>1) функциональное состояние нервно-мышечного аппарата;</a:t>
            </a:r>
          </a:p>
          <a:p>
            <a:pPr algn="l"/>
            <a:r>
              <a:rPr lang="ru-RU" sz="4000" b="0" i="0" u="none" strike="noStrike" baseline="0" dirty="0">
                <a:latin typeface="Times New Roman" panose="02020603050405020304" pitchFamily="18" charset="0"/>
              </a:rPr>
              <a:t>2) биохимический состав крови.</a:t>
            </a:r>
            <a:endParaRPr lang="ru-RU" sz="4000" dirty="0"/>
          </a:p>
        </p:txBody>
      </p:sp>
    </p:spTree>
    <p:extLst>
      <p:ext uri="{BB962C8B-B14F-4D97-AF65-F5344CB8AC3E}">
        <p14:creationId xmlns:p14="http://schemas.microsoft.com/office/powerpoint/2010/main" val="92123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204DD-4EEA-4BE3-B9F2-57ED982092F8}"/>
              </a:ext>
            </a:extLst>
          </p:cNvPr>
          <p:cNvSpPr>
            <a:spLocks noGrp="1"/>
          </p:cNvSpPr>
          <p:nvPr>
            <p:ph type="title"/>
          </p:nvPr>
        </p:nvSpPr>
        <p:spPr/>
        <p:txBody>
          <a:bodyPr/>
          <a:lstStyle/>
          <a:p>
            <a:pPr algn="ctr"/>
            <a:r>
              <a:rPr lang="ru-RU" dirty="0">
                <a:latin typeface="Times New Roman" panose="02020603050405020304" pitchFamily="18" charset="0"/>
              </a:rPr>
              <a:t>Спортивная медицина – </a:t>
            </a:r>
            <a:endParaRPr lang="ru-RU" dirty="0"/>
          </a:p>
        </p:txBody>
      </p:sp>
      <p:sp>
        <p:nvSpPr>
          <p:cNvPr id="3" name="Объект 2">
            <a:extLst>
              <a:ext uri="{FF2B5EF4-FFF2-40B4-BE49-F238E27FC236}">
                <a16:creationId xmlns:a16="http://schemas.microsoft.com/office/drawing/2014/main" id="{EF3A9B9B-CD53-4189-A2EE-D771E472BEEE}"/>
              </a:ext>
            </a:extLst>
          </p:cNvPr>
          <p:cNvSpPr>
            <a:spLocks noGrp="1"/>
          </p:cNvSpPr>
          <p:nvPr>
            <p:ph idx="1"/>
          </p:nvPr>
        </p:nvSpPr>
        <p:spPr/>
        <p:txBody>
          <a:bodyPr>
            <a:normAutofit/>
          </a:bodyPr>
          <a:lstStyle/>
          <a:p>
            <a:pPr marL="0" indent="0" algn="l">
              <a:buNone/>
            </a:pPr>
            <a:r>
              <a:rPr lang="ru-RU" sz="2400" b="0" i="0" u="none" strike="noStrike" baseline="0" dirty="0">
                <a:latin typeface="Times New Roman" panose="02020603050405020304" pitchFamily="18" charset="0"/>
                <a:cs typeface="Times New Roman" panose="02020603050405020304" pitchFamily="18" charset="0"/>
              </a:rPr>
              <a:t>область профессиональной медицины, все виды деятельности которой направлены на сохранение и укрепление здоровья, профилактику и лечение заболеваний, а также повышение эффективности тренировочного процесса у лиц, занимающихся физической культурой и спортом.</a:t>
            </a:r>
          </a:p>
          <a:p>
            <a:pPr marL="0" indent="0" algn="l">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l">
              <a:spcBef>
                <a:spcPts val="0"/>
              </a:spcBef>
              <a:buNone/>
            </a:pPr>
            <a:r>
              <a:rPr lang="ru-RU" sz="2400" b="1" dirty="0">
                <a:latin typeface="Times New Roman" panose="02020603050405020304" pitchFamily="18" charset="0"/>
                <a:cs typeface="Times New Roman" panose="02020603050405020304" pitchFamily="18" charset="0"/>
              </a:rPr>
              <a:t>Основные цели </a:t>
            </a:r>
            <a:r>
              <a:rPr lang="ru-RU" sz="2400" dirty="0">
                <a:latin typeface="Times New Roman" panose="02020603050405020304" pitchFamily="18" charset="0"/>
                <a:cs typeface="Times New Roman" panose="02020603050405020304" pitchFamily="18" charset="0"/>
              </a:rPr>
              <a:t>спортивной медицины – сохранение и укрепление</a:t>
            </a:r>
          </a:p>
          <a:p>
            <a:pPr marL="0" indent="0" algn="l">
              <a:spcBef>
                <a:spcPts val="0"/>
              </a:spcBef>
              <a:buNone/>
            </a:pPr>
            <a:r>
              <a:rPr lang="ru-RU" sz="2400" dirty="0">
                <a:latin typeface="Times New Roman" panose="02020603050405020304" pitchFamily="18" charset="0"/>
                <a:cs typeface="Times New Roman" panose="02020603050405020304" pitchFamily="18" charset="0"/>
              </a:rPr>
              <a:t>здоровья людей, занимающихся физической культурой и спортом, лечение и профилактика у них патологических состояний и заболеваний, содействие рациональному использованию средств и методов физической культуры и спорта, оптимизации процессов </a:t>
            </a:r>
            <a:r>
              <a:rPr lang="ru-RU" sz="2400" dirty="0" err="1">
                <a:latin typeface="Times New Roman" panose="02020603050405020304" pitchFamily="18" charset="0"/>
                <a:cs typeface="Times New Roman" panose="02020603050405020304" pitchFamily="18" charset="0"/>
              </a:rPr>
              <a:t>постнагрузочного</a:t>
            </a:r>
            <a:r>
              <a:rPr lang="ru-RU" sz="2400" dirty="0">
                <a:latin typeface="Times New Roman" panose="02020603050405020304" pitchFamily="18" charset="0"/>
                <a:cs typeface="Times New Roman" panose="02020603050405020304" pitchFamily="18" charset="0"/>
              </a:rPr>
              <a:t> восстановления и повышению работоспособности, продлению активного периода жизни.</a:t>
            </a:r>
          </a:p>
        </p:txBody>
      </p:sp>
    </p:spTree>
    <p:extLst>
      <p:ext uri="{BB962C8B-B14F-4D97-AF65-F5344CB8AC3E}">
        <p14:creationId xmlns:p14="http://schemas.microsoft.com/office/powerpoint/2010/main" val="316826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58B139-AB4C-4829-8E60-31446D13CA4B}"/>
              </a:ext>
            </a:extLst>
          </p:cNvPr>
          <p:cNvSpPr>
            <a:spLocks noGrp="1"/>
          </p:cNvSpPr>
          <p:nvPr>
            <p:ph type="title"/>
          </p:nvPr>
        </p:nvSpPr>
        <p:spPr/>
        <p:txBody>
          <a:bodyPr>
            <a:normAutofit fontScale="90000"/>
          </a:bodyPr>
          <a:lstStyle/>
          <a:p>
            <a:r>
              <a:rPr lang="ru-RU" dirty="0">
                <a:latin typeface="Times New Roman" panose="02020603050405020304" pitchFamily="18" charset="0"/>
              </a:rPr>
              <a:t>При выполнении </a:t>
            </a:r>
            <a:r>
              <a:rPr lang="ru-RU" i="1" dirty="0">
                <a:latin typeface="Times New Roman,Italic"/>
              </a:rPr>
              <a:t>сложно</a:t>
            </a:r>
            <a:r>
              <a:rPr lang="ru-RU" i="1" dirty="0">
                <a:latin typeface="Times New Roman" panose="02020603050405020304" pitchFamily="18" charset="0"/>
              </a:rPr>
              <a:t>-</a:t>
            </a:r>
            <a:r>
              <a:rPr lang="ru-RU" i="1" dirty="0">
                <a:latin typeface="Times New Roman,Italic"/>
              </a:rPr>
              <a:t>координационных нагрузок </a:t>
            </a:r>
            <a:r>
              <a:rPr lang="ru-RU" dirty="0">
                <a:latin typeface="Times New Roman" panose="02020603050405020304" pitchFamily="18" charset="0"/>
              </a:rPr>
              <a:t>исследуют:</a:t>
            </a:r>
            <a:br>
              <a:rPr lang="ru-RU" dirty="0">
                <a:latin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2ACC85D6-7DF6-4C4E-93B2-F39A4906BFB5}"/>
              </a:ext>
            </a:extLst>
          </p:cNvPr>
          <p:cNvSpPr>
            <a:spLocks noGrp="1"/>
          </p:cNvSpPr>
          <p:nvPr>
            <p:ph idx="1"/>
          </p:nvPr>
        </p:nvSpPr>
        <p:spPr/>
        <p:txBody>
          <a:bodyPr>
            <a:normAutofit/>
          </a:bodyPr>
          <a:lstStyle/>
          <a:p>
            <a:pPr algn="l"/>
            <a:r>
              <a:rPr lang="ru-RU" sz="3600" b="0" i="0" u="none" strike="noStrike" baseline="0" dirty="0">
                <a:latin typeface="Times New Roman" panose="02020603050405020304" pitchFamily="18" charset="0"/>
              </a:rPr>
              <a:t>1) функциональное состояние нервно-мышечного аппарата;</a:t>
            </a:r>
          </a:p>
          <a:p>
            <a:pPr algn="l"/>
            <a:r>
              <a:rPr lang="ru-RU" sz="3600" b="0" i="0" u="none" strike="noStrike" baseline="0" dirty="0">
                <a:latin typeface="Times New Roman" panose="02020603050405020304" pitchFamily="18" charset="0"/>
              </a:rPr>
              <a:t>2) функциональное состояние максимально задействованных при выполнении избранного вида нагрузок анализаторов.</a:t>
            </a:r>
            <a:endParaRPr lang="ru-RU" sz="3600" dirty="0"/>
          </a:p>
        </p:txBody>
      </p:sp>
    </p:spTree>
    <p:extLst>
      <p:ext uri="{BB962C8B-B14F-4D97-AF65-F5344CB8AC3E}">
        <p14:creationId xmlns:p14="http://schemas.microsoft.com/office/powerpoint/2010/main" val="166337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93BBE6-BA4E-4E4D-8B70-48CE4DE6D870}"/>
              </a:ext>
            </a:extLst>
          </p:cNvPr>
          <p:cNvSpPr>
            <a:spLocks noGrp="1"/>
          </p:cNvSpPr>
          <p:nvPr>
            <p:ph type="title"/>
          </p:nvPr>
        </p:nvSpPr>
        <p:spPr/>
        <p:txBody>
          <a:bodyPr>
            <a:normAutofit/>
          </a:bodyPr>
          <a:lstStyle/>
          <a:p>
            <a:pPr algn="ctr"/>
            <a:r>
              <a:rPr lang="ru-RU" sz="2400" b="0" i="0" u="none" strike="noStrike" baseline="0" dirty="0">
                <a:solidFill>
                  <a:srgbClr val="0000FF"/>
                </a:solidFill>
                <a:latin typeface="Times New Roman" panose="02020603050405020304" pitchFamily="18" charset="0"/>
              </a:rPr>
              <a:t>Исследование и оценка физического развития</a:t>
            </a:r>
            <a:endParaRPr lang="ru-RU" sz="2400" dirty="0"/>
          </a:p>
        </p:txBody>
      </p:sp>
      <p:sp>
        <p:nvSpPr>
          <p:cNvPr id="3" name="Объект 2">
            <a:extLst>
              <a:ext uri="{FF2B5EF4-FFF2-40B4-BE49-F238E27FC236}">
                <a16:creationId xmlns:a16="http://schemas.microsoft.com/office/drawing/2014/main" id="{B4568130-EC5E-412F-B95C-3399F97B9ED4}"/>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Основными методами исследования физического развития человека являются внешний осмотр (</a:t>
            </a:r>
            <a:r>
              <a:rPr lang="ru-RU" sz="1800" b="0" i="0" u="none" strike="noStrike" baseline="0" dirty="0" err="1">
                <a:latin typeface="Times New Roman" panose="02020603050405020304" pitchFamily="18" charset="0"/>
              </a:rPr>
              <a:t>соматоскопия</a:t>
            </a:r>
            <a:r>
              <a:rPr lang="ru-RU" sz="1800" b="0" i="0" u="none" strike="noStrike" baseline="0" dirty="0">
                <a:latin typeface="Times New Roman" panose="02020603050405020304" pitchFamily="18" charset="0"/>
              </a:rPr>
              <a:t>) и измерения – антропометрия (</a:t>
            </a:r>
            <a:r>
              <a:rPr lang="ru-RU" sz="1800" b="0" i="0" u="none" strike="noStrike" baseline="0" dirty="0" err="1">
                <a:latin typeface="Times New Roman" panose="02020603050405020304" pitchFamily="18" charset="0"/>
              </a:rPr>
              <a:t>соматометрия</a:t>
            </a:r>
            <a:r>
              <a:rPr lang="ru-RU" sz="1800" b="0" i="0" u="none" strike="noStrike" baseline="0" dirty="0">
                <a:latin typeface="Times New Roman" panose="02020603050405020304" pitchFamily="18" charset="0"/>
              </a:rPr>
              <a:t>).</a:t>
            </a:r>
          </a:p>
          <a:p>
            <a:pPr algn="l"/>
            <a:r>
              <a:rPr lang="ru-RU" sz="1800" b="0" i="0" u="none" strike="noStrike" baseline="0" dirty="0">
                <a:latin typeface="Times New Roman" panose="02020603050405020304" pitchFamily="18" charset="0"/>
              </a:rPr>
              <a:t>Осмотр проводится для получения общего впечатления о физическом развитии обследуемого: типе строения тела в целом и отдельных его частей, их взаимоотношении, пропорциональности, наличии функциональных или патологических отклонений.</a:t>
            </a:r>
          </a:p>
          <a:p>
            <a:pPr marL="0" indent="0" algn="l">
              <a:buNone/>
            </a:pPr>
            <a:r>
              <a:rPr lang="ru-RU" sz="1800" b="0" i="0" u="none" strike="noStrike" baseline="0" dirty="0" err="1">
                <a:latin typeface="Times New Roman" panose="02020603050405020304" pitchFamily="18" charset="0"/>
              </a:rPr>
              <a:t>Соматоскопия</a:t>
            </a:r>
            <a:r>
              <a:rPr lang="ru-RU" sz="1800" b="0" i="0" u="none" strike="noStrike" baseline="0" dirty="0">
                <a:latin typeface="Times New Roman" panose="02020603050405020304" pitchFamily="18" charset="0"/>
              </a:rPr>
              <a:t> включает:</a:t>
            </a:r>
          </a:p>
          <a:p>
            <a:pPr algn="l"/>
            <a:r>
              <a:rPr lang="ru-RU" sz="1800" b="0" i="0" u="none" strike="noStrike" baseline="0" dirty="0">
                <a:latin typeface="Times New Roman" panose="02020603050405020304" pitchFamily="18" charset="0"/>
              </a:rPr>
              <a:t>1) оценку состояния опорно-двигательного аппарата: определение типа конституции и телосложения, определение формы ног, стоп, позвоночника, вида осанки, степени развития мускулатуры;</a:t>
            </a:r>
          </a:p>
          <a:p>
            <a:pPr algn="l"/>
            <a:r>
              <a:rPr lang="ru-RU" sz="1800" b="0" i="0" u="none" strike="noStrike" baseline="0" dirty="0">
                <a:latin typeface="Times New Roman" panose="02020603050405020304" pitchFamily="18" charset="0"/>
              </a:rPr>
              <a:t>2) определение степени жироотложения;</a:t>
            </a:r>
          </a:p>
          <a:p>
            <a:pPr algn="l"/>
            <a:r>
              <a:rPr lang="ru-RU" sz="1800" b="0" i="0" u="none" strike="noStrike" baseline="0" dirty="0">
                <a:latin typeface="Times New Roman" panose="02020603050405020304" pitchFamily="18" charset="0"/>
              </a:rPr>
              <a:t>3) оценку степени полового созревания;</a:t>
            </a:r>
          </a:p>
          <a:p>
            <a:pPr algn="l"/>
            <a:r>
              <a:rPr lang="ru-RU" sz="1800" b="0" i="0" u="none" strike="noStrike" baseline="0" dirty="0">
                <a:latin typeface="Times New Roman" panose="02020603050405020304" pitchFamily="18" charset="0"/>
              </a:rPr>
              <a:t>4) оценку состояния кожных покровов и степени утомления.</a:t>
            </a:r>
            <a:endParaRPr lang="ru-RU" dirty="0"/>
          </a:p>
        </p:txBody>
      </p:sp>
    </p:spTree>
    <p:extLst>
      <p:ext uri="{BB962C8B-B14F-4D97-AF65-F5344CB8AC3E}">
        <p14:creationId xmlns:p14="http://schemas.microsoft.com/office/powerpoint/2010/main" val="206032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AC3882-5EDD-43B3-ACCE-469C26A87D71}"/>
              </a:ext>
            </a:extLst>
          </p:cNvPr>
          <p:cNvSpPr>
            <a:spLocks noGrp="1"/>
          </p:cNvSpPr>
          <p:nvPr>
            <p:ph type="title"/>
          </p:nvPr>
        </p:nvSpPr>
        <p:spPr/>
        <p:txBody>
          <a:bodyPr>
            <a:normAutofit/>
          </a:bodyPr>
          <a:lstStyle/>
          <a:p>
            <a:pPr algn="ctr"/>
            <a:r>
              <a:rPr lang="ru-RU" sz="2400" b="0" i="0" u="none" strike="noStrike" baseline="0" dirty="0">
                <a:latin typeface="Times New Roman" panose="02020603050405020304" pitchFamily="18" charset="0"/>
              </a:rPr>
              <a:t>Физиологические изгибы позвоночника</a:t>
            </a:r>
            <a:endParaRPr lang="ru-RU" sz="2400" dirty="0"/>
          </a:p>
        </p:txBody>
      </p:sp>
      <p:pic>
        <p:nvPicPr>
          <p:cNvPr id="5" name="Объект 4">
            <a:extLst>
              <a:ext uri="{FF2B5EF4-FFF2-40B4-BE49-F238E27FC236}">
                <a16:creationId xmlns:a16="http://schemas.microsoft.com/office/drawing/2014/main" id="{56700057-A7DC-4649-82FF-A747644CA8AB}"/>
              </a:ext>
            </a:extLst>
          </p:cNvPr>
          <p:cNvPicPr>
            <a:picLocks noGrp="1" noChangeAspect="1"/>
          </p:cNvPicPr>
          <p:nvPr>
            <p:ph idx="1"/>
          </p:nvPr>
        </p:nvPicPr>
        <p:blipFill>
          <a:blip r:embed="rId2"/>
          <a:stretch>
            <a:fillRect/>
          </a:stretch>
        </p:blipFill>
        <p:spPr>
          <a:xfrm>
            <a:off x="4366361" y="1735181"/>
            <a:ext cx="3848330" cy="4356363"/>
          </a:xfrm>
        </p:spPr>
      </p:pic>
    </p:spTree>
    <p:extLst>
      <p:ext uri="{BB962C8B-B14F-4D97-AF65-F5344CB8AC3E}">
        <p14:creationId xmlns:p14="http://schemas.microsoft.com/office/powerpoint/2010/main" val="4744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DA5BB6-7F97-4CF0-B662-68A8921EF493}"/>
              </a:ext>
            </a:extLst>
          </p:cNvPr>
          <p:cNvSpPr>
            <a:spLocks noGrp="1"/>
          </p:cNvSpPr>
          <p:nvPr>
            <p:ph type="title"/>
          </p:nvPr>
        </p:nvSpPr>
        <p:spPr>
          <a:xfrm>
            <a:off x="838200" y="69574"/>
            <a:ext cx="10515600" cy="327991"/>
          </a:xfrm>
        </p:spPr>
        <p:txBody>
          <a:bodyPr>
            <a:normAutofit fontScale="90000"/>
          </a:bodyPr>
          <a:lstStyle/>
          <a:p>
            <a:pPr algn="ctr"/>
            <a:r>
              <a:rPr lang="ru-RU" sz="1800" b="1" i="0" u="none" strike="noStrike" baseline="0" dirty="0">
                <a:latin typeface="Times New Roman,Bold"/>
              </a:rPr>
              <a:t>Критерии определения группы здоровья детей</a:t>
            </a:r>
            <a:endParaRPr lang="ru-RU" dirty="0"/>
          </a:p>
        </p:txBody>
      </p:sp>
      <p:sp>
        <p:nvSpPr>
          <p:cNvPr id="3" name="Объект 2">
            <a:extLst>
              <a:ext uri="{FF2B5EF4-FFF2-40B4-BE49-F238E27FC236}">
                <a16:creationId xmlns:a16="http://schemas.microsoft.com/office/drawing/2014/main" id="{6715FAB2-6ADC-4154-9E58-047F465309C5}"/>
              </a:ext>
            </a:extLst>
          </p:cNvPr>
          <p:cNvSpPr>
            <a:spLocks noGrp="1"/>
          </p:cNvSpPr>
          <p:nvPr>
            <p:ph idx="1"/>
          </p:nvPr>
        </p:nvSpPr>
        <p:spPr>
          <a:xfrm>
            <a:off x="838200" y="665922"/>
            <a:ext cx="10515600" cy="5660128"/>
          </a:xfrm>
        </p:spPr>
        <p:txBody>
          <a:bodyPr>
            <a:normAutofit/>
          </a:bodyPr>
          <a:lstStyle/>
          <a:p>
            <a:pPr marL="0" indent="0" algn="l">
              <a:buNone/>
            </a:pPr>
            <a:r>
              <a:rPr lang="ru-RU" sz="1800" b="1" i="0" u="none" strike="noStrike" baseline="0" dirty="0">
                <a:latin typeface="Times New Roman,Bold"/>
              </a:rPr>
              <a:t>1 </a:t>
            </a:r>
            <a:r>
              <a:rPr lang="ru-RU" sz="1800" b="1" dirty="0">
                <a:latin typeface="Times New Roman,Bold"/>
              </a:rPr>
              <a:t>- </a:t>
            </a:r>
            <a:r>
              <a:rPr lang="ru-RU" sz="1800" b="0" i="0" u="none" strike="noStrike" baseline="0" dirty="0">
                <a:latin typeface="Times New Roman" panose="02020603050405020304" pitchFamily="18" charset="0"/>
              </a:rPr>
              <a:t>Практически здоровые (на момент осмотра), нет функциональных отклонений, анатомических дефектов. Здоровые или редко болеющие. Отклонения, которые не влияют на общее состояние или не требуют коррекции. Возможны незначительные отклонения нервно-психического развития.</a:t>
            </a:r>
          </a:p>
          <a:p>
            <a:pPr marL="0" indent="0" algn="l">
              <a:buNone/>
            </a:pPr>
            <a:r>
              <a:rPr lang="ru-RU" sz="1800" b="1" dirty="0">
                <a:latin typeface="Times New Roman" panose="02020603050405020304" pitchFamily="18" charset="0"/>
              </a:rPr>
              <a:t>2</a:t>
            </a:r>
            <a:r>
              <a:rPr lang="ru-RU" sz="1800" dirty="0">
                <a:latin typeface="Times New Roman" panose="02020603050405020304" pitchFamily="18" charset="0"/>
              </a:rPr>
              <a:t> - </a:t>
            </a:r>
            <a:r>
              <a:rPr lang="ru-RU" sz="1800" b="0" i="0" u="none" strike="noStrike" baseline="0" dirty="0">
                <a:latin typeface="Times New Roman" panose="02020603050405020304" pitchFamily="18" charset="0"/>
              </a:rPr>
              <a:t>Дети с общей задержкой физического развития (без патологий). Частные простудные заболевания – более 5–6 раз в год. </a:t>
            </a:r>
            <a:r>
              <a:rPr lang="ru-RU" sz="1800" b="0" i="0" u="none" strike="noStrike" baseline="0" dirty="0" err="1">
                <a:latin typeface="Times New Roman" panose="02020603050405020304" pitchFamily="18" charset="0"/>
              </a:rPr>
              <a:t>Реконвалесценты</a:t>
            </a:r>
            <a:r>
              <a:rPr lang="ru-RU" sz="1800" b="0" i="0" u="none" strike="noStrike" baseline="0" dirty="0">
                <a:latin typeface="Times New Roman" panose="02020603050405020304" pitchFamily="18" charset="0"/>
              </a:rPr>
              <a:t> (выздоравливающие после болезни). Отклонения, существенно влияющие на жизнедеятельность: близорукость, плоскостопие, анемия, недоношенность, низкая / избыточная масса тела, нарушение осанки, сколиоз 1–3-й степени. Функциональные нарушения (неврозы и др.).</a:t>
            </a:r>
          </a:p>
          <a:p>
            <a:pPr marL="0" indent="0" algn="l">
              <a:buNone/>
            </a:pPr>
            <a:r>
              <a:rPr lang="ru-RU" sz="1800" b="1" i="0" u="none" strike="noStrike" baseline="0" dirty="0">
                <a:latin typeface="Times New Roman" panose="02020603050405020304" pitchFamily="18" charset="0"/>
              </a:rPr>
              <a:t>3</a:t>
            </a:r>
            <a:r>
              <a:rPr lang="ru-RU" sz="1800" b="0" i="0" u="none" strike="noStrike" baseline="0" dirty="0">
                <a:latin typeface="Times New Roman" panose="02020603050405020304" pitchFamily="18" charset="0"/>
              </a:rPr>
              <a:t> - Одно хроническое заболевание нетяжелого течения; в стадии ремиссии и компенсации. Возможно частичное ограничение обучения, физической активности.</a:t>
            </a:r>
          </a:p>
          <a:p>
            <a:pPr marL="0" indent="0" algn="l">
              <a:buNone/>
            </a:pPr>
            <a:r>
              <a:rPr lang="ru-RU" sz="1800" b="1" i="0" u="none" strike="noStrike" baseline="0" dirty="0">
                <a:latin typeface="Times New Roman" panose="02020603050405020304" pitchFamily="18" charset="0"/>
              </a:rPr>
              <a:t>4 </a:t>
            </a:r>
            <a:r>
              <a:rPr lang="ru-RU" sz="1800" b="0" i="0" u="none" strike="noStrike" baseline="0" dirty="0">
                <a:latin typeface="Times New Roman" panose="02020603050405020304" pitchFamily="18" charset="0"/>
              </a:rPr>
              <a:t>- Несколько хронических заболеваний. Одно заболевание или более протекает в острой форме, приводит к изменению затронутых органов или систем – к декомпенсации. Врожденный порок, препятствующий полноценному обучению или труду. Необходима поддерживающая терапия.</a:t>
            </a:r>
          </a:p>
          <a:p>
            <a:pPr marL="0" indent="0" algn="l">
              <a:buNone/>
            </a:pPr>
            <a:r>
              <a:rPr lang="ru-RU" sz="1800" b="1" i="0" u="none" strike="noStrike" baseline="0" dirty="0">
                <a:latin typeface="Times New Roman" panose="02020603050405020304" pitchFamily="18" charset="0"/>
              </a:rPr>
              <a:t>5</a:t>
            </a:r>
            <a:r>
              <a:rPr lang="ru-RU" sz="1800" b="0" i="0" u="none" strike="noStrike" baseline="0" dirty="0">
                <a:latin typeface="Times New Roman" panose="02020603050405020304" pitchFamily="18" charset="0"/>
              </a:rPr>
              <a:t> - Инвалидность. Хотя бы одно серьезное хроническое заболевание или физический недостаток, нарушающие нормальное течение жизненных функций. Посещение детских и подростковых учреждений общего профиля исключено.</a:t>
            </a:r>
            <a:endParaRPr lang="ru-RU" dirty="0"/>
          </a:p>
        </p:txBody>
      </p:sp>
    </p:spTree>
    <p:extLst>
      <p:ext uri="{BB962C8B-B14F-4D97-AF65-F5344CB8AC3E}">
        <p14:creationId xmlns:p14="http://schemas.microsoft.com/office/powerpoint/2010/main" val="94522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0465B5-304F-4ECD-AFE9-9A229995B0F3}"/>
              </a:ext>
            </a:extLst>
          </p:cNvPr>
          <p:cNvSpPr>
            <a:spLocks noGrp="1"/>
          </p:cNvSpPr>
          <p:nvPr>
            <p:ph type="title"/>
          </p:nvPr>
        </p:nvSpPr>
        <p:spPr/>
        <p:txBody>
          <a:bodyPr/>
          <a:lstStyle/>
          <a:p>
            <a:r>
              <a:rPr lang="ru-RU" dirty="0"/>
              <a:t>К основной медицинской группе </a:t>
            </a:r>
          </a:p>
        </p:txBody>
      </p:sp>
      <p:sp>
        <p:nvSpPr>
          <p:cNvPr id="3" name="Объект 2">
            <a:extLst>
              <a:ext uri="{FF2B5EF4-FFF2-40B4-BE49-F238E27FC236}">
                <a16:creationId xmlns:a16="http://schemas.microsoft.com/office/drawing/2014/main" id="{8188B7D4-6ACE-4091-B8CA-8403E9621780}"/>
              </a:ext>
            </a:extLst>
          </p:cNvPr>
          <p:cNvSpPr>
            <a:spLocks noGrp="1"/>
          </p:cNvSpPr>
          <p:nvPr>
            <p:ph idx="1"/>
          </p:nvPr>
        </p:nvSpPr>
        <p:spPr/>
        <p:txBody>
          <a:bodyPr>
            <a:normAutofit fontScale="62500" lnSpcReduction="20000"/>
          </a:bodyPr>
          <a:lstStyle/>
          <a:p>
            <a:pPr marL="0" indent="0">
              <a:buNone/>
            </a:pPr>
            <a:r>
              <a:rPr lang="ru-RU" dirty="0"/>
              <a:t>при занятиях физической культурой относятся дети с группой здоровья I, а также с группой здоровья II (в тех случаях, когда имеющееся заболевание не накладывает существенных ограничений на двигательный режим). Это школьники без отклонений в состоянии здоровья и физическом развитии, имеющие хорошее функциональное состояние и соответствующую возрасту физическую подготовленность, а также учащиеся с незначительными функциональными отклонениями, но не отстающие от сверстников в физическом развитии и физической подготовленности. Например: умеренно выраженная избыточная масса тела, некоторые функциональные нарушения органов и систем, дискинезия некоторых органов, кожно-аллергические реакции, уплощение стоп, слабо выраженная нейроциркуляторная дистония, легкие астенические проявления.</a:t>
            </a:r>
          </a:p>
          <a:p>
            <a:pPr marL="0" indent="0">
              <a:buNone/>
            </a:pPr>
            <a:r>
              <a:rPr lang="ru-RU" dirty="0"/>
              <a:t>Детям с этой группой здоровья разрешаются занятия в полном объеме по учебной программе физического воспитания, подготовка и сдача тестов индивидуальной физической подготовленности. Им рекомендуются занятия видом спорта в спортивных кружках и секциях, группах ДЮСШ, с подготовкой и участием в спортивных соревнованиях, турнирах, спартакиадах, спортивных праздниках и т. п.</a:t>
            </a:r>
          </a:p>
          <a:p>
            <a:pPr marL="0" indent="0">
              <a:buNone/>
            </a:pPr>
            <a:r>
              <a:rPr lang="ru-RU" dirty="0"/>
              <a:t>При этом следует помнить об относительных противопоказаниях к занятиям спортом. При близорукости или астигматизме нельзя заниматься боксом, прыжками в воду, прыжками на лыжах с трамплина, горнолыжным спортом, тяжелой атлетикой и мотоспортом; перфорация барабанной перепонки является противопоказанием к занятиям всеми видами водного спорта; при круглой и кругло-вогнутой спине не рекомендуются занятия велосипедом, греблей, боксом, усугубляющими эти нарушения осанки. Другие же виды спорта не запрещаются.</a:t>
            </a:r>
          </a:p>
        </p:txBody>
      </p:sp>
    </p:spTree>
    <p:extLst>
      <p:ext uri="{BB962C8B-B14F-4D97-AF65-F5344CB8AC3E}">
        <p14:creationId xmlns:p14="http://schemas.microsoft.com/office/powerpoint/2010/main" val="3762695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51F0A4-A387-4906-9418-AF4BE8762C43}"/>
              </a:ext>
            </a:extLst>
          </p:cNvPr>
          <p:cNvSpPr>
            <a:spLocks noGrp="1"/>
          </p:cNvSpPr>
          <p:nvPr>
            <p:ph type="title"/>
          </p:nvPr>
        </p:nvSpPr>
        <p:spPr/>
        <p:txBody>
          <a:bodyPr/>
          <a:lstStyle/>
          <a:p>
            <a:r>
              <a:rPr lang="ru-RU" i="1" dirty="0">
                <a:latin typeface="Times New Roman,Italic"/>
              </a:rPr>
              <a:t>К подготовительной </a:t>
            </a:r>
            <a:r>
              <a:rPr lang="ru-RU" dirty="0">
                <a:latin typeface="Times New Roman" panose="02020603050405020304" pitchFamily="18" charset="0"/>
              </a:rPr>
              <a:t>медицинской группе </a:t>
            </a:r>
            <a:endParaRPr lang="ru-RU" dirty="0"/>
          </a:p>
        </p:txBody>
      </p:sp>
      <p:sp>
        <p:nvSpPr>
          <p:cNvPr id="3" name="Объект 2">
            <a:extLst>
              <a:ext uri="{FF2B5EF4-FFF2-40B4-BE49-F238E27FC236}">
                <a16:creationId xmlns:a16="http://schemas.microsoft.com/office/drawing/2014/main" id="{0E8E18C1-E9E1-4E34-B2F6-0BD7E0793BA8}"/>
              </a:ext>
            </a:extLst>
          </p:cNvPr>
          <p:cNvSpPr>
            <a:spLocks noGrp="1"/>
          </p:cNvSpPr>
          <p:nvPr>
            <p:ph idx="1"/>
          </p:nvPr>
        </p:nvSpPr>
        <p:spPr>
          <a:xfrm>
            <a:off x="838200" y="1825625"/>
            <a:ext cx="10515600" cy="4773958"/>
          </a:xfrm>
        </p:spPr>
        <p:txBody>
          <a:bodyPr>
            <a:normAutofit lnSpcReduction="10000"/>
          </a:bodyPr>
          <a:lstStyle/>
          <a:p>
            <a:pPr marL="0" indent="0" algn="l">
              <a:buNone/>
            </a:pPr>
            <a:r>
              <a:rPr lang="ru-RU" sz="1800" b="0" i="0" u="none" strike="noStrike" baseline="0" dirty="0">
                <a:latin typeface="Times New Roman" panose="02020603050405020304" pitchFamily="18" charset="0"/>
              </a:rPr>
              <a:t>относятся дети II группы здоровья, имеющие отставание в физическом развитии, недостаточную физическую подготовленность, незначительные отклонения в состоянии здоровья. Специальная цель физического воспитания детей с недостаточным физическим и двигательным развитием (подготовительная группа) состоит в том, чтобы </a:t>
            </a:r>
            <a:r>
              <a:rPr lang="ru-RU" sz="1800" b="0" i="1" u="none" strike="noStrike" baseline="0" dirty="0">
                <a:latin typeface="Times New Roman,Italic"/>
              </a:rPr>
              <a:t>повысить их физическую подготовленность до нормального уровня. </a:t>
            </a:r>
            <a:r>
              <a:rPr lang="ru-RU" sz="1800" b="0" i="0" u="none" strike="noStrike" baseline="0" dirty="0">
                <a:latin typeface="Times New Roman" panose="02020603050405020304" pitchFamily="18" charset="0"/>
              </a:rPr>
              <a:t>Ослабленное состояние здоровья можно наблюдать как остаточные явления после перенесенных острых заболеваний, при переходе их в хроническую стадию, при хронических заболеваниях в стадии компенсации:</a:t>
            </a:r>
          </a:p>
          <a:p>
            <a:pPr algn="l"/>
            <a:r>
              <a:rPr lang="ru-RU" sz="1800" b="0" i="0" u="none" strike="noStrike" baseline="0" dirty="0">
                <a:latin typeface="Times New Roman" panose="02020603050405020304" pitchFamily="18" charset="0"/>
              </a:rPr>
              <a:t>имеющие морфофункциональные нарушения или физически слабо подготовленные;</a:t>
            </a:r>
          </a:p>
          <a:p>
            <a:pPr algn="l"/>
            <a:r>
              <a:rPr lang="ru-RU" sz="1800" b="0" i="0" u="none" strike="noStrike" baseline="0" dirty="0">
                <a:latin typeface="Times New Roman" panose="02020603050405020304" pitchFamily="18" charset="0"/>
              </a:rPr>
              <a:t>входящие в группы риска по возникновению заболеваний (патологических состояний);</a:t>
            </a:r>
          </a:p>
          <a:p>
            <a:pPr algn="l"/>
            <a:r>
              <a:rPr lang="ru-RU" sz="1800" b="0" i="0" u="none" strike="noStrike" baseline="0" dirty="0">
                <a:latin typeface="Times New Roman" panose="02020603050405020304" pitchFamily="18" charset="0"/>
              </a:rPr>
              <a:t>с хроническими заболеваниями в стадии стойкой ремиссии, длящейся не менее 3–5 лет.</a:t>
            </a:r>
          </a:p>
          <a:p>
            <a:pPr marL="0" indent="0" algn="l">
              <a:buNone/>
            </a:pPr>
            <a:r>
              <a:rPr lang="ru-RU" sz="1800" b="0" i="0" u="none" strike="noStrike" baseline="0" dirty="0">
                <a:latin typeface="Times New Roman" panose="02020603050405020304" pitchFamily="18" charset="0"/>
              </a:rPr>
              <a:t>Отнесенным к этой группе несовершеннолетним разрешаются занятия по учебным программам физического воспитания при условии более постепенного освоения комплекса двигательных навыков и умений, особенно связанных с предъявлением к организму повышенных требований, более осторожного дозирования физической нагрузки и исключения противопоказанных движений.</a:t>
            </a:r>
          </a:p>
          <a:p>
            <a:pPr marL="0" indent="0" algn="l">
              <a:buNone/>
            </a:pPr>
            <a:r>
              <a:rPr lang="ru-RU" sz="1800" b="0" i="0" u="none" strike="noStrike" baseline="0" dirty="0">
                <a:latin typeface="Times New Roman" panose="02020603050405020304" pitchFamily="18" charset="0"/>
              </a:rPr>
              <a:t>Тестовые испытания, сдача индивидуальных нормативов и участие в массовых физкультурных мероприятиях не разрешаются без дополнительного медицинского осмотра. </a:t>
            </a:r>
            <a:r>
              <a:rPr lang="ru-RU" sz="1800" b="0" i="1" u="none" strike="noStrike" baseline="0" dirty="0">
                <a:latin typeface="Times New Roman,Italic"/>
              </a:rPr>
              <a:t>К участию в спортивных соревнованиях эти обучающиеся не допускаются.</a:t>
            </a:r>
            <a:endParaRPr lang="ru-RU" dirty="0"/>
          </a:p>
        </p:txBody>
      </p:sp>
    </p:spTree>
    <p:extLst>
      <p:ext uri="{BB962C8B-B14F-4D97-AF65-F5344CB8AC3E}">
        <p14:creationId xmlns:p14="http://schemas.microsoft.com/office/powerpoint/2010/main" val="306988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BD0AA6-0A06-4199-AE53-218EF7C9A31B}"/>
              </a:ext>
            </a:extLst>
          </p:cNvPr>
          <p:cNvSpPr>
            <a:spLocks noGrp="1"/>
          </p:cNvSpPr>
          <p:nvPr>
            <p:ph type="title"/>
          </p:nvPr>
        </p:nvSpPr>
        <p:spPr/>
        <p:txBody>
          <a:bodyPr/>
          <a:lstStyle/>
          <a:p>
            <a:r>
              <a:rPr lang="ru-RU" i="1" dirty="0">
                <a:latin typeface="Times New Roman,Italic"/>
              </a:rPr>
              <a:t>К специальной </a:t>
            </a:r>
            <a:r>
              <a:rPr lang="ru-RU" dirty="0">
                <a:latin typeface="Times New Roman" panose="02020603050405020304" pitchFamily="18" charset="0"/>
              </a:rPr>
              <a:t>медицинской группе </a:t>
            </a:r>
            <a:endParaRPr lang="ru-RU" dirty="0"/>
          </a:p>
        </p:txBody>
      </p:sp>
      <p:sp>
        <p:nvSpPr>
          <p:cNvPr id="3" name="Объект 2">
            <a:extLst>
              <a:ext uri="{FF2B5EF4-FFF2-40B4-BE49-F238E27FC236}">
                <a16:creationId xmlns:a16="http://schemas.microsoft.com/office/drawing/2014/main" id="{B052EA87-F50E-4FF6-B964-BB9379BB9EAF}"/>
              </a:ext>
            </a:extLst>
          </p:cNvPr>
          <p:cNvSpPr>
            <a:spLocks noGrp="1"/>
          </p:cNvSpPr>
          <p:nvPr>
            <p:ph idx="1"/>
          </p:nvPr>
        </p:nvSpPr>
        <p:spPr>
          <a:xfrm>
            <a:off x="838200" y="1825625"/>
            <a:ext cx="10515600" cy="4667250"/>
          </a:xfrm>
        </p:spPr>
        <p:txBody>
          <a:bodyPr>
            <a:noAutofit/>
          </a:bodyPr>
          <a:lstStyle/>
          <a:p>
            <a:pPr marL="0" indent="0" algn="l">
              <a:buNone/>
            </a:pPr>
            <a:r>
              <a:rPr lang="ru-RU" sz="1600" b="0" i="0" u="none" strike="noStrike" baseline="0" dirty="0">
                <a:latin typeface="Times New Roman" panose="02020603050405020304" pitchFamily="18" charset="0"/>
              </a:rPr>
              <a:t>относят тех детей, чье состояние здоровья требует </a:t>
            </a:r>
            <a:r>
              <a:rPr lang="ru-RU" sz="1600" b="0" i="1" u="none" strike="noStrike" baseline="0" dirty="0">
                <a:latin typeface="Times New Roman,Italic"/>
              </a:rPr>
              <a:t>занятий физическими упражнениями по отдельной программе, </a:t>
            </a:r>
            <a:r>
              <a:rPr lang="ru-RU" sz="1600" b="0" i="0" u="none" strike="noStrike" baseline="0" dirty="0">
                <a:latin typeface="Times New Roman" panose="02020603050405020304" pitchFamily="18" charset="0"/>
              </a:rPr>
              <a:t>учитывающей особенности их здоровья. Это не означает, что их нужно освобождать от занятий физической культурой, что так широко практикуется, потому что позволяет отмахнуться от проблем детей, которым физические упражнения еще нужнее, чем здоровым. Занятия физической культурой для детей, отнесенных к специальной медицинской группе, являются обязательными и включаются в структуру общей учебной нагрузки учащегося.</a:t>
            </a:r>
          </a:p>
          <a:p>
            <a:pPr marL="0" indent="0" algn="l">
              <a:buNone/>
            </a:pPr>
            <a:r>
              <a:rPr lang="ru-RU" sz="1600" b="0" i="0" u="none" strike="noStrike" baseline="0" dirty="0">
                <a:latin typeface="Times New Roman" panose="02020603050405020304" pitchFamily="18" charset="0"/>
              </a:rPr>
              <a:t>В рамках специальной медицинской группы выделяют следующие подгруппы.</a:t>
            </a:r>
          </a:p>
          <a:p>
            <a:pPr marL="0" indent="0" algn="l">
              <a:buNone/>
            </a:pPr>
            <a:r>
              <a:rPr lang="ru-RU" sz="1600" b="0" i="1" u="none" strike="noStrike" baseline="0" dirty="0">
                <a:latin typeface="Times New Roman,Italic"/>
              </a:rPr>
              <a:t>Подгруппа А </a:t>
            </a:r>
            <a:r>
              <a:rPr lang="ru-RU" sz="1600" b="0" i="0" u="none" strike="noStrike" baseline="0" dirty="0">
                <a:latin typeface="Times New Roman" panose="02020603050405020304" pitchFamily="18" charset="0"/>
              </a:rPr>
              <a:t>(дети с III гр. здоровья) с отклонениями в состоянии здоровья постоянного или временного характера (после травм и перенесенных заболеваний), требующими ограничения объема и интенсивности физических нагрузок, но допускающими выполнение специализированной учебной программы по физической культуре в учебных заведениях в щадящем режиме. Если здоровье и показатели физического развития этих детей будут улучшаться, впоследствии их можно перевести в подготовительную группу. Учащиеся, отнесенные к подгруппе А, занимаются физической культурой по специальной программе в учебном заведении под руководством преподавателя физической культуры (профилактические и оздоровительные технологии).</a:t>
            </a:r>
          </a:p>
          <a:p>
            <a:pPr marL="0" indent="0" algn="l">
              <a:buNone/>
            </a:pPr>
            <a:r>
              <a:rPr lang="ru-RU" sz="1600" b="0" i="1" u="none" strike="noStrike" baseline="0" dirty="0">
                <a:latin typeface="Times New Roman,Italic"/>
              </a:rPr>
              <a:t>Подгруппа Б </a:t>
            </a:r>
            <a:r>
              <a:rPr lang="ru-RU" sz="1600" b="0" i="0" u="none" strike="noStrike" baseline="0" dirty="0">
                <a:latin typeface="Times New Roman" panose="02020603050405020304" pitchFamily="18" charset="0"/>
              </a:rPr>
              <a:t>– дети, имеющие значительные отклонения в состоянии здоровья постоянного или временного характера (дети с IV гр. здоровья), в том числе серьезные хронические заболевания, требующие существенного ограничения объема и интенсивности физических нагрузок (в зависимости от характера и тяжести заболевания) и выполнения физических упражнений лечебного (ЛФК) или оздоровительного характера под контролем квалифицированного педагога и врача.</a:t>
            </a:r>
            <a:endParaRPr lang="ru-RU" sz="1600" dirty="0"/>
          </a:p>
        </p:txBody>
      </p:sp>
    </p:spTree>
    <p:extLst>
      <p:ext uri="{BB962C8B-B14F-4D97-AF65-F5344CB8AC3E}">
        <p14:creationId xmlns:p14="http://schemas.microsoft.com/office/powerpoint/2010/main" val="1956309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6B46F5-869E-45C0-AACE-FEE71C1D459B}"/>
              </a:ext>
            </a:extLst>
          </p:cNvPr>
          <p:cNvSpPr>
            <a:spLocks noGrp="1"/>
          </p:cNvSpPr>
          <p:nvPr>
            <p:ph type="title"/>
          </p:nvPr>
        </p:nvSpPr>
        <p:spPr>
          <a:xfrm>
            <a:off x="748748" y="176281"/>
            <a:ext cx="10515600" cy="713271"/>
          </a:xfrm>
        </p:spPr>
        <p:txBody>
          <a:bodyPr>
            <a:normAutofit fontScale="90000"/>
          </a:bodyPr>
          <a:lstStyle/>
          <a:p>
            <a:r>
              <a:rPr lang="ru-RU" sz="2800" i="1" dirty="0">
                <a:latin typeface="Times New Roman,Italic"/>
              </a:rPr>
              <a:t>Существуют абсолютные противопоказания, при которых занятия физкультурой запрещаются</a:t>
            </a:r>
            <a:endParaRPr lang="ru-RU" sz="2800" dirty="0"/>
          </a:p>
        </p:txBody>
      </p:sp>
      <p:sp>
        <p:nvSpPr>
          <p:cNvPr id="3" name="Объект 2">
            <a:extLst>
              <a:ext uri="{FF2B5EF4-FFF2-40B4-BE49-F238E27FC236}">
                <a16:creationId xmlns:a16="http://schemas.microsoft.com/office/drawing/2014/main" id="{34C52835-1984-441B-8271-20AB8FF0B44A}"/>
              </a:ext>
            </a:extLst>
          </p:cNvPr>
          <p:cNvSpPr>
            <a:spLocks noGrp="1"/>
          </p:cNvSpPr>
          <p:nvPr>
            <p:ph idx="1"/>
          </p:nvPr>
        </p:nvSpPr>
        <p:spPr>
          <a:xfrm>
            <a:off x="49696" y="929310"/>
            <a:ext cx="12041256" cy="6723820"/>
          </a:xfrm>
        </p:spPr>
        <p:txBody>
          <a:bodyPr>
            <a:noAutofit/>
          </a:bodyPr>
          <a:lstStyle/>
          <a:p>
            <a:pPr marL="0" indent="0" algn="l">
              <a:spcBef>
                <a:spcPts val="0"/>
              </a:spcBef>
              <a:buNone/>
            </a:pPr>
            <a:r>
              <a:rPr lang="ru-RU" sz="1800" b="0" i="0" u="none" strike="noStrike" baseline="0" dirty="0">
                <a:latin typeface="Times New Roman" panose="02020603050405020304" pitchFamily="18" charset="0"/>
              </a:rPr>
              <a:t>При определении показаний и противопоказаний к занятиям физической культурой решающую роль играют пол и возраст занимающегося, правильная дозировка и подбор физических упражнений, методика их проведения и, наконец, физическое состояние занимающегося.</a:t>
            </a:r>
          </a:p>
          <a:p>
            <a:pPr marL="0" indent="0" algn="l">
              <a:spcBef>
                <a:spcPts val="0"/>
              </a:spcBef>
              <a:buNone/>
            </a:pPr>
            <a:r>
              <a:rPr lang="ru-RU" sz="1800" b="0" i="0" u="none" strike="noStrike" baseline="0" dirty="0">
                <a:latin typeface="Times New Roman" panose="02020603050405020304" pitchFamily="18" charset="0"/>
              </a:rPr>
              <a:t>Однако имеются категории болезней, при которых физические упражнения категорически запрещены.</a:t>
            </a:r>
          </a:p>
          <a:p>
            <a:pPr algn="l">
              <a:spcBef>
                <a:spcPts val="0"/>
              </a:spcBef>
            </a:pPr>
            <a:r>
              <a:rPr lang="ru-RU" sz="1800" b="0" i="0" u="none" strike="noStrike" baseline="0" dirty="0">
                <a:latin typeface="Times New Roman" panose="02020603050405020304" pitchFamily="18" charset="0"/>
              </a:rPr>
              <a:t>1. Острозаразные болезни с повышенной температурой, а также период выздоровления после них.</a:t>
            </a:r>
          </a:p>
          <a:p>
            <a:pPr algn="l">
              <a:spcBef>
                <a:spcPts val="0"/>
              </a:spcBef>
            </a:pPr>
            <a:r>
              <a:rPr lang="ru-RU" sz="1800" b="0" i="0" u="none" strike="noStrike" baseline="0" dirty="0">
                <a:latin typeface="Times New Roman" panose="02020603050405020304" pitchFamily="18" charset="0"/>
              </a:rPr>
              <a:t>2. Органические заболевания сердца с расстройством компенсации, ясно выраженное расширение аорты.</a:t>
            </a:r>
          </a:p>
          <a:p>
            <a:pPr algn="l">
              <a:spcBef>
                <a:spcPts val="0"/>
              </a:spcBef>
            </a:pPr>
            <a:r>
              <a:rPr lang="ru-RU" sz="1800" b="0" i="0" u="none" strike="noStrike" baseline="0" dirty="0">
                <a:latin typeface="Times New Roman" panose="02020603050405020304" pitchFamily="18" charset="0"/>
              </a:rPr>
              <a:t>3. Гипертоническая болезнь, сопровождаемая функциональными нарушениями со стороны сердца и почек.</a:t>
            </a:r>
          </a:p>
          <a:p>
            <a:pPr algn="l">
              <a:spcBef>
                <a:spcPts val="0"/>
              </a:spcBef>
            </a:pPr>
            <a:r>
              <a:rPr lang="ru-RU" sz="1800" b="0" i="0" u="none" strike="noStrike" baseline="0" dirty="0">
                <a:latin typeface="Times New Roman" panose="02020603050405020304" pitchFamily="18" charset="0"/>
              </a:rPr>
              <a:t>4. Декомпенсированные формы туберкулеза с наклонностью к кровохарканью.</a:t>
            </a:r>
          </a:p>
          <a:p>
            <a:pPr algn="l">
              <a:spcBef>
                <a:spcPts val="0"/>
              </a:spcBef>
            </a:pPr>
            <a:r>
              <a:rPr lang="ru-RU" sz="1800" b="0" i="0" u="none" strike="noStrike" baseline="0" dirty="0">
                <a:latin typeface="Times New Roman" panose="02020603050405020304" pitchFamily="18" charset="0"/>
              </a:rPr>
              <a:t>5. Новообразования с ясно выраженными клиническими проявлениями.</a:t>
            </a:r>
          </a:p>
          <a:p>
            <a:pPr algn="l">
              <a:spcBef>
                <a:spcPts val="0"/>
              </a:spcBef>
            </a:pPr>
            <a:r>
              <a:rPr lang="ru-RU" sz="1800" b="0" i="0" u="none" strike="noStrike" baseline="0" dirty="0">
                <a:latin typeface="Times New Roman" panose="02020603050405020304" pitchFamily="18" charset="0"/>
              </a:rPr>
              <a:t>6. Незаживающие травматические повреждения с опасностью кровотечений.</a:t>
            </a:r>
          </a:p>
          <a:p>
            <a:pPr algn="l">
              <a:spcBef>
                <a:spcPts val="0"/>
              </a:spcBef>
            </a:pPr>
            <a:r>
              <a:rPr lang="ru-RU" sz="1800" b="0" i="0" u="none" strike="noStrike" baseline="0" dirty="0">
                <a:latin typeface="Times New Roman" panose="02020603050405020304" pitchFamily="18" charset="0"/>
              </a:rPr>
              <a:t>7. Острые расстройства питания, обмена и внутренней секреции с ясно выраженными клиническими проявлениями и декомпенсацией.</a:t>
            </a:r>
          </a:p>
          <a:p>
            <a:pPr algn="l">
              <a:spcBef>
                <a:spcPts val="0"/>
              </a:spcBef>
            </a:pPr>
            <a:r>
              <a:rPr lang="ru-RU" sz="1800" b="0" i="0" u="none" strike="noStrike" baseline="0" dirty="0">
                <a:latin typeface="Times New Roman" panose="02020603050405020304" pitchFamily="18" charset="0"/>
              </a:rPr>
              <a:t>8. Острые воспалительные заболевания половых органов.</a:t>
            </a:r>
          </a:p>
          <a:p>
            <a:pPr algn="l">
              <a:spcBef>
                <a:spcPts val="0"/>
              </a:spcBef>
            </a:pPr>
            <a:r>
              <a:rPr lang="ru-RU" sz="1800" b="0" i="0" u="none" strike="noStrike" baseline="0" dirty="0">
                <a:latin typeface="Times New Roman" panose="02020603050405020304" pitchFamily="18" charset="0"/>
              </a:rPr>
              <a:t>9. Умственная отсталость.</a:t>
            </a:r>
          </a:p>
          <a:p>
            <a:pPr algn="l">
              <a:spcBef>
                <a:spcPts val="0"/>
              </a:spcBef>
            </a:pPr>
            <a:r>
              <a:rPr lang="ru-RU" sz="1800" b="0" i="0" u="none" strike="noStrike" baseline="0" dirty="0">
                <a:latin typeface="Times New Roman" panose="02020603050405020304" pitchFamily="18" charset="0"/>
              </a:rPr>
              <a:t>10. Эпилепсия.</a:t>
            </a:r>
          </a:p>
          <a:p>
            <a:pPr algn="l">
              <a:spcBef>
                <a:spcPts val="0"/>
              </a:spcBef>
            </a:pPr>
            <a:r>
              <a:rPr lang="ru-RU" sz="1800" b="0" i="0" u="none" strike="noStrike" baseline="0" dirty="0">
                <a:latin typeface="Times New Roman" panose="02020603050405020304" pitchFamily="18" charset="0"/>
              </a:rPr>
              <a:t>11. Заболевания глаз: атрофия зрительного нерва, глаукома, афакия.</a:t>
            </a:r>
          </a:p>
          <a:p>
            <a:pPr marL="0" indent="0" algn="l">
              <a:spcBef>
                <a:spcPts val="0"/>
              </a:spcBef>
              <a:buNone/>
            </a:pPr>
            <a:r>
              <a:rPr lang="ru-RU" sz="1800" b="0" i="0" u="none" strike="noStrike" baseline="0" dirty="0">
                <a:latin typeface="Times New Roman" panose="02020603050405020304" pitchFamily="18" charset="0"/>
              </a:rPr>
              <a:t>Значительную трудность представляет собой разрешение вопроса о частичном допущении школьников к физическим упражнениям в связи с общим состоянием их здоровья. Этот вопрос должен разрешаться в каждом отдельном случае врачом. </a:t>
            </a:r>
            <a:r>
              <a:rPr lang="ru-RU" sz="1800" b="0" i="1" u="none" strike="noStrike" baseline="0" dirty="0">
                <a:latin typeface="Times New Roman,Italic"/>
              </a:rPr>
              <a:t>Сроки возобновления занятий физической культурой и спортом после заболеваний</a:t>
            </a:r>
            <a:r>
              <a:rPr lang="ru-RU" sz="1800" b="0" i="1" u="none" strike="noStrike" baseline="0" dirty="0">
                <a:latin typeface="Times New Roman" panose="02020603050405020304" pitchFamily="18" charset="0"/>
              </a:rPr>
              <a:t>. </a:t>
            </a:r>
            <a:r>
              <a:rPr lang="ru-RU" sz="1800" b="0" i="0" u="none" strike="noStrike" baseline="0" dirty="0">
                <a:latin typeface="Times New Roman" panose="02020603050405020304" pitchFamily="18" charset="0"/>
              </a:rPr>
              <a:t>Особого внимания заслуживает определение сроков начала занятий физическими упражнениями после перенесенных школьниками заболеваний – медицинский отвод.</a:t>
            </a:r>
            <a:endParaRPr lang="ru-RU" sz="1800" dirty="0"/>
          </a:p>
        </p:txBody>
      </p:sp>
    </p:spTree>
    <p:extLst>
      <p:ext uri="{BB962C8B-B14F-4D97-AF65-F5344CB8AC3E}">
        <p14:creationId xmlns:p14="http://schemas.microsoft.com/office/powerpoint/2010/main" val="228553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4958DE-7075-4714-9EBC-15EA8FCA37B6}"/>
              </a:ext>
            </a:extLst>
          </p:cNvPr>
          <p:cNvSpPr>
            <a:spLocks noGrp="1"/>
          </p:cNvSpPr>
          <p:nvPr>
            <p:ph type="title"/>
          </p:nvPr>
        </p:nvSpPr>
        <p:spPr/>
        <p:txBody>
          <a:bodyPr/>
          <a:lstStyle/>
          <a:p>
            <a:pPr algn="ctr"/>
            <a:r>
              <a:rPr lang="ru-RU" sz="1800" b="1" i="0" u="none" strike="noStrike" baseline="0" dirty="0">
                <a:latin typeface="Times New Roman,Bold"/>
              </a:rPr>
              <a:t>Инструментальные методы исследования сердечно</a:t>
            </a:r>
            <a:r>
              <a:rPr lang="ru-RU" sz="1800" b="1" i="0" u="none" strike="noStrike" baseline="0" dirty="0">
                <a:latin typeface="Times New Roman" panose="02020603050405020304" pitchFamily="18" charset="0"/>
              </a:rPr>
              <a:t>-</a:t>
            </a:r>
            <a:r>
              <a:rPr lang="ru-RU" sz="1800" b="1" i="0" u="none" strike="noStrike" baseline="0" dirty="0">
                <a:latin typeface="Times New Roman,Bold"/>
              </a:rPr>
              <a:t>сосудистой</a:t>
            </a:r>
            <a:br>
              <a:rPr lang="ru-RU" sz="1800" b="1" i="0" u="none" strike="noStrike" baseline="0" dirty="0">
                <a:latin typeface="Times New Roman,Bold"/>
              </a:rPr>
            </a:br>
            <a:r>
              <a:rPr lang="ru-RU" sz="1800" b="1" i="0" u="none" strike="noStrike" baseline="0" dirty="0">
                <a:latin typeface="Times New Roman,Bold"/>
              </a:rPr>
              <a:t>системы</a:t>
            </a:r>
            <a:endParaRPr lang="ru-RU" dirty="0"/>
          </a:p>
        </p:txBody>
      </p:sp>
      <p:sp>
        <p:nvSpPr>
          <p:cNvPr id="3" name="Объект 2">
            <a:extLst>
              <a:ext uri="{FF2B5EF4-FFF2-40B4-BE49-F238E27FC236}">
                <a16:creationId xmlns:a16="http://schemas.microsoft.com/office/drawing/2014/main" id="{E4B59549-CC21-40FB-95EE-5AB682A551FF}"/>
              </a:ext>
            </a:extLst>
          </p:cNvPr>
          <p:cNvSpPr>
            <a:spLocks noGrp="1"/>
          </p:cNvSpPr>
          <p:nvPr>
            <p:ph idx="1"/>
          </p:nvPr>
        </p:nvSpPr>
        <p:spPr/>
        <p:txBody>
          <a:bodyPr/>
          <a:lstStyle/>
          <a:p>
            <a:r>
              <a:rPr lang="ru-RU" sz="1800" b="1" i="1" u="none" strike="noStrike" baseline="0" dirty="0">
                <a:latin typeface="Times New Roman,BoldItalic"/>
              </a:rPr>
              <a:t>Электрокардиография (ЭКГ)</a:t>
            </a:r>
          </a:p>
          <a:p>
            <a:r>
              <a:rPr lang="ru-RU" sz="1800" b="1" i="1" u="none" strike="noStrike" baseline="0" dirty="0">
                <a:latin typeface="Times New Roman,BoldItalic"/>
              </a:rPr>
              <a:t>Рентгенография</a:t>
            </a:r>
          </a:p>
          <a:p>
            <a:r>
              <a:rPr lang="ru-RU" sz="1800" b="1" i="1" u="none" strike="noStrike" baseline="0" dirty="0" err="1">
                <a:latin typeface="Times New Roman,BoldItalic"/>
              </a:rPr>
              <a:t>Холтеровское</a:t>
            </a:r>
            <a:r>
              <a:rPr lang="ru-RU" sz="1800" b="1" i="1" u="none" strike="noStrike" baseline="0" dirty="0">
                <a:latin typeface="Times New Roman,BoldItalic"/>
              </a:rPr>
              <a:t> (суточное) мониторирование</a:t>
            </a:r>
          </a:p>
          <a:p>
            <a:r>
              <a:rPr lang="ru-RU" sz="1800" b="1" i="1" u="none" strike="noStrike" baseline="0" dirty="0">
                <a:latin typeface="Times New Roman,BoldItalic"/>
              </a:rPr>
              <a:t>Суточное мониторирование артериального давления (СМАД)</a:t>
            </a:r>
          </a:p>
          <a:p>
            <a:pPr algn="l"/>
            <a:r>
              <a:rPr lang="ru-RU" sz="1800" b="1" i="1" u="none" strike="noStrike" baseline="0" dirty="0">
                <a:latin typeface="Times New Roman,BoldItalic"/>
              </a:rPr>
              <a:t>Ультразвуковая эхокардиография (УЗИ сердца</a:t>
            </a:r>
            <a:r>
              <a:rPr lang="ru-RU" sz="1800" b="1" i="1" u="none" strike="noStrike" baseline="0" dirty="0">
                <a:latin typeface="Times New Roman" panose="02020603050405020304" pitchFamily="18" charset="0"/>
              </a:rPr>
              <a:t>)</a:t>
            </a:r>
            <a:endParaRPr lang="ru-RU" dirty="0"/>
          </a:p>
        </p:txBody>
      </p:sp>
      <p:pic>
        <p:nvPicPr>
          <p:cNvPr id="5" name="Рисунок 4">
            <a:extLst>
              <a:ext uri="{FF2B5EF4-FFF2-40B4-BE49-F238E27FC236}">
                <a16:creationId xmlns:a16="http://schemas.microsoft.com/office/drawing/2014/main" id="{662DFC56-26E9-4DC3-9588-ED82DC4D1EB8}"/>
              </a:ext>
            </a:extLst>
          </p:cNvPr>
          <p:cNvPicPr>
            <a:picLocks noChangeAspect="1"/>
          </p:cNvPicPr>
          <p:nvPr/>
        </p:nvPicPr>
        <p:blipFill>
          <a:blip r:embed="rId2"/>
          <a:stretch>
            <a:fillRect/>
          </a:stretch>
        </p:blipFill>
        <p:spPr>
          <a:xfrm>
            <a:off x="7686207" y="1920047"/>
            <a:ext cx="4308900" cy="1966154"/>
          </a:xfrm>
          <a:prstGeom prst="rect">
            <a:avLst/>
          </a:prstGeom>
        </p:spPr>
      </p:pic>
    </p:spTree>
    <p:extLst>
      <p:ext uri="{BB962C8B-B14F-4D97-AF65-F5344CB8AC3E}">
        <p14:creationId xmlns:p14="http://schemas.microsoft.com/office/powerpoint/2010/main" val="5300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CDD5B5-A0FD-43FF-94C8-7CC516CD09CA}"/>
              </a:ext>
            </a:extLst>
          </p:cNvPr>
          <p:cNvSpPr>
            <a:spLocks noGrp="1"/>
          </p:cNvSpPr>
          <p:nvPr>
            <p:ph type="title"/>
          </p:nvPr>
        </p:nvSpPr>
        <p:spPr/>
        <p:txBody>
          <a:bodyPr/>
          <a:lstStyle/>
          <a:p>
            <a:pPr algn="ctr"/>
            <a:r>
              <a:rPr lang="ru-RU" sz="1800" b="1" i="0" u="none" strike="noStrike" baseline="0" dirty="0">
                <a:latin typeface="Times New Roman,Bold"/>
              </a:rPr>
              <a:t>Исследование и оценка функциональных возможностей</a:t>
            </a:r>
            <a:br>
              <a:rPr lang="ru-RU" sz="1800" b="1" i="0" u="none" strike="noStrike" baseline="0" dirty="0">
                <a:latin typeface="Times New Roman,Bold"/>
              </a:rPr>
            </a:br>
            <a:r>
              <a:rPr lang="ru-RU" sz="1800" b="1" i="0" u="none" strike="noStrike" baseline="0" dirty="0">
                <a:latin typeface="Times New Roman,Bold"/>
              </a:rPr>
              <a:t>системы внешнего дыхания</a:t>
            </a:r>
            <a:endParaRPr lang="ru-RU" dirty="0"/>
          </a:p>
        </p:txBody>
      </p:sp>
      <p:sp>
        <p:nvSpPr>
          <p:cNvPr id="3" name="Объект 2">
            <a:extLst>
              <a:ext uri="{FF2B5EF4-FFF2-40B4-BE49-F238E27FC236}">
                <a16:creationId xmlns:a16="http://schemas.microsoft.com/office/drawing/2014/main" id="{2F4DBD6C-BBC1-4E4A-B3CE-6E4ABA3416A3}"/>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В физиологии дыхания функцию внешнего дыхания разделяют на 3 основных процесса:</a:t>
            </a:r>
          </a:p>
          <a:p>
            <a:pPr algn="l"/>
            <a:r>
              <a:rPr lang="ru-RU" sz="1800" b="0" i="0" u="none" strike="noStrike" baseline="0" dirty="0">
                <a:latin typeface="Times New Roman" panose="02020603050405020304" pitchFamily="18" charset="0"/>
              </a:rPr>
              <a:t>1) вентиляция;</a:t>
            </a:r>
          </a:p>
          <a:p>
            <a:pPr algn="l"/>
            <a:r>
              <a:rPr lang="ru-RU" sz="1800" b="0" i="0" u="none" strike="noStrike" baseline="0" dirty="0">
                <a:latin typeface="Times New Roman" panose="02020603050405020304" pitchFamily="18" charset="0"/>
              </a:rPr>
              <a:t>2) диффузия;</a:t>
            </a:r>
          </a:p>
          <a:p>
            <a:pPr algn="l"/>
            <a:r>
              <a:rPr lang="ru-RU" sz="1800" b="0" i="0" u="none" strike="noStrike" baseline="0" dirty="0">
                <a:latin typeface="Times New Roman" panose="02020603050405020304" pitchFamily="18" charset="0"/>
              </a:rPr>
              <a:t>3) перфузия.</a:t>
            </a:r>
          </a:p>
          <a:p>
            <a:pPr marL="0" indent="0" algn="l">
              <a:buNone/>
            </a:pPr>
            <a:r>
              <a:rPr lang="ru-RU" sz="1800" b="0" i="1" u="none" strike="noStrike" baseline="0" dirty="0">
                <a:latin typeface="Times New Roman,Italic"/>
              </a:rPr>
              <a:t>Вентиляция </a:t>
            </a:r>
            <a:r>
              <a:rPr lang="ru-RU" sz="1800" b="0" i="0" u="none" strike="noStrike" baseline="0" dirty="0">
                <a:latin typeface="Times New Roman" panose="02020603050405020304" pitchFamily="18" charset="0"/>
              </a:rPr>
              <a:t>– обмен газов между альвеолярным и атмосферным воздухом. От уровня альвеолярной вентиляции зависит постоянство газового состава альвеолярного воздуха.</a:t>
            </a:r>
          </a:p>
          <a:p>
            <a:pPr marL="0" indent="0" algn="l">
              <a:buNone/>
            </a:pPr>
            <a:r>
              <a:rPr lang="ru-RU" sz="1800" b="0" i="1" u="none" strike="noStrike" baseline="0" dirty="0">
                <a:latin typeface="Times New Roman,Italic"/>
              </a:rPr>
              <a:t>Диффузия </a:t>
            </a:r>
            <a:r>
              <a:rPr lang="ru-RU" sz="1800" b="0" i="0" u="none" strike="noStrike" baseline="0" dirty="0">
                <a:latin typeface="Times New Roman" panose="02020603050405020304" pitchFamily="18" charset="0"/>
              </a:rPr>
              <a:t>– процесс пассивного перехода кислорода из легких через альвеолярно-капиллярную мембрану в гемоглобин легочных капилляров, с которыми кислород вступает в химическую реакцию.</a:t>
            </a:r>
          </a:p>
          <a:p>
            <a:pPr marL="0" indent="0" algn="l">
              <a:buNone/>
            </a:pPr>
            <a:r>
              <a:rPr lang="ru-RU" sz="1800" b="0" i="1" u="none" strike="noStrike" baseline="0" dirty="0">
                <a:latin typeface="Times New Roman,Italic"/>
              </a:rPr>
              <a:t>Перфузия – </a:t>
            </a:r>
            <a:r>
              <a:rPr lang="ru-RU" sz="1800" b="0" i="0" u="none" strike="noStrike" baseline="0" dirty="0">
                <a:latin typeface="Times New Roman" panose="02020603050405020304" pitchFamily="18" charset="0"/>
              </a:rPr>
              <a:t>орошение легких кровью по сосудам малого круга кровообращения.</a:t>
            </a:r>
            <a:endParaRPr lang="ru-RU" dirty="0"/>
          </a:p>
        </p:txBody>
      </p:sp>
    </p:spTree>
    <p:extLst>
      <p:ext uri="{BB962C8B-B14F-4D97-AF65-F5344CB8AC3E}">
        <p14:creationId xmlns:p14="http://schemas.microsoft.com/office/powerpoint/2010/main" val="275049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6FEAFB-FB2F-42CF-9057-48E7FF4F8542}"/>
              </a:ext>
            </a:extLst>
          </p:cNvPr>
          <p:cNvSpPr>
            <a:spLocks noGrp="1"/>
          </p:cNvSpPr>
          <p:nvPr>
            <p:ph type="title"/>
          </p:nvPr>
        </p:nvSpPr>
        <p:spPr/>
        <p:txBody>
          <a:bodyPr/>
          <a:lstStyle/>
          <a:p>
            <a:r>
              <a:rPr lang="ru-RU" b="0" i="0" dirty="0">
                <a:solidFill>
                  <a:srgbClr val="333333"/>
                </a:solidFill>
                <a:effectLst/>
                <a:latin typeface="YS Text"/>
              </a:rPr>
              <a:t>Основные разделы содержания работы по спортивной медицине:</a:t>
            </a:r>
            <a:endParaRPr lang="ru-RU" dirty="0"/>
          </a:p>
        </p:txBody>
      </p:sp>
      <p:sp>
        <p:nvSpPr>
          <p:cNvPr id="3" name="Объект 2">
            <a:extLst>
              <a:ext uri="{FF2B5EF4-FFF2-40B4-BE49-F238E27FC236}">
                <a16:creationId xmlns:a16="http://schemas.microsoft.com/office/drawing/2014/main" id="{89DB6038-DFA0-4E04-88D4-D646EEF0FC18}"/>
              </a:ext>
            </a:extLst>
          </p:cNvPr>
          <p:cNvSpPr>
            <a:spLocks noGrp="1"/>
          </p:cNvSpPr>
          <p:nvPr>
            <p:ph idx="1"/>
          </p:nvPr>
        </p:nvSpPr>
        <p:spPr/>
        <p:txBody>
          <a:bodyPr>
            <a:normAutofit fontScale="85000" lnSpcReduction="20000"/>
          </a:bodyPr>
          <a:lstStyle/>
          <a:p>
            <a:pPr algn="l">
              <a:buFont typeface="+mj-lt"/>
              <a:buAutoNum type="arabicPeriod"/>
            </a:pPr>
            <a:r>
              <a:rPr lang="ru-RU" b="0" i="0" dirty="0">
                <a:solidFill>
                  <a:srgbClr val="333333"/>
                </a:solidFill>
                <a:effectLst/>
                <a:latin typeface="YS Text"/>
              </a:rPr>
              <a:t>Обследование лиц, занимающихся оздоровительной физкультурой и спортом.</a:t>
            </a:r>
          </a:p>
          <a:p>
            <a:pPr algn="l">
              <a:buFont typeface="+mj-lt"/>
              <a:buAutoNum type="arabicPeriod" startAt="2"/>
            </a:pPr>
            <a:r>
              <a:rPr lang="ru-RU" b="0" i="0" dirty="0">
                <a:solidFill>
                  <a:srgbClr val="333333"/>
                </a:solidFill>
                <a:effectLst/>
                <a:latin typeface="YS Text"/>
              </a:rPr>
              <a:t>Углубленное медицинское обследование (УМО).</a:t>
            </a:r>
          </a:p>
          <a:p>
            <a:pPr algn="l">
              <a:buFont typeface="+mj-lt"/>
              <a:buAutoNum type="arabicPeriod" startAt="3"/>
            </a:pPr>
            <a:r>
              <a:rPr lang="ru-RU" b="0" i="0" dirty="0">
                <a:solidFill>
                  <a:srgbClr val="333333"/>
                </a:solidFill>
                <a:effectLst/>
                <a:latin typeface="YS Text"/>
              </a:rPr>
              <a:t>Врачебно-спортивная консультация.</a:t>
            </a:r>
          </a:p>
          <a:p>
            <a:pPr algn="l">
              <a:buFont typeface="+mj-lt"/>
              <a:buAutoNum type="arabicPeriod" startAt="4"/>
            </a:pPr>
            <a:r>
              <a:rPr lang="ru-RU" b="0" i="0" dirty="0">
                <a:solidFill>
                  <a:srgbClr val="333333"/>
                </a:solidFill>
                <a:effectLst/>
                <a:latin typeface="YS Text"/>
              </a:rPr>
              <a:t>Диспансерное наблюдение.</a:t>
            </a:r>
          </a:p>
          <a:p>
            <a:pPr algn="l">
              <a:buFont typeface="+mj-lt"/>
              <a:buAutoNum type="arabicPeriod" startAt="5"/>
            </a:pPr>
            <a:r>
              <a:rPr lang="ru-RU" b="0" i="0" dirty="0">
                <a:solidFill>
                  <a:srgbClr val="333333"/>
                </a:solidFill>
                <a:effectLst/>
                <a:latin typeface="YS Text"/>
              </a:rPr>
              <a:t>Врачебно-педагогическое наблюдение (ВПН).</a:t>
            </a:r>
          </a:p>
          <a:p>
            <a:pPr algn="l">
              <a:buFont typeface="+mj-lt"/>
              <a:buAutoNum type="arabicPeriod" startAt="6"/>
            </a:pPr>
            <a:r>
              <a:rPr lang="ru-RU" b="0" i="0" dirty="0">
                <a:solidFill>
                  <a:srgbClr val="333333"/>
                </a:solidFill>
                <a:effectLst/>
                <a:latin typeface="YS Text"/>
              </a:rPr>
              <a:t>Оздоровительные, лечебные и профилактические мероприятия.</a:t>
            </a:r>
          </a:p>
          <a:p>
            <a:pPr algn="l">
              <a:buFont typeface="+mj-lt"/>
              <a:buAutoNum type="arabicPeriod" startAt="7"/>
            </a:pPr>
            <a:r>
              <a:rPr lang="ru-RU" b="0" i="0" dirty="0">
                <a:solidFill>
                  <a:srgbClr val="333333"/>
                </a:solidFill>
                <a:effectLst/>
                <a:latin typeface="YS Text"/>
              </a:rPr>
              <a:t>Санитарно-гигиенический надзор за местами и условиями проведения спортивных занятий и соревнований.</a:t>
            </a:r>
          </a:p>
          <a:p>
            <a:pPr algn="l">
              <a:buFont typeface="+mj-lt"/>
              <a:buAutoNum type="arabicPeriod" startAt="8"/>
            </a:pPr>
            <a:r>
              <a:rPr lang="ru-RU" b="0" i="0" dirty="0">
                <a:solidFill>
                  <a:srgbClr val="333333"/>
                </a:solidFill>
                <a:effectLst/>
                <a:latin typeface="YS Text"/>
              </a:rPr>
              <a:t>Медицинское обеспечение спортивных соревнований и массовых видов физкультуры.</a:t>
            </a:r>
          </a:p>
          <a:p>
            <a:pPr algn="l">
              <a:buFont typeface="+mj-lt"/>
              <a:buAutoNum type="arabicPeriod" startAt="9"/>
            </a:pPr>
            <a:r>
              <a:rPr lang="ru-RU" b="0" i="0" dirty="0">
                <a:solidFill>
                  <a:srgbClr val="333333"/>
                </a:solidFill>
                <a:effectLst/>
                <a:latin typeface="YS Text"/>
              </a:rPr>
              <a:t>Профилактика спортивного травматизма.</a:t>
            </a:r>
          </a:p>
        </p:txBody>
      </p:sp>
    </p:spTree>
    <p:extLst>
      <p:ext uri="{BB962C8B-B14F-4D97-AF65-F5344CB8AC3E}">
        <p14:creationId xmlns:p14="http://schemas.microsoft.com/office/powerpoint/2010/main" val="3153221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86C40C-871D-4123-A8D7-0C3A45ED9DF8}"/>
              </a:ext>
            </a:extLst>
          </p:cNvPr>
          <p:cNvSpPr>
            <a:spLocks noGrp="1"/>
          </p:cNvSpPr>
          <p:nvPr>
            <p:ph type="title"/>
          </p:nvPr>
        </p:nvSpPr>
        <p:spPr/>
        <p:txBody>
          <a:bodyPr/>
          <a:lstStyle/>
          <a:p>
            <a:pPr algn="ctr"/>
            <a:r>
              <a:rPr lang="ru-RU" sz="1800" b="0" i="1" u="none" strike="noStrike" baseline="0" dirty="0">
                <a:latin typeface="Times New Roman,Italic"/>
              </a:rPr>
              <a:t>Инструментальные методы исследования дыхательной системы</a:t>
            </a:r>
            <a:endParaRPr lang="ru-RU" dirty="0"/>
          </a:p>
        </p:txBody>
      </p:sp>
      <p:sp>
        <p:nvSpPr>
          <p:cNvPr id="3" name="Объект 2">
            <a:extLst>
              <a:ext uri="{FF2B5EF4-FFF2-40B4-BE49-F238E27FC236}">
                <a16:creationId xmlns:a16="http://schemas.microsoft.com/office/drawing/2014/main" id="{80830DDD-6B0D-4C33-A4D8-DCDEDC2A5C31}"/>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Для исследования функции внешнего дыхания используют спирометры, спирографы и специальные аппараты. Наиболее удобным является </a:t>
            </a:r>
            <a:r>
              <a:rPr lang="ru-RU" sz="1800" b="0" i="0" u="none" strike="noStrike" baseline="0" dirty="0" err="1">
                <a:latin typeface="Times New Roman" panose="02020603050405020304" pitchFamily="18" charset="0"/>
              </a:rPr>
              <a:t>спирографическое</a:t>
            </a:r>
            <a:r>
              <a:rPr lang="ru-RU" sz="1800" b="0" i="0" u="none" strike="noStrike" baseline="0" dirty="0">
                <a:latin typeface="Times New Roman" panose="02020603050405020304" pitchFamily="18" charset="0"/>
              </a:rPr>
              <a:t> исследование, при котором на движущейся бумажной ленте записывается кривая – спирограмма.</a:t>
            </a:r>
          </a:p>
          <a:p>
            <a:pPr marL="0" indent="0" algn="l">
              <a:buNone/>
            </a:pPr>
            <a:r>
              <a:rPr lang="ru-RU" sz="1800" b="0" i="0" u="none" strike="noStrike" baseline="0" dirty="0">
                <a:latin typeface="Times New Roman" panose="02020603050405020304" pitchFamily="18" charset="0"/>
              </a:rPr>
              <a:t>По этой кривой, зная масштаб шкалы аппарата и скорость движения бумаги, определяют следующие показатели легочной вентиляции: </a:t>
            </a:r>
          </a:p>
          <a:p>
            <a:r>
              <a:rPr lang="ru-RU" sz="1800" b="0" i="0" u="none" strike="noStrike" baseline="0" dirty="0">
                <a:latin typeface="Times New Roman" panose="02020603050405020304" pitchFamily="18" charset="0"/>
              </a:rPr>
              <a:t>частоту дыхания (ЧД), </a:t>
            </a:r>
          </a:p>
          <a:p>
            <a:r>
              <a:rPr lang="ru-RU" sz="1800" b="0" i="0" u="none" strike="noStrike" baseline="0" dirty="0">
                <a:latin typeface="Times New Roman" panose="02020603050405020304" pitchFamily="18" charset="0"/>
              </a:rPr>
              <a:t>дыхательный объем (ДО), </a:t>
            </a:r>
          </a:p>
          <a:p>
            <a:r>
              <a:rPr lang="ru-RU" sz="1800" b="0" i="0" u="none" strike="noStrike" baseline="0" dirty="0">
                <a:latin typeface="Times New Roman" panose="02020603050405020304" pitchFamily="18" charset="0"/>
              </a:rPr>
              <a:t>минутный объем дыхания (МОД), </a:t>
            </a:r>
          </a:p>
          <a:p>
            <a:r>
              <a:rPr lang="ru-RU" sz="1800" b="0" i="0" u="none" strike="noStrike" baseline="0" dirty="0">
                <a:latin typeface="Times New Roman" panose="02020603050405020304" pitchFamily="18" charset="0"/>
              </a:rPr>
              <a:t>жизненную емкость легких (ЖЕЛ), </a:t>
            </a:r>
          </a:p>
          <a:p>
            <a:r>
              <a:rPr lang="ru-RU" sz="1800" b="0" i="0" u="none" strike="noStrike" baseline="0" dirty="0">
                <a:latin typeface="Times New Roman" panose="02020603050405020304" pitchFamily="18" charset="0"/>
              </a:rPr>
              <a:t>максимальную вентиляцию легких (МВЛ), </a:t>
            </a:r>
          </a:p>
          <a:p>
            <a:r>
              <a:rPr lang="ru-RU" sz="1800" b="0" i="0" u="none" strike="noStrike" baseline="0" dirty="0">
                <a:latin typeface="Times New Roman" panose="02020603050405020304" pitchFamily="18" charset="0"/>
              </a:rPr>
              <a:t>остаточный объем легких (ОО), </a:t>
            </a:r>
          </a:p>
          <a:p>
            <a:r>
              <a:rPr lang="ru-RU" sz="1800" b="0" i="0" u="none" strike="noStrike" baseline="0" dirty="0">
                <a:latin typeface="Times New Roman" panose="02020603050405020304" pitchFamily="18" charset="0"/>
              </a:rPr>
              <a:t>общую емкость легких (ОЕЛ).</a:t>
            </a:r>
            <a:endParaRPr lang="ru-RU" dirty="0"/>
          </a:p>
        </p:txBody>
      </p:sp>
    </p:spTree>
    <p:extLst>
      <p:ext uri="{BB962C8B-B14F-4D97-AF65-F5344CB8AC3E}">
        <p14:creationId xmlns:p14="http://schemas.microsoft.com/office/powerpoint/2010/main" val="3182912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F692BD7-DD75-4DD0-87A6-1C18408C62E2}"/>
              </a:ext>
            </a:extLst>
          </p:cNvPr>
          <p:cNvSpPr>
            <a:spLocks noGrp="1"/>
          </p:cNvSpPr>
          <p:nvPr>
            <p:ph idx="1"/>
          </p:nvPr>
        </p:nvSpPr>
        <p:spPr>
          <a:xfrm>
            <a:off x="838200" y="243509"/>
            <a:ext cx="10515600" cy="6420678"/>
          </a:xfrm>
        </p:spPr>
        <p:txBody>
          <a:bodyPr>
            <a:noAutofit/>
          </a:bodyPr>
          <a:lstStyle/>
          <a:p>
            <a:pPr marL="0" indent="0" algn="l">
              <a:buNone/>
            </a:pPr>
            <a:r>
              <a:rPr lang="ru-RU" sz="1800" b="0" i="1" u="none" strike="noStrike" baseline="0" dirty="0">
                <a:latin typeface="Times New Roman,Italic"/>
              </a:rPr>
              <a:t>Частота дыхания (ЧД) </a:t>
            </a:r>
            <a:r>
              <a:rPr lang="ru-RU" sz="1800" b="0" i="0" u="none" strike="noStrike" baseline="0" dirty="0">
                <a:latin typeface="Times New Roman" panose="02020603050405020304" pitchFamily="18" charset="0"/>
              </a:rPr>
              <a:t>– количество дыхательных движений (вдохов и выдохов) в 1 минуту. Определение частоты дыхания производят по спирограмме или по движению грудной клетки. Средняя частота дыхания у здоровых лиц – 16–18 в минуту, у спортсменов – 8–12. У женщин ЧД на 2–4 больше, чем у мужчин. В условиях максимальной нагрузки ЧД возрастает до 40–60 в 1 минуту.</a:t>
            </a:r>
          </a:p>
          <a:p>
            <a:pPr marL="0" indent="0" algn="l">
              <a:buNone/>
            </a:pPr>
            <a:r>
              <a:rPr lang="ru-RU" sz="1800" b="0" i="1" u="none" strike="noStrike" baseline="0" dirty="0">
                <a:latin typeface="Times New Roman,Italic"/>
              </a:rPr>
              <a:t>Дыхательный объем (ДО) </a:t>
            </a:r>
            <a:r>
              <a:rPr lang="ru-RU" sz="1800" b="0" i="0" u="none" strike="noStrike" baseline="0" dirty="0">
                <a:latin typeface="Times New Roman" panose="02020603050405020304" pitchFamily="18" charset="0"/>
              </a:rPr>
              <a:t>(глубина дыхания) – объем воздуха спокойного вдоха или выдоха при одном дыхательном цикле. Глубина дыхания зависит от роста, пола и функционального состояния спортсмена. У здоровых лиц ДО составляет 300–800 мл (см³). При физической работе предельной мощности ДО достигает 3–3,5 л/мин. У спортсменов с фиксированной частотой дыханий (у гребцов) дыхательный объем может достигать больших величин – 4,5–5,5 л при условии, что ЖЕЛ достигает 6,5–7 л.</a:t>
            </a:r>
          </a:p>
          <a:p>
            <a:pPr marL="0" indent="0" algn="l">
              <a:buNone/>
            </a:pPr>
            <a:r>
              <a:rPr lang="ru-RU" sz="1800" b="0" i="1" u="none" strike="noStrike" baseline="0" dirty="0">
                <a:latin typeface="Times New Roman,Italic"/>
              </a:rPr>
              <a:t>Минутный объем дыхания (МОД) </a:t>
            </a:r>
            <a:r>
              <a:rPr lang="ru-RU" sz="1800" b="0" i="0" u="none" strike="noStrike" baseline="0" dirty="0">
                <a:latin typeface="Times New Roman" panose="02020603050405020304" pitchFamily="18" charset="0"/>
              </a:rPr>
              <a:t>или легочная вентиляция – количество воздуха, которое обменивается при дыхании за 1 минуту. МОД измеряется произведением ЧД на ДО. У здоровых лиц в состоянии покоя МОД составляет 5–8 л, у спортсменов – 9–12 л в минуту; при напряженной физической нагрузке может возрастать в 20–25 раз и достигать 120–150 л в 1 минуту и более. Увеличение МОД находится в прямой зависимости от мощности выполненной нагрузки, но только до определенного момента, после которого рост нагрузки уже не сопровождается увеличением МОД. Абсолютная величина МОД у ребенка меньше, чем у взрослого человека – от 0,6 до 5,0 л. Относительная величина МОД (на 1 кг массы) вследствие частых дыхательных движений у детей значительно больше, чем у взрослых из-за повышенного в этом возрасте основного обмена.</a:t>
            </a:r>
            <a:endParaRPr lang="ru-RU" sz="1800" dirty="0"/>
          </a:p>
        </p:txBody>
      </p:sp>
    </p:spTree>
    <p:extLst>
      <p:ext uri="{BB962C8B-B14F-4D97-AF65-F5344CB8AC3E}">
        <p14:creationId xmlns:p14="http://schemas.microsoft.com/office/powerpoint/2010/main" val="815898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F71762-C85B-40A7-8548-2F63A0A0CF11}"/>
              </a:ext>
            </a:extLst>
          </p:cNvPr>
          <p:cNvSpPr>
            <a:spLocks noGrp="1"/>
          </p:cNvSpPr>
          <p:nvPr>
            <p:ph type="title"/>
          </p:nvPr>
        </p:nvSpPr>
        <p:spPr/>
        <p:txBody>
          <a:bodyPr/>
          <a:lstStyle/>
          <a:p>
            <a:r>
              <a:rPr lang="ru-RU" i="1" dirty="0">
                <a:latin typeface="Times New Roman,Italic"/>
              </a:rPr>
              <a:t>Жизненная емкость легких (ЖЕЛ) </a:t>
            </a:r>
            <a:endParaRPr lang="ru-RU" dirty="0"/>
          </a:p>
        </p:txBody>
      </p:sp>
      <p:sp>
        <p:nvSpPr>
          <p:cNvPr id="3" name="Объект 2">
            <a:extLst>
              <a:ext uri="{FF2B5EF4-FFF2-40B4-BE49-F238E27FC236}">
                <a16:creationId xmlns:a16="http://schemas.microsoft.com/office/drawing/2014/main" id="{D9B97424-1694-4F6F-A67D-3B9E1D4EC79D}"/>
              </a:ext>
            </a:extLst>
          </p:cNvPr>
          <p:cNvSpPr>
            <a:spLocks noGrp="1"/>
          </p:cNvSpPr>
          <p:nvPr>
            <p:ph idx="1"/>
          </p:nvPr>
        </p:nvSpPr>
        <p:spPr/>
        <p:txBody>
          <a:bodyPr>
            <a:noAutofit/>
          </a:bodyPr>
          <a:lstStyle/>
          <a:p>
            <a:pPr marL="0" indent="0" algn="l">
              <a:buNone/>
            </a:pPr>
            <a:r>
              <a:rPr lang="ru-RU" sz="1600" b="0" i="0" u="none" strike="noStrike" baseline="0" dirty="0">
                <a:latin typeface="Times New Roman" panose="02020603050405020304" pitchFamily="18" charset="0"/>
              </a:rPr>
              <a:t>– объем воздуха, который выходит из легких при максимально глубоком выдохе после максимально глубокого вдоха (максимальное количество воздуха, которое может быть набрано в легкие после максимально полного выдоха). ЖЕЛ является важным показателем функционального состояния аппарата дыхания. Индивидуальные значения ЖЕЛ оцениваются путем сопоставления полученных при исследовании величин с должными. При отсутствии спирографа ЖЕЛ измеряют водяными и сухими спирометрами различных типов. Закрыв нос зажимом или пальцами, испытуемый делает максимальный вдох из атмосферы, а затем постепенно (за 5–7 с) выдыхает в спирометр. Обязательно 2–3-кратное повторение процедуры измерения. Из полученных результатов выбирают максимальный. Следует рекомендовать при вдохе сделать небольшую паузу, а затем, не выдыхая, произвести 2–3 дополнительных вдоха. После выдоха в спирометр следует также максимально освободить легкие от воздуха дополнительными выдохами. ЖЕЛ зависит от размеров легких и силы дыхательной мускулатуры. У нетренированных мужчин ЖЕЛ составляет 3500–4500 мл, у нетренированных женщин – 2500–3500 мл.</a:t>
            </a:r>
          </a:p>
          <a:p>
            <a:pPr marL="0" indent="0" algn="l">
              <a:buNone/>
            </a:pPr>
            <a:r>
              <a:rPr lang="ru-RU" sz="1800" b="0" i="0" u="none" strike="noStrike" baseline="0" dirty="0">
                <a:latin typeface="Times New Roman" panose="02020603050405020304" pitchFamily="18" charset="0"/>
              </a:rPr>
              <a:t>В вертикальном положении тела величина ЖЕЛ наибольшая. У спортсменов, тренирующихся на выносливость и обладающих самой высокой </a:t>
            </a:r>
            <a:r>
              <a:rPr lang="ru-RU" sz="1800" b="0" i="0" u="none" strike="noStrike" baseline="0" dirty="0" err="1">
                <a:latin typeface="Times New Roman" panose="02020603050405020304" pitchFamily="18" charset="0"/>
              </a:rPr>
              <a:t>кардиореспираторной</a:t>
            </a:r>
            <a:r>
              <a:rPr lang="ru-RU" sz="1800" b="0" i="0" u="none" strike="noStrike" baseline="0" dirty="0">
                <a:latin typeface="Times New Roman" panose="02020603050405020304" pitchFamily="18" charset="0"/>
              </a:rPr>
              <a:t> производительностью, самые большие значения ЖЕЛ: 4500–7500 мл (до 9000) у тренирующихся мужчин, 3500–5500 мл у тренированных женщин. У пловцов ЖЕЛ может достигать 6200 мл. При большой жизненной емкости легкие лучше вентилируются и организм получает больше кислорода. У тучных людей жизненная емкость легких на 10–11 % меньше, поэтому у них обмен газов в легких понижен.</a:t>
            </a:r>
            <a:endParaRPr lang="ru-RU" sz="1600" dirty="0"/>
          </a:p>
        </p:txBody>
      </p:sp>
    </p:spTree>
    <p:extLst>
      <p:ext uri="{BB962C8B-B14F-4D97-AF65-F5344CB8AC3E}">
        <p14:creationId xmlns:p14="http://schemas.microsoft.com/office/powerpoint/2010/main" val="1008694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7A1938-AFCF-485C-B88B-B8229E427FE0}"/>
              </a:ext>
            </a:extLst>
          </p:cNvPr>
          <p:cNvSpPr>
            <a:spLocks noGrp="1"/>
          </p:cNvSpPr>
          <p:nvPr>
            <p:ph type="title"/>
          </p:nvPr>
        </p:nvSpPr>
        <p:spPr/>
        <p:txBody>
          <a:bodyPr/>
          <a:lstStyle/>
          <a:p>
            <a:pPr algn="ctr"/>
            <a:r>
              <a:rPr lang="ru-RU" dirty="0"/>
              <a:t>МПК</a:t>
            </a:r>
          </a:p>
        </p:txBody>
      </p:sp>
      <p:sp>
        <p:nvSpPr>
          <p:cNvPr id="3" name="Объект 2">
            <a:extLst>
              <a:ext uri="{FF2B5EF4-FFF2-40B4-BE49-F238E27FC236}">
                <a16:creationId xmlns:a16="http://schemas.microsoft.com/office/drawing/2014/main" id="{8883F1B9-06C2-4F64-AC05-F0BCCA16B1C7}"/>
              </a:ext>
            </a:extLst>
          </p:cNvPr>
          <p:cNvSpPr>
            <a:spLocks noGrp="1"/>
          </p:cNvSpPr>
          <p:nvPr>
            <p:ph idx="1"/>
          </p:nvPr>
        </p:nvSpPr>
        <p:spPr/>
        <p:txBody>
          <a:bodyPr>
            <a:noAutofit/>
          </a:bodyPr>
          <a:lstStyle/>
          <a:p>
            <a:pPr marL="0" indent="0" algn="l">
              <a:lnSpc>
                <a:spcPct val="100000"/>
              </a:lnSpc>
              <a:spcBef>
                <a:spcPts val="0"/>
              </a:spcBef>
              <a:buNone/>
            </a:pPr>
            <a:r>
              <a:rPr lang="ru-RU" sz="1600" b="0" i="0" u="none" strike="noStrike" baseline="0" dirty="0">
                <a:latin typeface="Times New Roman" panose="02020603050405020304" pitchFamily="18" charset="0"/>
                <a:cs typeface="Times New Roman" panose="02020603050405020304" pitchFamily="18" charset="0"/>
              </a:rPr>
              <a:t>Высшую границу доступного организму уровня окислительных процессов характеризует </a:t>
            </a:r>
            <a:r>
              <a:rPr lang="ru-RU" sz="1600" b="0" i="1" u="none" strike="noStrike" baseline="0" dirty="0">
                <a:latin typeface="Times New Roman" panose="02020603050405020304" pitchFamily="18" charset="0"/>
                <a:cs typeface="Times New Roman" panose="02020603050405020304" pitchFamily="18" charset="0"/>
              </a:rPr>
              <a:t>максимальное потребление кислорода (МПК или VO2 Max) </a:t>
            </a:r>
            <a:r>
              <a:rPr lang="ru-RU" sz="1600" b="0" i="0" u="none" strike="noStrike" baseline="0" dirty="0">
                <a:latin typeface="Times New Roman" panose="02020603050405020304" pitchFamily="18" charset="0"/>
                <a:cs typeface="Times New Roman" panose="02020603050405020304" pitchFamily="18" charset="0"/>
              </a:rPr>
              <a:t>– это то наибольшее количество кислорода, выраженное в миллилитрах, которое человек способен потреблять в течение 1 мин. Для здорового человека, не занимающегося спортом, МПК составляет 3200–3500 мл/мин., у тренированных лиц МПК достигает 6000 мл/мин.</a:t>
            </a:r>
          </a:p>
          <a:p>
            <a:pPr marL="0" indent="0" algn="l">
              <a:lnSpc>
                <a:spcPct val="100000"/>
              </a:lnSpc>
              <a:spcBef>
                <a:spcPts val="0"/>
              </a:spcBef>
              <a:buNone/>
            </a:pPr>
            <a:r>
              <a:rPr lang="ru-RU" sz="1600" dirty="0">
                <a:latin typeface="Times New Roman" panose="02020603050405020304" pitchFamily="18" charset="0"/>
                <a:cs typeface="Times New Roman" panose="02020603050405020304" pitchFamily="18" charset="0"/>
              </a:rPr>
              <a:t>МПК (или «кислородный потолок») – наибольшее количество кислорода, которое организм в состоянии потребить во время интенсивной мышечной работы, является показателем аэробной производительности.</a:t>
            </a:r>
          </a:p>
          <a:p>
            <a:pPr marL="0" indent="0" algn="l">
              <a:lnSpc>
                <a:spcPct val="100000"/>
              </a:lnSpc>
              <a:spcBef>
                <a:spcPts val="0"/>
              </a:spcBef>
              <a:buNone/>
            </a:pPr>
            <a:r>
              <a:rPr lang="ru-RU" sz="1600" dirty="0">
                <a:latin typeface="Times New Roman" panose="02020603050405020304" pitchFamily="18" charset="0"/>
                <a:cs typeface="Times New Roman" panose="02020603050405020304" pitchFamily="18" charset="0"/>
              </a:rPr>
              <a:t>Под аэробной производительностью понимают все те функциональные свойства организма, которые обеспечивают поступление, транспорт и утилизацию кислорода.</a:t>
            </a:r>
          </a:p>
          <a:p>
            <a:pPr marL="0" indent="0" algn="l">
              <a:lnSpc>
                <a:spcPct val="100000"/>
              </a:lnSpc>
              <a:spcBef>
                <a:spcPts val="0"/>
              </a:spcBef>
              <a:buNone/>
            </a:pPr>
            <a:r>
              <a:rPr lang="ru-RU" sz="1600" dirty="0">
                <a:latin typeface="Times New Roman" panose="02020603050405020304" pitchFamily="18" charset="0"/>
                <a:cs typeface="Times New Roman" panose="02020603050405020304" pitchFamily="18" charset="0"/>
              </a:rPr>
              <a:t>Величину максимального потребления кислорода ВОЗ рекомендует использовать в качестве одного из наиболее надежных (абсолютных) показателей физической работоспособности человека. Величина МПК зависит от взаимодействия многих систем организма и в первую очередь от систем дыхания, кровообращения и движения. Поэтому МПК является наиболее интегральным показателем, характеризующим способность организма при максимальном напряжении удовлетворять потребность тканей в кислороде, и выступает в качестве одного из наиболее важных количественных показателей здоровья.</a:t>
            </a:r>
          </a:p>
        </p:txBody>
      </p:sp>
    </p:spTree>
    <p:extLst>
      <p:ext uri="{BB962C8B-B14F-4D97-AF65-F5344CB8AC3E}">
        <p14:creationId xmlns:p14="http://schemas.microsoft.com/office/powerpoint/2010/main" val="3409502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AF092E-0820-4015-AB32-7D047DA48BC4}"/>
              </a:ext>
            </a:extLst>
          </p:cNvPr>
          <p:cNvSpPr>
            <a:spLocks noGrp="1"/>
          </p:cNvSpPr>
          <p:nvPr>
            <p:ph type="title"/>
          </p:nvPr>
        </p:nvSpPr>
        <p:spPr/>
        <p:txBody>
          <a:bodyPr/>
          <a:lstStyle/>
          <a:p>
            <a:pPr algn="ctr"/>
            <a:r>
              <a:rPr lang="ru-RU" dirty="0"/>
              <a:t>МПК</a:t>
            </a:r>
          </a:p>
        </p:txBody>
      </p:sp>
      <p:sp>
        <p:nvSpPr>
          <p:cNvPr id="3" name="Объект 2">
            <a:extLst>
              <a:ext uri="{FF2B5EF4-FFF2-40B4-BE49-F238E27FC236}">
                <a16:creationId xmlns:a16="http://schemas.microsoft.com/office/drawing/2014/main" id="{4379CF1D-615F-42B7-B2E9-8424196070EC}"/>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Максимальное потребление кислорода зависит от массы работающей мускулатуры и состояния системы транспорта кислорода и отражает общую физическую работоспособность (уровень физической подготовленности человека). У среднего нетренированного молодого человека ПМК (VO2 </a:t>
            </a:r>
            <a:r>
              <a:rPr lang="ru-RU" sz="1800" b="0" i="0" u="none" strike="noStrike" baseline="0" dirty="0" err="1">
                <a:latin typeface="Times New Roman" panose="02020603050405020304" pitchFamily="18" charset="0"/>
              </a:rPr>
              <a:t>max</a:t>
            </a:r>
            <a:r>
              <a:rPr lang="ru-RU" sz="1800" b="0" i="0" u="none" strike="noStrike" baseline="0" dirty="0">
                <a:latin typeface="Times New Roman" panose="02020603050405020304" pitchFamily="18" charset="0"/>
              </a:rPr>
              <a:t>) равен примерно 45 мл/кг/мин. У женщины – 38 мл/кг/мин. У знаменитого лыжника Бьорна Дели он равен 96 мл/кг/мин., а у лошади – 180 мл/кг/мин.</a:t>
            </a:r>
          </a:p>
          <a:p>
            <a:pPr marL="0" indent="0" algn="l">
              <a:buNone/>
            </a:pPr>
            <a:r>
              <a:rPr lang="ru-RU" sz="1800" b="0" i="0" u="none" strike="noStrike" baseline="0" dirty="0">
                <a:latin typeface="Times New Roman" panose="02020603050405020304" pitchFamily="18" charset="0"/>
              </a:rPr>
              <a:t>До 20 лет происходит увеличение МПК, с 25 до 35 лет – стабилизация и с 35 лет – постепенное снижение МПК. К 65 годам максимальное потребление кислорода уменьшается примерно на треть.</a:t>
            </a:r>
          </a:p>
          <a:p>
            <a:pPr marL="0" indent="0" algn="l">
              <a:buNone/>
            </a:pPr>
            <a:r>
              <a:rPr lang="ru-RU" sz="1800" b="0" i="0" u="none" strike="noStrike" baseline="0" dirty="0">
                <a:latin typeface="Times New Roman" panose="02020603050405020304" pitchFamily="18" charset="0"/>
              </a:rPr>
              <a:t>МПК зависит от генетических факторов, возраста и пола. У женщин в зрелом возрасте МПК в среднем ниже, чем у мужчин, на 20–30 %; эта разница несколько сглаживается в юном и пожилом возрасте. Диапазон вариаций величин МПК у женщин значительно меньше, чем у мужчин. Непосредственное определение МПК требует специального оборудования, что в практике массовых исследований сделать очень непросто.</a:t>
            </a:r>
          </a:p>
          <a:p>
            <a:pPr marL="0" indent="0" algn="l">
              <a:buNone/>
            </a:pPr>
            <a:r>
              <a:rPr lang="ru-RU" sz="1800" b="0" i="0" u="none" strike="noStrike" baseline="0" dirty="0">
                <a:latin typeface="Times New Roman" panose="02020603050405020304" pitchFamily="18" charset="0"/>
              </a:rPr>
              <a:t>Косвенную оценку МПК у мужчин и женщин в зависимости от возраста можно получить, используя тест Купера (12-минутный бег).</a:t>
            </a:r>
            <a:endParaRPr lang="ru-RU" dirty="0"/>
          </a:p>
        </p:txBody>
      </p:sp>
    </p:spTree>
    <p:extLst>
      <p:ext uri="{BB962C8B-B14F-4D97-AF65-F5344CB8AC3E}">
        <p14:creationId xmlns:p14="http://schemas.microsoft.com/office/powerpoint/2010/main" val="451125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051400-E421-49D7-B080-5BBEDBFFC641}"/>
              </a:ext>
            </a:extLst>
          </p:cNvPr>
          <p:cNvSpPr>
            <a:spLocks noGrp="1"/>
          </p:cNvSpPr>
          <p:nvPr>
            <p:ph type="title"/>
          </p:nvPr>
        </p:nvSpPr>
        <p:spPr>
          <a:xfrm>
            <a:off x="838200" y="206100"/>
            <a:ext cx="10515600" cy="807692"/>
          </a:xfrm>
        </p:spPr>
        <p:txBody>
          <a:bodyPr/>
          <a:lstStyle/>
          <a:p>
            <a:pPr algn="ctr"/>
            <a:r>
              <a:rPr lang="ru-RU" sz="1800" b="0" i="0" u="none" strike="noStrike" baseline="0" dirty="0">
                <a:latin typeface="Times New Roman" panose="02020603050405020304" pitchFamily="18" charset="0"/>
              </a:rPr>
              <a:t>Эффекты влияния на функции организма парасимпатической</a:t>
            </a:r>
            <a:br>
              <a:rPr lang="ru-RU" sz="1800" b="0" i="0" u="none" strike="noStrike" baseline="0" dirty="0">
                <a:latin typeface="Times New Roman" panose="02020603050405020304" pitchFamily="18" charset="0"/>
              </a:rPr>
            </a:br>
            <a:r>
              <a:rPr lang="ru-RU" sz="1800" b="0" i="0" u="none" strike="noStrike" baseline="0" dirty="0">
                <a:latin typeface="Times New Roman" panose="02020603050405020304" pitchFamily="18" charset="0"/>
              </a:rPr>
              <a:t>и симпатической частей вегетативной нервной системы</a:t>
            </a:r>
            <a:endParaRPr lang="ru-RU" dirty="0"/>
          </a:p>
        </p:txBody>
      </p:sp>
      <p:pic>
        <p:nvPicPr>
          <p:cNvPr id="5" name="Объект 4">
            <a:extLst>
              <a:ext uri="{FF2B5EF4-FFF2-40B4-BE49-F238E27FC236}">
                <a16:creationId xmlns:a16="http://schemas.microsoft.com/office/drawing/2014/main" id="{B6D89560-CDB1-42E4-A5B1-B994AFD10576}"/>
              </a:ext>
            </a:extLst>
          </p:cNvPr>
          <p:cNvPicPr>
            <a:picLocks noGrp="1" noChangeAspect="1"/>
          </p:cNvPicPr>
          <p:nvPr>
            <p:ph idx="1"/>
          </p:nvPr>
        </p:nvPicPr>
        <p:blipFill>
          <a:blip r:embed="rId2"/>
          <a:stretch>
            <a:fillRect/>
          </a:stretch>
        </p:blipFill>
        <p:spPr>
          <a:xfrm>
            <a:off x="1933161" y="1417301"/>
            <a:ext cx="8113818" cy="5331369"/>
          </a:xfrm>
        </p:spPr>
      </p:pic>
    </p:spTree>
    <p:extLst>
      <p:ext uri="{BB962C8B-B14F-4D97-AF65-F5344CB8AC3E}">
        <p14:creationId xmlns:p14="http://schemas.microsoft.com/office/powerpoint/2010/main" val="2618968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3544A3-9C29-4CB4-9ECC-18053F7AF10C}"/>
              </a:ext>
            </a:extLst>
          </p:cNvPr>
          <p:cNvSpPr>
            <a:spLocks noGrp="1"/>
          </p:cNvSpPr>
          <p:nvPr>
            <p:ph idx="1"/>
          </p:nvPr>
        </p:nvSpPr>
        <p:spPr>
          <a:xfrm>
            <a:off x="233570" y="228600"/>
            <a:ext cx="11120230" cy="5948363"/>
          </a:xfrm>
        </p:spPr>
        <p:txBody>
          <a:bodyPr>
            <a:normAutofit/>
          </a:bodyPr>
          <a:lstStyle/>
          <a:p>
            <a:pPr marL="0" indent="0">
              <a:buNone/>
            </a:pPr>
            <a:r>
              <a:rPr lang="ru-RU" sz="2000" dirty="0">
                <a:latin typeface="Times New Roman" panose="02020603050405020304" pitchFamily="18" charset="0"/>
              </a:rPr>
              <a:t>Симптомы нарушения координации при поражении мозжечка:</a:t>
            </a:r>
            <a:br>
              <a:rPr lang="ru-RU" sz="2000" dirty="0">
                <a:latin typeface="Times New Roman" panose="02020603050405020304" pitchFamily="18" charset="0"/>
              </a:rPr>
            </a:br>
            <a:endParaRPr lang="ru-RU" sz="2000" dirty="0">
              <a:latin typeface="Times New Roman" panose="02020603050405020304" pitchFamily="18" charset="0"/>
            </a:endParaRPr>
          </a:p>
          <a:p>
            <a:pPr marL="0" indent="0">
              <a:buNone/>
            </a:pPr>
            <a:r>
              <a:rPr lang="ru-RU" sz="2000" dirty="0">
                <a:latin typeface="Times New Roman" panose="02020603050405020304" pitchFamily="18" charset="0"/>
              </a:rPr>
              <a:t>1 – нистагм;</a:t>
            </a:r>
            <a:br>
              <a:rPr lang="ru-RU" sz="2000" dirty="0">
                <a:latin typeface="Times New Roman" panose="02020603050405020304" pitchFamily="18" charset="0"/>
              </a:rPr>
            </a:br>
            <a:r>
              <a:rPr lang="ru-RU" sz="2000" dirty="0">
                <a:latin typeface="Times New Roman" panose="02020603050405020304" pitchFamily="18" charset="0"/>
              </a:rPr>
              <a:t>2 – нарушение почерка;</a:t>
            </a:r>
            <a:br>
              <a:rPr lang="ru-RU" sz="2000" dirty="0">
                <a:latin typeface="Times New Roman" panose="02020603050405020304" pitchFamily="18" charset="0"/>
              </a:rPr>
            </a:br>
            <a:r>
              <a:rPr lang="ru-RU" sz="2000" dirty="0">
                <a:latin typeface="Times New Roman" panose="02020603050405020304" pitchFamily="18" charset="0"/>
              </a:rPr>
              <a:t>3 – </a:t>
            </a:r>
            <a:r>
              <a:rPr lang="ru-RU" sz="2000" dirty="0" err="1">
                <a:latin typeface="Times New Roman" panose="02020603050405020304" pitchFamily="18" charset="0"/>
              </a:rPr>
              <a:t>интенционное</a:t>
            </a:r>
            <a:r>
              <a:rPr lang="ru-RU" sz="2000" dirty="0">
                <a:latin typeface="Times New Roman" panose="02020603050405020304" pitchFamily="18" charset="0"/>
              </a:rPr>
              <a:t> дрожание (тремор) при</a:t>
            </a:r>
            <a:br>
              <a:rPr lang="ru-RU" sz="2000" dirty="0">
                <a:latin typeface="Times New Roman" panose="02020603050405020304" pitchFamily="18" charset="0"/>
              </a:rPr>
            </a:br>
            <a:r>
              <a:rPr lang="ru-RU" sz="2000" dirty="0">
                <a:latin typeface="Times New Roman" panose="02020603050405020304" pitchFamily="18" charset="0"/>
              </a:rPr>
              <a:t>пальценосовой пробе,</a:t>
            </a:r>
            <a:br>
              <a:rPr lang="ru-RU" sz="2000" dirty="0">
                <a:latin typeface="Times New Roman" panose="02020603050405020304" pitchFamily="18" charset="0"/>
              </a:rPr>
            </a:br>
            <a:r>
              <a:rPr lang="ru-RU" sz="2000" dirty="0">
                <a:latin typeface="Times New Roman" panose="02020603050405020304" pitchFamily="18" charset="0"/>
              </a:rPr>
              <a:t>4 – вынужденное положение головы;</a:t>
            </a:r>
            <a:br>
              <a:rPr lang="ru-RU" sz="2000" dirty="0">
                <a:latin typeface="Times New Roman" panose="02020603050405020304" pitchFamily="18" charset="0"/>
              </a:rPr>
            </a:br>
            <a:r>
              <a:rPr lang="ru-RU" sz="2000" dirty="0">
                <a:latin typeface="Times New Roman" panose="02020603050405020304" pitchFamily="18" charset="0"/>
              </a:rPr>
              <a:t>5 – пошатывание в позе </a:t>
            </a:r>
            <a:r>
              <a:rPr lang="ru-RU" sz="2000" dirty="0" err="1">
                <a:latin typeface="Times New Roman" panose="02020603050405020304" pitchFamily="18" charset="0"/>
              </a:rPr>
              <a:t>Ромберга</a:t>
            </a:r>
            <a:r>
              <a:rPr lang="ru-RU" sz="2000" dirty="0">
                <a:latin typeface="Times New Roman" panose="02020603050405020304" pitchFamily="18" charset="0"/>
              </a:rPr>
              <a:t>;</a:t>
            </a:r>
            <a:br>
              <a:rPr lang="ru-RU" sz="2000" dirty="0">
                <a:latin typeface="Times New Roman" panose="02020603050405020304" pitchFamily="18" charset="0"/>
              </a:rPr>
            </a:br>
            <a:r>
              <a:rPr lang="ru-RU" sz="2000" dirty="0">
                <a:latin typeface="Times New Roman" panose="02020603050405020304" pitchFamily="18" charset="0"/>
              </a:rPr>
              <a:t>6 – «пьяная» походка;</a:t>
            </a:r>
            <a:br>
              <a:rPr lang="ru-RU" sz="2000" dirty="0">
                <a:latin typeface="Times New Roman" panose="02020603050405020304" pitchFamily="18" charset="0"/>
              </a:rPr>
            </a:br>
            <a:r>
              <a:rPr lang="ru-RU" sz="2000" dirty="0">
                <a:latin typeface="Times New Roman" panose="02020603050405020304" pitchFamily="18" charset="0"/>
              </a:rPr>
              <a:t>7 – асинергия </a:t>
            </a:r>
            <a:r>
              <a:rPr lang="ru-RU" sz="2000" dirty="0" err="1">
                <a:latin typeface="Times New Roman" panose="02020603050405020304" pitchFamily="18" charset="0"/>
              </a:rPr>
              <a:t>Бабинского</a:t>
            </a:r>
            <a:r>
              <a:rPr lang="ru-RU" sz="2000" dirty="0">
                <a:latin typeface="Times New Roman" panose="02020603050405020304" pitchFamily="18" charset="0"/>
              </a:rPr>
              <a:t>;</a:t>
            </a:r>
            <a:br>
              <a:rPr lang="ru-RU" sz="2000" dirty="0">
                <a:latin typeface="Times New Roman" panose="02020603050405020304" pitchFamily="18" charset="0"/>
              </a:rPr>
            </a:br>
            <a:r>
              <a:rPr lang="ru-RU" sz="2000" dirty="0">
                <a:latin typeface="Times New Roman" panose="02020603050405020304" pitchFamily="18" charset="0"/>
              </a:rPr>
              <a:t>8 – пяточно-коленная проба</a:t>
            </a:r>
            <a:endParaRPr lang="ru-RU" sz="2000" dirty="0"/>
          </a:p>
        </p:txBody>
      </p:sp>
      <p:pic>
        <p:nvPicPr>
          <p:cNvPr id="5" name="Рисунок 4">
            <a:extLst>
              <a:ext uri="{FF2B5EF4-FFF2-40B4-BE49-F238E27FC236}">
                <a16:creationId xmlns:a16="http://schemas.microsoft.com/office/drawing/2014/main" id="{49CE67D8-D1A9-4C16-88F2-D777F30161C1}"/>
              </a:ext>
            </a:extLst>
          </p:cNvPr>
          <p:cNvPicPr>
            <a:picLocks noChangeAspect="1"/>
          </p:cNvPicPr>
          <p:nvPr/>
        </p:nvPicPr>
        <p:blipFill>
          <a:blip r:embed="rId2"/>
          <a:stretch>
            <a:fillRect/>
          </a:stretch>
        </p:blipFill>
        <p:spPr>
          <a:xfrm>
            <a:off x="7446575" y="228600"/>
            <a:ext cx="4346204" cy="6296239"/>
          </a:xfrm>
          <a:prstGeom prst="rect">
            <a:avLst/>
          </a:prstGeom>
        </p:spPr>
      </p:pic>
    </p:spTree>
    <p:extLst>
      <p:ext uri="{BB962C8B-B14F-4D97-AF65-F5344CB8AC3E}">
        <p14:creationId xmlns:p14="http://schemas.microsoft.com/office/powerpoint/2010/main" val="1079565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58370B-99A7-45F9-8F33-4CC464025849}"/>
              </a:ext>
            </a:extLst>
          </p:cNvPr>
          <p:cNvSpPr>
            <a:spLocks noGrp="1"/>
          </p:cNvSpPr>
          <p:nvPr>
            <p:ph type="title"/>
          </p:nvPr>
        </p:nvSpPr>
        <p:spPr/>
        <p:txBody>
          <a:bodyPr/>
          <a:lstStyle/>
          <a:p>
            <a:pPr algn="ctr"/>
            <a:r>
              <a:rPr lang="ru-RU" sz="1800" b="0" i="1" u="none" strike="noStrike" baseline="0" dirty="0">
                <a:latin typeface="Times New Roman,Italic"/>
              </a:rPr>
              <a:t>Электрофизиологические </a:t>
            </a:r>
            <a:r>
              <a:rPr lang="ru-RU" sz="1800" b="0" i="0" u="none" strike="noStrike" baseline="0" dirty="0">
                <a:latin typeface="Times New Roman" panose="02020603050405020304" pitchFamily="18" charset="0"/>
              </a:rPr>
              <a:t>методы исследования нервной и нервно-мышечной систем</a:t>
            </a:r>
            <a:endParaRPr lang="ru-RU" dirty="0"/>
          </a:p>
        </p:txBody>
      </p:sp>
      <p:sp>
        <p:nvSpPr>
          <p:cNvPr id="3" name="Объект 2">
            <a:extLst>
              <a:ext uri="{FF2B5EF4-FFF2-40B4-BE49-F238E27FC236}">
                <a16:creationId xmlns:a16="http://schemas.microsoft.com/office/drawing/2014/main" id="{90A44511-6DA8-4F5D-A740-E0CD9EBB0754}"/>
              </a:ext>
            </a:extLst>
          </p:cNvPr>
          <p:cNvSpPr>
            <a:spLocks noGrp="1"/>
          </p:cNvSpPr>
          <p:nvPr>
            <p:ph idx="1"/>
          </p:nvPr>
        </p:nvSpPr>
        <p:spPr/>
        <p:txBody>
          <a:bodyPr>
            <a:normAutofit fontScale="92500" lnSpcReduction="20000"/>
          </a:bodyPr>
          <a:lstStyle/>
          <a:p>
            <a:pPr algn="l"/>
            <a:r>
              <a:rPr lang="ru-RU" sz="1800" b="1" i="1" u="none" strike="noStrike" baseline="0" dirty="0">
                <a:latin typeface="Times New Roman,BoldItalic"/>
              </a:rPr>
              <a:t>Электроэнцефалография (ЭЭГ) </a:t>
            </a:r>
            <a:r>
              <a:rPr lang="ru-RU" sz="1800" b="0" i="0" u="none" strike="noStrike" baseline="0" dirty="0">
                <a:latin typeface="Times New Roman" panose="02020603050405020304" pitchFamily="18" charset="0"/>
              </a:rPr>
              <a:t>– метод регистрации электрической активности (биотоков) головного мозга, возникающих при его работе, которые отводятся от головы специальными электродами и записываются в виде электроэнцефалограммы.</a:t>
            </a:r>
          </a:p>
          <a:p>
            <a:pPr algn="l"/>
            <a:r>
              <a:rPr lang="ru-RU" sz="1800" b="1" i="1" u="none" strike="noStrike" baseline="0" dirty="0" err="1">
                <a:latin typeface="Times New Roman,BoldItalic"/>
              </a:rPr>
              <a:t>Реоэнцефалография</a:t>
            </a:r>
            <a:r>
              <a:rPr lang="ru-RU" sz="1800" b="1" i="1" u="none" strike="noStrike" baseline="0" dirty="0">
                <a:latin typeface="Times New Roman,BoldItalic"/>
              </a:rPr>
              <a:t> (РЭГ) </a:t>
            </a:r>
            <a:r>
              <a:rPr lang="ru-RU" sz="1800" b="0" i="0" u="none" strike="noStrike" baseline="0" dirty="0">
                <a:latin typeface="Times New Roman" panose="02020603050405020304" pitchFamily="18" charset="0"/>
              </a:rPr>
              <a:t>– метод исследования мозгового кровотока, основанный на регистрации ритмических изменений электрического сопротивления мозговой ткани вследствие пульсовых колебаний кровенаполнения сосудов, который используется при диагностике хронических нарушений мозгового кровообращения, вегетососудистой дистонии, патологических процессов, возникающих в результате травм, сотрясений головного мозга и заболеваний, вторично влияющих на церебральное кровообращение.</a:t>
            </a:r>
          </a:p>
          <a:p>
            <a:pPr algn="l"/>
            <a:r>
              <a:rPr lang="ru-RU" sz="1800" b="1" i="1" u="none" strike="noStrike" baseline="0" dirty="0">
                <a:latin typeface="Times New Roman,BoldItalic"/>
              </a:rPr>
              <a:t>Электромиография (ЭМГ) </a:t>
            </a:r>
            <a:r>
              <a:rPr lang="ru-RU" sz="1800" b="0" i="0" u="none" strike="noStrike" baseline="0" dirty="0">
                <a:latin typeface="Times New Roman" panose="02020603050405020304" pitchFamily="18" charset="0"/>
              </a:rPr>
              <a:t>– метод исследования функционирования скелетных мышц посредством регистрации их электрической активности – биотоков. Для записи ЭМГ используют </a:t>
            </a:r>
            <a:r>
              <a:rPr lang="ru-RU" sz="1800" b="0" i="0" u="none" strike="noStrike" baseline="0" dirty="0" err="1">
                <a:latin typeface="Times New Roman" panose="02020603050405020304" pitchFamily="18" charset="0"/>
              </a:rPr>
              <a:t>электромиографы</a:t>
            </a:r>
            <a:r>
              <a:rPr lang="ru-RU" sz="1800" b="0" i="0" u="none" strike="noStrike" baseline="0" dirty="0">
                <a:latin typeface="Times New Roman" panose="02020603050405020304" pitchFamily="18" charset="0"/>
              </a:rPr>
              <a:t>. Отведение мышечных биопотенциалов осуществляется с помощью поверхностных или игольчатых электродов. Сначала регистрируют ЭМГ покоя при максимально расслабленном состоянии всей мышцы, а затем – при ее тоническом напряжении.</a:t>
            </a:r>
          </a:p>
          <a:p>
            <a:pPr algn="l"/>
            <a:r>
              <a:rPr lang="ru-RU" sz="1800" b="1" i="1" u="none" strike="noStrike" baseline="0" dirty="0" err="1">
                <a:latin typeface="Times New Roman,BoldItalic"/>
              </a:rPr>
              <a:t>Миотонометрия</a:t>
            </a:r>
            <a:r>
              <a:rPr lang="ru-RU" sz="1800" b="1" i="1" u="none" strike="noStrike" baseline="0" dirty="0">
                <a:latin typeface="Times New Roman,BoldItalic"/>
              </a:rPr>
              <a:t> </a:t>
            </a:r>
            <a:r>
              <a:rPr lang="ru-RU" sz="1800" b="0" i="0" u="none" strike="noStrike" baseline="0" dirty="0">
                <a:latin typeface="Times New Roman" panose="02020603050405020304" pitchFamily="18" charset="0"/>
              </a:rPr>
              <a:t>– измерение тонуса мышц, проводится с помощью портативных приборов – </a:t>
            </a:r>
            <a:r>
              <a:rPr lang="ru-RU" sz="1800" b="0" i="0" u="none" strike="noStrike" baseline="0" dirty="0" err="1">
                <a:latin typeface="Times New Roman" panose="02020603050405020304" pitchFamily="18" charset="0"/>
              </a:rPr>
              <a:t>электромиотонометра</a:t>
            </a:r>
            <a:r>
              <a:rPr lang="ru-RU" sz="1800" b="0" i="0" u="none" strike="noStrike" baseline="0" dirty="0">
                <a:latin typeface="Times New Roman" panose="02020603050405020304" pitchFamily="18" charset="0"/>
              </a:rPr>
              <a:t> или пружинного </a:t>
            </a:r>
            <a:r>
              <a:rPr lang="ru-RU" sz="1800" b="0" i="0" u="none" strike="noStrike" baseline="0" dirty="0" err="1">
                <a:latin typeface="Times New Roman" panose="02020603050405020304" pitchFamily="18" charset="0"/>
              </a:rPr>
              <a:t>миотонометра</a:t>
            </a:r>
            <a:r>
              <a:rPr lang="ru-RU" sz="1800" b="0" i="0" u="none" strike="noStrike" baseline="0" dirty="0">
                <a:latin typeface="Times New Roman" panose="02020603050405020304" pitchFamily="18" charset="0"/>
              </a:rPr>
              <a:t>. Оценивается тонус по сопротивлению, которое оказывает мышца при погружении в нее щупа аппарата.</a:t>
            </a:r>
          </a:p>
          <a:p>
            <a:pPr algn="l"/>
            <a:r>
              <a:rPr lang="ru-RU" sz="1800" b="1" i="1" u="none" strike="noStrike" baseline="0" dirty="0">
                <a:latin typeface="Times New Roman,BoldItalic"/>
              </a:rPr>
              <a:t>Хронаксиметрия </a:t>
            </a:r>
            <a:r>
              <a:rPr lang="ru-RU" sz="1800" b="0" i="0" u="none" strike="noStrike" baseline="0" dirty="0">
                <a:latin typeface="Times New Roman" panose="02020603050405020304" pitchFamily="18" charset="0"/>
              </a:rPr>
              <a:t>– метод исследования электрической возбудимости нервов в зависимости от времени действия раздражителя. С помощью специального прибора – </a:t>
            </a:r>
            <a:r>
              <a:rPr lang="ru-RU" sz="1800" b="0" i="0" u="none" strike="noStrike" baseline="0" dirty="0" err="1">
                <a:latin typeface="Times New Roman" panose="02020603050405020304" pitchFamily="18" charset="0"/>
              </a:rPr>
              <a:t>хронаксиметра</a:t>
            </a:r>
            <a:r>
              <a:rPr lang="ru-RU" sz="1800" b="0" i="0" u="none" strike="noStrike" baseline="0" dirty="0">
                <a:latin typeface="Times New Roman" panose="02020603050405020304" pitchFamily="18" charset="0"/>
              </a:rPr>
              <a:t> на исследуемую мышцу наносится электрическое раздражение. Учитывается минимальная (пороговая) сила раздражителя, которая вызывает сокращение мышцы.</a:t>
            </a:r>
            <a:endParaRPr lang="ru-RU" dirty="0"/>
          </a:p>
        </p:txBody>
      </p:sp>
    </p:spTree>
    <p:extLst>
      <p:ext uri="{BB962C8B-B14F-4D97-AF65-F5344CB8AC3E}">
        <p14:creationId xmlns:p14="http://schemas.microsoft.com/office/powerpoint/2010/main" val="214889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FDB212-8526-40DA-9B9C-ABB57817ADE4}"/>
              </a:ext>
            </a:extLst>
          </p:cNvPr>
          <p:cNvSpPr>
            <a:spLocks noGrp="1"/>
          </p:cNvSpPr>
          <p:nvPr>
            <p:ph type="title"/>
          </p:nvPr>
        </p:nvSpPr>
        <p:spPr/>
        <p:txBody>
          <a:bodyPr/>
          <a:lstStyle/>
          <a:p>
            <a:pPr algn="ctr"/>
            <a:r>
              <a:rPr lang="ru-RU" sz="1800" b="1" i="0" u="none" strike="noStrike" baseline="0" dirty="0">
                <a:latin typeface="Times New Roman,Bold"/>
              </a:rPr>
              <a:t>Диагностика (тестирование</a:t>
            </a:r>
            <a:r>
              <a:rPr lang="ru-RU" sz="1800" b="1" i="0" u="none" strike="noStrike" baseline="0" dirty="0">
                <a:latin typeface="Times New Roman" panose="02020603050405020304" pitchFamily="18" charset="0"/>
              </a:rPr>
              <a:t>) </a:t>
            </a:r>
            <a:r>
              <a:rPr lang="ru-RU" sz="1800" b="1" i="0" u="none" strike="noStrike" baseline="0" dirty="0">
                <a:latin typeface="Times New Roman,Bold"/>
              </a:rPr>
              <a:t>физической работоспособности</a:t>
            </a:r>
            <a:br>
              <a:rPr lang="ru-RU" sz="1800" b="1" i="0" u="none" strike="noStrike" baseline="0" dirty="0">
                <a:latin typeface="Times New Roman,Bold"/>
              </a:rPr>
            </a:br>
            <a:r>
              <a:rPr lang="ru-RU" sz="1800" b="1" i="0" u="none" strike="noStrike" baseline="0" dirty="0">
                <a:latin typeface="Times New Roman,Bold"/>
              </a:rPr>
              <a:t>и функциональной готовности спортсменов</a:t>
            </a:r>
            <a:endParaRPr lang="ru-RU" dirty="0"/>
          </a:p>
        </p:txBody>
      </p:sp>
      <p:sp>
        <p:nvSpPr>
          <p:cNvPr id="3" name="Объект 2">
            <a:extLst>
              <a:ext uri="{FF2B5EF4-FFF2-40B4-BE49-F238E27FC236}">
                <a16:creationId xmlns:a16="http://schemas.microsoft.com/office/drawing/2014/main" id="{70D8CDE3-60FC-45BE-8EC3-169E1DDFF4A2}"/>
              </a:ext>
            </a:extLst>
          </p:cNvPr>
          <p:cNvSpPr>
            <a:spLocks noGrp="1"/>
          </p:cNvSpPr>
          <p:nvPr>
            <p:ph idx="1"/>
          </p:nvPr>
        </p:nvSpPr>
        <p:spPr/>
        <p:txBody>
          <a:bodyPr>
            <a:noAutofit/>
          </a:bodyPr>
          <a:lstStyle/>
          <a:p>
            <a:pPr marL="0" indent="0" algn="l">
              <a:buNone/>
            </a:pPr>
            <a:r>
              <a:rPr lang="ru-RU" sz="1600" b="0" i="1" u="none" strike="noStrike" baseline="0" dirty="0">
                <a:latin typeface="Times New Roman" panose="02020603050405020304" pitchFamily="18" charset="0"/>
                <a:cs typeface="Times New Roman" panose="02020603050405020304" pitchFamily="18" charset="0"/>
              </a:rPr>
              <a:t>Нагрузочный тест </a:t>
            </a:r>
            <a:r>
              <a:rPr lang="ru-RU" sz="1600" b="0" i="0" u="none" strike="noStrike" baseline="0" dirty="0">
                <a:latin typeface="Times New Roman" panose="02020603050405020304" pitchFamily="18" charset="0"/>
                <a:cs typeface="Times New Roman" panose="02020603050405020304" pitchFamily="18" charset="0"/>
              </a:rPr>
              <a:t>– </a:t>
            </a:r>
            <a:r>
              <a:rPr lang="ru-RU" sz="1600" b="0" i="1" u="none" strike="noStrike" baseline="0" dirty="0">
                <a:latin typeface="Times New Roman" panose="02020603050405020304" pitchFamily="18" charset="0"/>
                <a:cs typeface="Times New Roman" panose="02020603050405020304" pitchFamily="18" charset="0"/>
              </a:rPr>
              <a:t>метод функциональной диагностики, при котором в лабораторных условиях изучают адаптационные реакции организма на дозированную физическую нагрузку.</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Функциональная диагностика позволяет оценить состояние организма спортсмена в целом или его определенных систем: сердечно-сосудистой, дыхательной, нервной, мышечной; определить уровень общей физической работоспособности и готовность спортсмена к соревновательной деятельности.</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Функциональные (нагрузочные) пробы необходимо проводить на каждом этапе тренировочного макроцикла. Для наблюдения за динамикой функциональной готовности соответствующие пробы следует проводить в начале и в конце подготовительного периода и в середине соревновательного периода. В этих случаях рекомендуется и углубленное комплексное обследование спортсмена. Вместе с тем функциональные пробы могут использоваться для наблюдения за текущим функциональным состоянием организма непосредственно во время одного тренировочного занятия.</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Чаще всего в функциональных пробах исследуются показатели сердечно-сосудистой системы. Это связано с тем, что сердечно-сосудистая система является индикатором физической работоспособности и быстро реагирует на самые разнообразные виды воздействий. Кроме того, регистрация ЧСС и АД не представляет трудностей.</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Система внешнего дыхания также используется для исследования при функциональной диагностике. Несколько реже для оценки функционального состояния организма исследуются другие системы: нервная система, нервно-мышечный аппарат, система крови и др.</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520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0FFF31-3841-4C72-AFAA-3068EB0E8125}"/>
              </a:ext>
            </a:extLst>
          </p:cNvPr>
          <p:cNvSpPr>
            <a:spLocks noGrp="1"/>
          </p:cNvSpPr>
          <p:nvPr>
            <p:ph type="title"/>
          </p:nvPr>
        </p:nvSpPr>
        <p:spPr/>
        <p:txBody>
          <a:bodyPr/>
          <a:lstStyle/>
          <a:p>
            <a:pPr algn="ctr"/>
            <a:r>
              <a:rPr lang="ru-RU" sz="1800" b="1" i="1" u="none" strike="noStrike" baseline="0" dirty="0">
                <a:latin typeface="Times New Roman,BoldItalic"/>
              </a:rPr>
              <a:t>Тестирование физической работоспособности</a:t>
            </a:r>
            <a:endParaRPr lang="ru-RU" dirty="0"/>
          </a:p>
        </p:txBody>
      </p:sp>
      <p:sp>
        <p:nvSpPr>
          <p:cNvPr id="3" name="Объект 2">
            <a:extLst>
              <a:ext uri="{FF2B5EF4-FFF2-40B4-BE49-F238E27FC236}">
                <a16:creationId xmlns:a16="http://schemas.microsoft.com/office/drawing/2014/main" id="{12C53E1D-ED3E-4E5A-908E-DC5C15385BC8}"/>
              </a:ext>
            </a:extLst>
          </p:cNvPr>
          <p:cNvSpPr>
            <a:spLocks noGrp="1"/>
          </p:cNvSpPr>
          <p:nvPr>
            <p:ph idx="1"/>
          </p:nvPr>
        </p:nvSpPr>
        <p:spPr/>
        <p:txBody>
          <a:bodyPr>
            <a:normAutofit/>
          </a:bodyPr>
          <a:lstStyle/>
          <a:p>
            <a:pPr marL="0" indent="0" algn="l">
              <a:buNone/>
            </a:pPr>
            <a:r>
              <a:rPr lang="ru-RU" sz="1800" b="0" i="1" u="none" strike="noStrike" baseline="0" dirty="0">
                <a:latin typeface="Times New Roman,Italic"/>
              </a:rPr>
              <a:t>Физическая работоспособность </a:t>
            </a:r>
            <a:r>
              <a:rPr lang="ru-RU" sz="1800" b="0" i="0" u="none" strike="noStrike" baseline="0" dirty="0">
                <a:latin typeface="Times New Roman" panose="02020603050405020304" pitchFamily="18" charset="0"/>
              </a:rPr>
              <a:t>– это количество механической работы, которую организм спортсмена способен выполнять длительно и с достаточно высокой интенсивностью. При этом заданная работа должна быть выполнена с наименьшими физиологическими затратами, с наивысшими результатами.</a:t>
            </a:r>
          </a:p>
          <a:p>
            <a:pPr marL="0" indent="0" algn="l">
              <a:buNone/>
            </a:pPr>
            <a:r>
              <a:rPr lang="ru-RU" sz="1800" b="0" i="0" u="none" strike="noStrike" baseline="0" dirty="0">
                <a:latin typeface="Times New Roman" panose="02020603050405020304" pitchFamily="18" charset="0"/>
              </a:rPr>
              <a:t>Выделяют общую и специальную физическую работоспособность.</a:t>
            </a:r>
          </a:p>
          <a:p>
            <a:pPr marL="0" indent="0" algn="l">
              <a:buNone/>
            </a:pPr>
            <a:r>
              <a:rPr lang="ru-RU" sz="1800" b="0" i="1" u="none" strike="noStrike" baseline="0" dirty="0">
                <a:latin typeface="Times New Roman,Italic"/>
              </a:rPr>
              <a:t>Общая физическая работоспособность </a:t>
            </a:r>
            <a:r>
              <a:rPr lang="ru-RU" sz="1800" b="0" i="0" u="none" strike="noStrike" baseline="0" dirty="0">
                <a:latin typeface="Times New Roman" panose="02020603050405020304" pitchFamily="18" charset="0"/>
              </a:rPr>
              <a:t>определяется уровнем развития всех физических качеств и функциональным состоянием </a:t>
            </a:r>
            <a:r>
              <a:rPr lang="ru-RU" sz="1800" b="0" i="0" u="none" strike="noStrike" baseline="0" dirty="0" err="1">
                <a:latin typeface="Times New Roman" panose="02020603050405020304" pitchFamily="18" charset="0"/>
              </a:rPr>
              <a:t>кардиореспираторной</a:t>
            </a:r>
            <a:r>
              <a:rPr lang="ru-RU" sz="1800" b="0" i="0" u="none" strike="noStrike" baseline="0" dirty="0">
                <a:latin typeface="Times New Roman" panose="02020603050405020304" pitchFamily="18" charset="0"/>
              </a:rPr>
              <a:t> системы.</a:t>
            </a:r>
          </a:p>
          <a:p>
            <a:pPr marL="0" indent="0" algn="l">
              <a:buNone/>
            </a:pPr>
            <a:r>
              <a:rPr lang="ru-RU" sz="1800" b="0" i="1" u="none" strike="noStrike" baseline="0" dirty="0">
                <a:latin typeface="Times New Roman,Italic"/>
              </a:rPr>
              <a:t>Специальная работоспособность </a:t>
            </a:r>
            <a:r>
              <a:rPr lang="ru-RU" sz="1800" b="0" i="0" u="none" strike="noStrike" baseline="0" dirty="0">
                <a:latin typeface="Times New Roman" panose="02020603050405020304" pitchFamily="18" charset="0"/>
              </a:rPr>
              <a:t>определяется уровнем развития физических качеств и тех функциональных систем, которые непосредственно влияют на результат в избранном виде спорта. Определение специальной работоспособности характеризует возможности спортсмена выполнять специфическую для данного вида спорта работу. Единицы измерения, нормы и факторы в каждом виде спорта индивидуальны. Чем быстрее спортсмен выходит на необходимый уровень подготовленности, тем легче ему удержать уровень работоспособности.</a:t>
            </a:r>
            <a:endParaRPr lang="ru-RU" dirty="0"/>
          </a:p>
        </p:txBody>
      </p:sp>
    </p:spTree>
    <p:extLst>
      <p:ext uri="{BB962C8B-B14F-4D97-AF65-F5344CB8AC3E}">
        <p14:creationId xmlns:p14="http://schemas.microsoft.com/office/powerpoint/2010/main" val="257896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CD205-FAEC-45DB-9162-D1365628B2E9}"/>
              </a:ext>
            </a:extLst>
          </p:cNvPr>
          <p:cNvSpPr>
            <a:spLocks noGrp="1"/>
          </p:cNvSpPr>
          <p:nvPr>
            <p:ph type="title"/>
          </p:nvPr>
        </p:nvSpPr>
        <p:spPr/>
        <p:txBody>
          <a:bodyPr/>
          <a:lstStyle/>
          <a:p>
            <a:r>
              <a:rPr lang="ru-RU" i="1" dirty="0">
                <a:latin typeface="Times New Roman,Italic"/>
              </a:rPr>
              <a:t>Врачебный контроль </a:t>
            </a:r>
            <a:r>
              <a:rPr lang="ru-RU" dirty="0">
                <a:latin typeface="Times New Roman" panose="02020603050405020304" pitchFamily="18" charset="0"/>
              </a:rPr>
              <a:t>– </a:t>
            </a:r>
            <a:endParaRPr lang="ru-RU" dirty="0"/>
          </a:p>
        </p:txBody>
      </p:sp>
      <p:sp>
        <p:nvSpPr>
          <p:cNvPr id="3" name="Объект 2">
            <a:extLst>
              <a:ext uri="{FF2B5EF4-FFF2-40B4-BE49-F238E27FC236}">
                <a16:creationId xmlns:a16="http://schemas.microsoft.com/office/drawing/2014/main" id="{CB019936-FB9A-4AD6-B4C5-DCD7C8069962}"/>
              </a:ext>
            </a:extLst>
          </p:cNvPr>
          <p:cNvSpPr>
            <a:spLocks noGrp="1"/>
          </p:cNvSpPr>
          <p:nvPr>
            <p:ph idx="1"/>
          </p:nvPr>
        </p:nvSpPr>
        <p:spPr/>
        <p:txBody>
          <a:bodyPr>
            <a:normAutofit/>
          </a:bodyPr>
          <a:lstStyle/>
          <a:p>
            <a:pPr marL="0" indent="0" algn="l">
              <a:spcBef>
                <a:spcPts val="0"/>
              </a:spcBef>
              <a:buNone/>
            </a:pPr>
            <a:r>
              <a:rPr lang="ru-RU" sz="2400" b="0" i="0" u="none" strike="noStrike" baseline="0" dirty="0">
                <a:latin typeface="Times New Roman" panose="02020603050405020304" pitchFamily="18" charset="0"/>
              </a:rPr>
              <a:t>комплексное медицинское исследование физического развития и функциональной подготовленности занимающихся физической культурой и спортом. </a:t>
            </a:r>
          </a:p>
          <a:p>
            <a:pPr marL="0" indent="0" algn="l">
              <a:spcBef>
                <a:spcPts val="0"/>
              </a:spcBef>
              <a:buNone/>
            </a:pPr>
            <a:r>
              <a:rPr lang="ru-RU" sz="2400" b="0" i="0" u="none" strike="noStrike" baseline="0" dirty="0">
                <a:latin typeface="Times New Roman" panose="02020603050405020304" pitchFamily="18" charset="0"/>
              </a:rPr>
              <a:t>Он направлен на изучение состояния здоровья и влияния на организм регулярных физических нагрузок. </a:t>
            </a:r>
            <a:r>
              <a:rPr lang="ru-RU" sz="2400" b="0" i="1" u="none" strike="noStrike" baseline="0" dirty="0">
                <a:latin typeface="Times New Roman,Italic"/>
              </a:rPr>
              <a:t>Основная форма врачебного контроля – врачебное обследование.</a:t>
            </a:r>
          </a:p>
          <a:p>
            <a:pPr marL="0" indent="0" algn="l">
              <a:spcBef>
                <a:spcPts val="0"/>
              </a:spcBef>
              <a:buNone/>
            </a:pPr>
            <a:r>
              <a:rPr lang="ru-RU" sz="2400" b="0" i="0" u="none" strike="noStrike" baseline="0" dirty="0">
                <a:latin typeface="Times New Roman" panose="02020603050405020304" pitchFamily="18" charset="0"/>
              </a:rPr>
              <a:t>Периодичность врачебного контроля или осмотра зависит от квалификации спортсмена, а также от видов спорта. Так, студенты проходят врачебный осмотр 1 раз в год – в начале учебного года, спортсмены –</a:t>
            </a:r>
          </a:p>
          <a:p>
            <a:pPr marL="0" indent="0" algn="l">
              <a:spcBef>
                <a:spcPts val="0"/>
              </a:spcBef>
              <a:buNone/>
            </a:pPr>
            <a:r>
              <a:rPr lang="ru-RU" sz="2400" b="0" i="0" u="none" strike="noStrike" baseline="0" dirty="0">
                <a:latin typeface="Times New Roman" panose="02020603050405020304" pitchFamily="18" charset="0"/>
              </a:rPr>
              <a:t>2 раза в год.</a:t>
            </a:r>
          </a:p>
        </p:txBody>
      </p:sp>
    </p:spTree>
    <p:extLst>
      <p:ext uri="{BB962C8B-B14F-4D97-AF65-F5344CB8AC3E}">
        <p14:creationId xmlns:p14="http://schemas.microsoft.com/office/powerpoint/2010/main" val="1394998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CE2EC5-1C18-46B2-91F4-A9A6DCCFA7FC}"/>
              </a:ext>
            </a:extLst>
          </p:cNvPr>
          <p:cNvSpPr>
            <a:spLocks noGrp="1"/>
          </p:cNvSpPr>
          <p:nvPr>
            <p:ph type="title"/>
          </p:nvPr>
        </p:nvSpPr>
        <p:spPr/>
        <p:txBody>
          <a:bodyPr/>
          <a:lstStyle/>
          <a:p>
            <a:pPr algn="ctr"/>
            <a:r>
              <a:rPr lang="ru-RU" sz="1800" b="1" i="0" u="none" strike="noStrike" baseline="0" dirty="0">
                <a:latin typeface="Times New Roman,Bold"/>
              </a:rPr>
              <a:t>Методики тестирования общей физической работоспособности</a:t>
            </a:r>
            <a:endParaRPr lang="ru-RU" dirty="0"/>
          </a:p>
        </p:txBody>
      </p:sp>
      <p:sp>
        <p:nvSpPr>
          <p:cNvPr id="3" name="Объект 2">
            <a:extLst>
              <a:ext uri="{FF2B5EF4-FFF2-40B4-BE49-F238E27FC236}">
                <a16:creationId xmlns:a16="http://schemas.microsoft.com/office/drawing/2014/main" id="{0AB3909A-6C77-4C77-82EC-8853846C4FE8}"/>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В настоящее время для определения общей физической работоспособности наиболее широко используют три пробы:</a:t>
            </a:r>
          </a:p>
          <a:p>
            <a:pPr algn="l"/>
            <a:r>
              <a:rPr lang="en-US" sz="1800" b="0" i="0" u="none" strike="noStrike" baseline="0" dirty="0">
                <a:latin typeface="Times New Roman" panose="02020603050405020304" pitchFamily="18" charset="0"/>
              </a:rPr>
              <a:t>– PWC170;</a:t>
            </a:r>
          </a:p>
          <a:p>
            <a:pPr algn="l"/>
            <a:r>
              <a:rPr lang="ru-RU" sz="1800" b="0" i="0" u="none" strike="noStrike" baseline="0" dirty="0">
                <a:latin typeface="Times New Roman" panose="02020603050405020304" pitchFamily="18" charset="0"/>
              </a:rPr>
              <a:t>– Гарвардский степ-тест;</a:t>
            </a:r>
          </a:p>
          <a:p>
            <a:pPr algn="l"/>
            <a:r>
              <a:rPr lang="ru-RU" sz="1800" b="0" i="0" u="none" strike="noStrike" baseline="0" dirty="0">
                <a:latin typeface="Times New Roman" panose="02020603050405020304" pitchFamily="18" charset="0"/>
              </a:rPr>
              <a:t>– тест </a:t>
            </a:r>
            <a:r>
              <a:rPr lang="ru-RU" sz="1800" b="0" i="0" u="none" strike="noStrike" baseline="0" dirty="0" err="1">
                <a:latin typeface="Times New Roman" panose="02020603050405020304" pitchFamily="18" charset="0"/>
              </a:rPr>
              <a:t>Новакки</a:t>
            </a:r>
            <a:r>
              <a:rPr lang="ru-RU" sz="1800" b="0" i="0" u="none" strike="noStrike" baseline="0" dirty="0">
                <a:latin typeface="Times New Roman" panose="02020603050405020304" pitchFamily="18" charset="0"/>
              </a:rPr>
              <a:t>.</a:t>
            </a:r>
            <a:endParaRPr lang="ru-RU" dirty="0"/>
          </a:p>
        </p:txBody>
      </p:sp>
    </p:spTree>
    <p:extLst>
      <p:ext uri="{BB962C8B-B14F-4D97-AF65-F5344CB8AC3E}">
        <p14:creationId xmlns:p14="http://schemas.microsoft.com/office/powerpoint/2010/main" val="43205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1E8E16-1C7A-4A3F-B622-A031277347BE}"/>
              </a:ext>
            </a:extLst>
          </p:cNvPr>
          <p:cNvSpPr>
            <a:spLocks noGrp="1"/>
          </p:cNvSpPr>
          <p:nvPr>
            <p:ph type="title"/>
          </p:nvPr>
        </p:nvSpPr>
        <p:spPr/>
        <p:txBody>
          <a:bodyPr/>
          <a:lstStyle/>
          <a:p>
            <a:pPr algn="ctr"/>
            <a:r>
              <a:rPr lang="ru-RU" b="1" i="1" dirty="0">
                <a:latin typeface="Times New Roman,BoldItalic"/>
              </a:rPr>
              <a:t>Проба </a:t>
            </a:r>
            <a:r>
              <a:rPr lang="en-US" b="1" i="1" dirty="0">
                <a:latin typeface="Times New Roman,BoldItalic"/>
              </a:rPr>
              <a:t>PWC</a:t>
            </a:r>
            <a:r>
              <a:rPr lang="en-US" b="1" i="1" dirty="0">
                <a:latin typeface="Times New Roman" panose="02020603050405020304" pitchFamily="18" charset="0"/>
              </a:rPr>
              <a:t>170</a:t>
            </a:r>
            <a:br>
              <a:rPr lang="en-US" b="1" i="1" dirty="0">
                <a:latin typeface="Times New Roman" panose="02020603050405020304" pitchFamily="18" charset="0"/>
              </a:rPr>
            </a:br>
            <a:r>
              <a:rPr lang="ru-RU" b="1" i="1" dirty="0">
                <a:latin typeface="Times New Roman" panose="02020603050405020304" pitchFamily="18" charset="0"/>
              </a:rPr>
              <a:t>(</a:t>
            </a:r>
            <a:r>
              <a:rPr lang="ru-RU" b="1" dirty="0" err="1">
                <a:latin typeface="Times New Roman,Bold"/>
              </a:rPr>
              <a:t>с</a:t>
            </a:r>
            <a:r>
              <a:rPr lang="ru-RU" b="1" i="1" dirty="0" err="1">
                <a:latin typeface="Times New Roman,BoldItalic"/>
              </a:rPr>
              <a:t>убмаксимальный</a:t>
            </a:r>
            <a:r>
              <a:rPr lang="ru-RU" b="1" i="1" dirty="0">
                <a:latin typeface="Times New Roman,BoldItalic"/>
              </a:rPr>
              <a:t> тест PWC</a:t>
            </a:r>
            <a:r>
              <a:rPr lang="ru-RU" b="1" i="1" dirty="0">
                <a:latin typeface="Times New Roman" panose="02020603050405020304" pitchFamily="18" charset="0"/>
              </a:rPr>
              <a:t>170) </a:t>
            </a:r>
            <a:endParaRPr lang="ru-RU" dirty="0"/>
          </a:p>
        </p:txBody>
      </p:sp>
      <p:sp>
        <p:nvSpPr>
          <p:cNvPr id="3" name="Объект 2">
            <a:extLst>
              <a:ext uri="{FF2B5EF4-FFF2-40B4-BE49-F238E27FC236}">
                <a16:creationId xmlns:a16="http://schemas.microsoft.com/office/drawing/2014/main" id="{422E3921-C69A-4E76-8FCA-7352B62D8CDA}"/>
              </a:ext>
            </a:extLst>
          </p:cNvPr>
          <p:cNvSpPr>
            <a:spLocks noGrp="1"/>
          </p:cNvSpPr>
          <p:nvPr>
            <p:ph idx="1"/>
          </p:nvPr>
        </p:nvSpPr>
        <p:spPr/>
        <p:txBody>
          <a:bodyPr>
            <a:normAutofit lnSpcReduction="10000"/>
          </a:bodyPr>
          <a:lstStyle/>
          <a:p>
            <a:pPr marL="0" indent="0" algn="l">
              <a:buNone/>
            </a:pPr>
            <a:r>
              <a:rPr lang="ru-RU" sz="1800" b="0" i="0" u="none" strike="noStrike" baseline="0" dirty="0">
                <a:latin typeface="Times New Roman" panose="02020603050405020304" pitchFamily="18" charset="0"/>
              </a:rPr>
              <a:t>ВОЗ в 1968 г. Для определения физической работоспособности рекомендована проба </a:t>
            </a:r>
            <a:r>
              <a:rPr lang="ru-RU" sz="1800" b="0" i="0" u="none" strike="noStrike" baseline="0" dirty="0" err="1">
                <a:latin typeface="Times New Roman" panose="02020603050405020304" pitchFamily="18" charset="0"/>
              </a:rPr>
              <a:t>Physical</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Working</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Capacity</a:t>
            </a:r>
            <a:r>
              <a:rPr lang="ru-RU" sz="1800" b="0" i="0" u="none" strike="noStrike" baseline="0" dirty="0">
                <a:latin typeface="Times New Roman" panose="02020603050405020304" pitchFamily="18" charset="0"/>
              </a:rPr>
              <a:t> – физическая работоспособность (PWC). Для краткости тест может обозначаться W170.</a:t>
            </a:r>
          </a:p>
          <a:p>
            <a:pPr marL="0" indent="0" algn="l">
              <a:buNone/>
            </a:pPr>
            <a:r>
              <a:rPr lang="ru-RU" sz="1800" b="0" i="1" u="none" strike="noStrike" baseline="0" dirty="0">
                <a:latin typeface="Times New Roman" panose="02020603050405020304" pitchFamily="18" charset="0"/>
              </a:rPr>
              <a:t>PWC170 </a:t>
            </a:r>
            <a:r>
              <a:rPr lang="ru-RU" sz="1800" b="0" i="1" u="none" strike="noStrike" baseline="0" dirty="0">
                <a:latin typeface="Times New Roman,Italic"/>
              </a:rPr>
              <a:t>– это мощность мышечной работы (количество работы), выполненной при ЧСС, равной 170 уд</a:t>
            </a:r>
            <a:r>
              <a:rPr lang="ru-RU" sz="1800" b="0" i="1" u="none" strike="noStrike" baseline="0" dirty="0">
                <a:latin typeface="Times New Roman" panose="02020603050405020304" pitchFamily="18" charset="0"/>
              </a:rPr>
              <a:t>.</a:t>
            </a:r>
            <a:r>
              <a:rPr lang="ru-RU" sz="1800" b="0" i="1" u="none" strike="noStrike" baseline="0" dirty="0">
                <a:latin typeface="Times New Roman,Italic"/>
              </a:rPr>
              <a:t>/мин. </a:t>
            </a:r>
            <a:r>
              <a:rPr lang="ru-RU" sz="1800" b="0" i="0" u="none" strike="noStrike" baseline="0" dirty="0">
                <a:latin typeface="Times New Roman" panose="02020603050405020304" pitchFamily="18" charset="0"/>
              </a:rPr>
              <a:t>Выбор именно этой частоты основан на следующих двух положениях:</a:t>
            </a:r>
          </a:p>
          <a:p>
            <a:pPr marL="0" indent="0" algn="l">
              <a:buNone/>
            </a:pPr>
            <a:r>
              <a:rPr lang="ru-RU" sz="1800" b="0" i="0" u="none" strike="noStrike" baseline="0" dirty="0">
                <a:latin typeface="Times New Roman" panose="02020603050405020304" pitchFamily="18" charset="0"/>
              </a:rPr>
              <a:t>1) зона оптимального функционирования </a:t>
            </a:r>
            <a:r>
              <a:rPr lang="ru-RU" sz="1800" b="0" i="0" u="none" strike="noStrike" baseline="0" dirty="0" err="1">
                <a:latin typeface="Times New Roman" panose="02020603050405020304" pitchFamily="18" charset="0"/>
              </a:rPr>
              <a:t>кардиореспираторной</a:t>
            </a:r>
            <a:r>
              <a:rPr lang="ru-RU" sz="1800" b="0" i="0" u="none" strike="noStrike" baseline="0" dirty="0">
                <a:latin typeface="Times New Roman" panose="02020603050405020304" pitchFamily="18" charset="0"/>
              </a:rPr>
              <a:t> системы ограничивается диапазоном пульса от 170 до 195–200 уд./мин. Таким образом, с помощью этого теста можно установить ту минимальную интенсивность физической нагрузки, которая «выводит» деятельность сердечно-сосудистой системы, а вместе с ней и всей </a:t>
            </a:r>
            <a:r>
              <a:rPr lang="ru-RU" sz="1800" b="0" i="0" u="none" strike="noStrike" baseline="0" dirty="0" err="1">
                <a:latin typeface="Times New Roman" panose="02020603050405020304" pitchFamily="18" charset="0"/>
              </a:rPr>
              <a:t>кардиореспираторной</a:t>
            </a:r>
            <a:r>
              <a:rPr lang="ru-RU" sz="1800" dirty="0">
                <a:latin typeface="Times New Roman" panose="02020603050405020304" pitchFamily="18" charset="0"/>
              </a:rPr>
              <a:t> </a:t>
            </a:r>
            <a:r>
              <a:rPr lang="ru-RU" sz="1800" b="0" i="0" u="none" strike="noStrike" baseline="0" dirty="0">
                <a:latin typeface="Times New Roman" panose="02020603050405020304" pitchFamily="18" charset="0"/>
              </a:rPr>
              <a:t>системы в область оптимального функционирования;</a:t>
            </a:r>
          </a:p>
          <a:p>
            <a:pPr marL="0" indent="0" algn="l">
              <a:buNone/>
            </a:pPr>
            <a:r>
              <a:rPr lang="ru-RU" sz="1800" b="0" i="0" u="none" strike="noStrike" baseline="0" dirty="0">
                <a:latin typeface="Times New Roman" panose="02020603050405020304" pitchFamily="18" charset="0"/>
              </a:rPr>
              <a:t>2) взаимосвязь между ЧСС и мощностью выполняемой физической нагрузки имеет линейный характер у большинства спортсменов до пульса, равного 170 уд./мин., при более высокой ЧСС этот характер нарушается.</a:t>
            </a:r>
          </a:p>
          <a:p>
            <a:pPr marL="0" indent="0" algn="l">
              <a:buNone/>
            </a:pPr>
            <a:r>
              <a:rPr lang="ru-RU" sz="1800" b="0" i="0" u="none" strike="noStrike" baseline="0" dirty="0">
                <a:latin typeface="Times New Roman" panose="02020603050405020304" pitchFamily="18" charset="0"/>
              </a:rPr>
              <a:t>Для определения величины PWC170 спортсмену достаточно выполнить две физические нагрузки с умеренной, но различающейся по величине скоростью, которую необходимо замерить. Длительность нагрузки принимается равной 4–5 мин., чтобы сердечная деятельность достигла устойчивого состояния. Чем больше значение PWC170, тем выше физическая работоспособность.</a:t>
            </a:r>
            <a:endParaRPr lang="ru-RU" dirty="0"/>
          </a:p>
        </p:txBody>
      </p:sp>
    </p:spTree>
    <p:extLst>
      <p:ext uri="{BB962C8B-B14F-4D97-AF65-F5344CB8AC3E}">
        <p14:creationId xmlns:p14="http://schemas.microsoft.com/office/powerpoint/2010/main" val="3191728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5AF10F-C912-44F0-BB56-ACE8E2E7EAAE}"/>
              </a:ext>
            </a:extLst>
          </p:cNvPr>
          <p:cNvSpPr>
            <a:spLocks noGrp="1"/>
          </p:cNvSpPr>
          <p:nvPr>
            <p:ph type="title"/>
          </p:nvPr>
        </p:nvSpPr>
        <p:spPr/>
        <p:txBody>
          <a:bodyPr/>
          <a:lstStyle/>
          <a:p>
            <a:pPr algn="ctr"/>
            <a:r>
              <a:rPr lang="ru-RU" sz="4400" b="0" i="1" u="none" strike="noStrike" baseline="0" dirty="0">
                <a:latin typeface="Times New Roman,Italic"/>
              </a:rPr>
              <a:t>Общеевропейский вариант PWC</a:t>
            </a:r>
            <a:r>
              <a:rPr lang="ru-RU" sz="4400" b="0" i="1" u="none" strike="noStrike" baseline="0" dirty="0">
                <a:latin typeface="Times New Roman" panose="02020603050405020304" pitchFamily="18" charset="0"/>
              </a:rPr>
              <a:t>170</a:t>
            </a:r>
            <a:endParaRPr lang="ru-RU" dirty="0"/>
          </a:p>
        </p:txBody>
      </p:sp>
      <p:sp>
        <p:nvSpPr>
          <p:cNvPr id="3" name="Объект 2">
            <a:extLst>
              <a:ext uri="{FF2B5EF4-FFF2-40B4-BE49-F238E27FC236}">
                <a16:creationId xmlns:a16="http://schemas.microsoft.com/office/drawing/2014/main" id="{53EAFC23-146A-4CB7-B483-2C93E96C302D}"/>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Существуют три лабораторных варианта проведения пробы PWC: общеевропейский; модификация В. Л. </a:t>
            </a:r>
            <a:r>
              <a:rPr lang="ru-RU" sz="1800" b="0" i="0" u="none" strike="noStrike" baseline="0" dirty="0" err="1">
                <a:latin typeface="Times New Roman" panose="02020603050405020304" pitchFamily="18" charset="0"/>
              </a:rPr>
              <a:t>Карпмана</a:t>
            </a:r>
            <a:r>
              <a:rPr lang="ru-RU" sz="1800" b="0" i="0" u="none" strike="noStrike" baseline="0" dirty="0">
                <a:latin typeface="Times New Roman" panose="02020603050405020304" pitchFamily="18" charset="0"/>
              </a:rPr>
              <a:t>; модификация Л. И. Абросимовой.</a:t>
            </a:r>
          </a:p>
          <a:p>
            <a:pPr marL="0" indent="0" algn="l">
              <a:buNone/>
            </a:pPr>
            <a:r>
              <a:rPr lang="ru-RU" sz="1800" b="0" i="1" u="none" strike="noStrike" baseline="0" dirty="0">
                <a:latin typeface="Times New Roman,Italic"/>
              </a:rPr>
              <a:t>Общеевропейский вариант PWC</a:t>
            </a:r>
            <a:r>
              <a:rPr lang="ru-RU" sz="1800" b="0" i="1" u="none" strike="noStrike" baseline="0" dirty="0">
                <a:latin typeface="Times New Roman" panose="02020603050405020304" pitchFamily="18" charset="0"/>
              </a:rPr>
              <a:t>170. </a:t>
            </a:r>
            <a:r>
              <a:rPr lang="ru-RU" sz="1800" b="0" i="0" u="none" strike="noStrike" baseline="0" dirty="0">
                <a:latin typeface="Times New Roman" panose="02020603050405020304" pitchFamily="18" charset="0"/>
              </a:rPr>
              <a:t>Предполагает выполнение трех возрастающих по мощности нагрузок (продолжительность каждой – 3 мин.), не разделенных интервалами отдыха. За это время нагрузка воз-растает дважды (спустя 3 и 6 мин. от начала тестирования). ЧСС измеряют в течение последних 15 с каждой 3-минутной ступени, нагрузку которой регулируют так, чтобы к концу теста ЧСС увеличивалась до 170 в минуту.</a:t>
            </a:r>
          </a:p>
          <a:p>
            <a:pPr marL="0" indent="0" algn="l">
              <a:buNone/>
            </a:pPr>
            <a:r>
              <a:rPr lang="ru-RU" sz="1800" b="0" i="0" u="none" strike="noStrike" baseline="0" dirty="0">
                <a:latin typeface="Times New Roman" panose="02020603050405020304" pitchFamily="18" charset="0"/>
              </a:rPr>
              <a:t>Мощность нагрузки рассчитывают на единицу массы тела испытуемого (Вт/кг). Первоначальную мощность устанавливают из расчета 0,75–1,25 Вт/кг, а ее увеличение осуществляют в соответствии с возрастанием ЧСС.</a:t>
            </a:r>
          </a:p>
          <a:p>
            <a:pPr marL="0" indent="0" algn="l">
              <a:buNone/>
            </a:pPr>
            <a:r>
              <a:rPr lang="ru-RU" sz="1800" b="0" i="0" u="none" strike="noStrike" baseline="0" dirty="0">
                <a:latin typeface="Times New Roman" panose="02020603050405020304" pitchFamily="18" charset="0"/>
              </a:rPr>
              <a:t>Расчет показателя PWC170 производят графически или по формуле:</a:t>
            </a:r>
          </a:p>
          <a:p>
            <a:pPr marL="0" indent="0" algn="l">
              <a:buNone/>
            </a:pPr>
            <a:r>
              <a:rPr lang="ru-RU" sz="1800" b="0" i="0" u="none" strike="noStrike" baseline="0" dirty="0">
                <a:latin typeface="Times New Roman" panose="02020603050405020304" pitchFamily="18" charset="0"/>
              </a:rPr>
              <a:t>PWC170 = W3 – W2 / ЧСС3 – ЧСС2 х (170 – ЧСС3) +W3 / масса тела</a:t>
            </a:r>
            <a:endParaRPr lang="ru-RU" dirty="0"/>
          </a:p>
        </p:txBody>
      </p:sp>
    </p:spTree>
    <p:extLst>
      <p:ext uri="{BB962C8B-B14F-4D97-AF65-F5344CB8AC3E}">
        <p14:creationId xmlns:p14="http://schemas.microsoft.com/office/powerpoint/2010/main" val="1527452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5E6FE7-FD4A-4BF3-B0E1-02DEE84A0ED8}"/>
              </a:ext>
            </a:extLst>
          </p:cNvPr>
          <p:cNvSpPr>
            <a:spLocks noGrp="1"/>
          </p:cNvSpPr>
          <p:nvPr>
            <p:ph type="title"/>
          </p:nvPr>
        </p:nvSpPr>
        <p:spPr/>
        <p:txBody>
          <a:bodyPr/>
          <a:lstStyle/>
          <a:p>
            <a:pPr algn="ctr"/>
            <a:r>
              <a:rPr lang="ru-RU" i="1" dirty="0">
                <a:latin typeface="Times New Roman,Italic"/>
              </a:rPr>
              <a:t>Модификация В. Л. </a:t>
            </a:r>
            <a:r>
              <a:rPr lang="ru-RU" i="1" dirty="0" err="1">
                <a:latin typeface="Times New Roman,Italic"/>
              </a:rPr>
              <a:t>Карпмана</a:t>
            </a:r>
            <a:r>
              <a:rPr lang="ru-RU" i="1" dirty="0">
                <a:latin typeface="Times New Roman" panose="02020603050405020304" pitchFamily="18" charset="0"/>
              </a:rPr>
              <a:t> </a:t>
            </a:r>
            <a:endParaRPr lang="ru-RU" dirty="0"/>
          </a:p>
        </p:txBody>
      </p:sp>
      <p:sp>
        <p:nvSpPr>
          <p:cNvPr id="3" name="Объект 2">
            <a:extLst>
              <a:ext uri="{FF2B5EF4-FFF2-40B4-BE49-F238E27FC236}">
                <a16:creationId xmlns:a16="http://schemas.microsoft.com/office/drawing/2014/main" id="{223F4127-C6CD-46E3-A2EE-3B160F3C4BCE}"/>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Предполагает выполнение двух нагрузок возрастающей мощности (продолжительность каждой – 5 мин.) с интервалом отдыха 3 мин.</a:t>
            </a:r>
          </a:p>
          <a:p>
            <a:pPr marL="0" indent="0" algn="l">
              <a:buNone/>
            </a:pPr>
            <a:r>
              <a:rPr lang="ru-RU" sz="1800" b="0" i="0" u="none" strike="noStrike" baseline="0" dirty="0">
                <a:latin typeface="Times New Roman" panose="02020603050405020304" pitchFamily="18" charset="0"/>
              </a:rPr>
              <a:t>Определение физической работоспособности путем расчета величин PWC170 по методике В. Л. </a:t>
            </a:r>
            <a:r>
              <a:rPr lang="ru-RU" sz="1800" b="0" i="0" u="none" strike="noStrike" baseline="0" dirty="0" err="1">
                <a:latin typeface="Times New Roman" panose="02020603050405020304" pitchFamily="18" charset="0"/>
              </a:rPr>
              <a:t>Карпмана</a:t>
            </a:r>
            <a:r>
              <a:rPr lang="ru-RU" sz="1800" b="0" i="0" u="none" strike="noStrike" baseline="0" dirty="0">
                <a:latin typeface="Times New Roman" panose="02020603050405020304" pitchFamily="18" charset="0"/>
              </a:rPr>
              <a:t> дает надежные результаты при выполнении пробы без предварительной разминки. При прохождении </a:t>
            </a:r>
            <a:r>
              <a:rPr lang="ru-RU" sz="1800" b="0" i="0" u="none" strike="noStrike" baseline="0" dirty="0" err="1">
                <a:latin typeface="Times New Roman" panose="02020603050405020304" pitchFamily="18" charset="0"/>
              </a:rPr>
              <a:t>ди</a:t>
            </a:r>
            <a:r>
              <a:rPr lang="ru-RU" sz="1800" b="0" i="0" u="none" strike="noStrike" baseline="0" dirty="0">
                <a:latin typeface="Times New Roman" panose="02020603050405020304" pitchFamily="18" charset="0"/>
              </a:rPr>
              <a:t> станции должна поддерживаться относительно постоянная скорость. Длительность каждой из нагрузок должна быть равной 4–5 мин., чтобы сердечная деятельность достигла устойчивого состояния; между нагрузками обязателен 3-минутный перерыв; в конце 1-й нагрузки ЧСС должна достигать 110–130 в минуту, а в конце 2-й – 150–165 уд./мин.</a:t>
            </a:r>
          </a:p>
          <a:p>
            <a:pPr marL="0" indent="0" algn="l">
              <a:buNone/>
            </a:pPr>
            <a:r>
              <a:rPr lang="ru-RU" sz="1800" b="0" i="0" u="none" strike="noStrike" baseline="0" dirty="0">
                <a:latin typeface="Times New Roman" panose="02020603050405020304" pitchFamily="18" charset="0"/>
              </a:rPr>
              <a:t>При выборе мощности 1-й нагрузки в данной модификации пробы PWC170 следует учитывать массу тела и предполагаемый уровень общей физической работоспособности обследуемого.</a:t>
            </a:r>
          </a:p>
          <a:p>
            <a:pPr marL="0" indent="0" algn="l">
              <a:buNone/>
            </a:pPr>
            <a:r>
              <a:rPr lang="ru-RU" sz="1800" b="0" i="0" u="none" strike="noStrike" baseline="0" dirty="0">
                <a:latin typeface="Times New Roman" panose="02020603050405020304" pitchFamily="18" charset="0"/>
              </a:rPr>
              <a:t>Расчет показателя PWC170 производят графически или по формуле:</a:t>
            </a:r>
          </a:p>
          <a:p>
            <a:pPr marL="0" indent="0" algn="l">
              <a:buNone/>
            </a:pPr>
            <a:r>
              <a:rPr lang="pl-PL" sz="1800" b="0" i="0" u="none" strike="noStrike" baseline="0" dirty="0">
                <a:latin typeface="Times New Roman" panose="02020603050405020304" pitchFamily="18" charset="0"/>
              </a:rPr>
              <a:t>PWC170 = W1 + (W2 – W1) х (170 – f) / (f2 – f1)</a:t>
            </a:r>
            <a:endParaRPr lang="ru-RU" dirty="0"/>
          </a:p>
        </p:txBody>
      </p:sp>
    </p:spTree>
    <p:extLst>
      <p:ext uri="{BB962C8B-B14F-4D97-AF65-F5344CB8AC3E}">
        <p14:creationId xmlns:p14="http://schemas.microsoft.com/office/powerpoint/2010/main" val="2834717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C6B242-286D-4132-ACA7-9E2986540094}"/>
              </a:ext>
            </a:extLst>
          </p:cNvPr>
          <p:cNvSpPr>
            <a:spLocks noGrp="1"/>
          </p:cNvSpPr>
          <p:nvPr>
            <p:ph type="title"/>
          </p:nvPr>
        </p:nvSpPr>
        <p:spPr/>
        <p:txBody>
          <a:bodyPr>
            <a:normAutofit/>
          </a:bodyPr>
          <a:lstStyle/>
          <a:p>
            <a:pPr algn="ctr"/>
            <a:r>
              <a:rPr lang="ru-RU" sz="3600" b="0" i="1" u="none" strike="noStrike" baseline="0" dirty="0">
                <a:latin typeface="Times New Roman,Italic"/>
              </a:rPr>
              <a:t>Модификация Л. И. Абросимовой и </a:t>
            </a:r>
            <a:r>
              <a:rPr lang="ru-RU" sz="3600" b="0" i="1" u="none" strike="noStrike" baseline="0" dirty="0" err="1">
                <a:latin typeface="Times New Roman,Italic"/>
              </a:rPr>
              <a:t>И</a:t>
            </a:r>
            <a:r>
              <a:rPr lang="ru-RU" sz="3600" b="0" i="1" u="none" strike="noStrike" baseline="0" dirty="0">
                <a:latin typeface="Times New Roman,Italic"/>
              </a:rPr>
              <a:t>. А. Корниенко</a:t>
            </a:r>
            <a:endParaRPr lang="ru-RU" sz="3600" dirty="0"/>
          </a:p>
        </p:txBody>
      </p:sp>
      <p:sp>
        <p:nvSpPr>
          <p:cNvPr id="3" name="Объект 2">
            <a:extLst>
              <a:ext uri="{FF2B5EF4-FFF2-40B4-BE49-F238E27FC236}">
                <a16:creationId xmlns:a16="http://schemas.microsoft.com/office/drawing/2014/main" id="{DEB5595C-643F-4EFE-8C7F-2ACEC06D2B9F}"/>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У детей и подростков для определения общей физической работоспособности наиболее широко используют пробу PWC170 с однократной физической нагрузкой (модификация Л. И. Абросимовой с соавторами).</a:t>
            </a:r>
          </a:p>
          <a:p>
            <a:pPr marL="0" indent="0" algn="l">
              <a:buNone/>
            </a:pPr>
            <a:r>
              <a:rPr lang="ru-RU" sz="1800" b="0" i="1" u="none" strike="noStrike" baseline="0" dirty="0">
                <a:latin typeface="Times New Roman,Italic"/>
              </a:rPr>
              <a:t>Модификация Л. И. Абросимовой и </a:t>
            </a:r>
            <a:r>
              <a:rPr lang="ru-RU" sz="1800" b="0" i="1" u="none" strike="noStrike" baseline="0" dirty="0" err="1">
                <a:latin typeface="Times New Roman,Italic"/>
              </a:rPr>
              <a:t>И</a:t>
            </a:r>
            <a:r>
              <a:rPr lang="ru-RU" sz="1800" b="0" i="1" u="none" strike="noStrike" baseline="0" dirty="0">
                <a:latin typeface="Times New Roman,Italic"/>
              </a:rPr>
              <a:t>. А. Корниенко</a:t>
            </a:r>
            <a:r>
              <a:rPr lang="ru-RU" sz="1800" b="0" i="1" u="none" strike="noStrike" baseline="0" dirty="0">
                <a:latin typeface="Times New Roman" panose="02020603050405020304" pitchFamily="18" charset="0"/>
              </a:rPr>
              <a:t>. </a:t>
            </a:r>
            <a:r>
              <a:rPr lang="ru-RU" sz="1800" b="0" i="0" u="none" strike="noStrike" baseline="0" dirty="0">
                <a:latin typeface="Times New Roman" panose="02020603050405020304" pitchFamily="18" charset="0"/>
              </a:rPr>
              <a:t>Предполагает выполнение однократной нагрузки, обусловливающей возрастание ЧСС до 150</a:t>
            </a:r>
            <a:r>
              <a:rPr lang="ru-RU" sz="1800" b="1" i="0" u="none" strike="noStrike" baseline="0" dirty="0">
                <a:latin typeface="Times New Roman,Bold"/>
              </a:rPr>
              <a:t>–</a:t>
            </a:r>
            <a:r>
              <a:rPr lang="ru-RU" sz="1800" b="0" i="0" u="none" strike="noStrike" baseline="0" dirty="0">
                <a:latin typeface="Times New Roman" panose="02020603050405020304" pitchFamily="18" charset="0"/>
              </a:rPr>
              <a:t>160 уд./мин. Для расчета PWC170 рекомендована следующая упрощенная формула:</a:t>
            </a:r>
          </a:p>
          <a:p>
            <a:pPr marL="0" indent="0" algn="l">
              <a:buNone/>
            </a:pPr>
            <a:r>
              <a:rPr lang="pl-PL" sz="1800" b="0" i="0" u="none" strike="noStrike" baseline="0" dirty="0">
                <a:latin typeface="Times New Roman" panose="02020603050405020304" pitchFamily="18" charset="0"/>
              </a:rPr>
              <a:t>PWC170 = w/f1 – f0 х (170 – f0),</a:t>
            </a:r>
          </a:p>
          <a:p>
            <a:pPr marL="0" indent="0" algn="l">
              <a:buNone/>
            </a:pPr>
            <a:r>
              <a:rPr lang="ru-RU" sz="1800" b="0" i="0" u="none" strike="noStrike" baseline="0" dirty="0">
                <a:latin typeface="Times New Roman" panose="02020603050405020304" pitchFamily="18" charset="0"/>
              </a:rPr>
              <a:t>где N – мощность предложенной нагрузки, </a:t>
            </a:r>
            <a:r>
              <a:rPr lang="ru-RU" sz="1800" b="0" i="0" u="none" strike="noStrike" baseline="0" dirty="0" err="1">
                <a:latin typeface="Times New Roman" panose="02020603050405020304" pitchFamily="18" charset="0"/>
              </a:rPr>
              <a:t>кгм</a:t>
            </a:r>
            <a:r>
              <a:rPr lang="ru-RU" sz="1800" b="0" i="0" u="none" strike="noStrike" baseline="0" dirty="0">
                <a:latin typeface="Times New Roman" panose="02020603050405020304" pitchFamily="18" charset="0"/>
              </a:rPr>
              <a:t>/мин. или Вт; f0 – ЧСС в покое; </a:t>
            </a:r>
          </a:p>
          <a:p>
            <a:pPr marL="0" indent="0" algn="l">
              <a:buNone/>
            </a:pPr>
            <a:r>
              <a:rPr lang="ru-RU" sz="1800" b="0" i="0" u="none" strike="noStrike" baseline="0" dirty="0">
                <a:latin typeface="Times New Roman" panose="02020603050405020304" pitchFamily="18" charset="0"/>
              </a:rPr>
              <a:t>f1 – ЧСС после физической нагрузки.</a:t>
            </a:r>
          </a:p>
          <a:p>
            <a:pPr marL="0" indent="0" algn="l">
              <a:buNone/>
            </a:pPr>
            <a:r>
              <a:rPr lang="ru-RU" sz="1800" b="0" i="0" u="none" strike="noStrike" baseline="0" dirty="0">
                <a:latin typeface="Times New Roman" panose="02020603050405020304" pitchFamily="18" charset="0"/>
              </a:rPr>
              <a:t>Оценку полученных данных проводят на основании относительных величин показателя PWC170, которые рассчитывают как частное от деления абсолютных значений (</a:t>
            </a:r>
            <a:r>
              <a:rPr lang="ru-RU" sz="1800" b="0" i="0" u="none" strike="noStrike" baseline="0" dirty="0" err="1">
                <a:latin typeface="Times New Roman" panose="02020603050405020304" pitchFamily="18" charset="0"/>
              </a:rPr>
              <a:t>кгм</a:t>
            </a:r>
            <a:r>
              <a:rPr lang="ru-RU" sz="1800" b="0" i="0" u="none" strike="noStrike" baseline="0" dirty="0">
                <a:latin typeface="Times New Roman" panose="02020603050405020304" pitchFamily="18" charset="0"/>
              </a:rPr>
              <a:t>/мин. или Вт/мин.) на килограмм массы тела (</a:t>
            </a:r>
            <a:r>
              <a:rPr lang="ru-RU" sz="1800" b="0" i="0" u="none" strike="noStrike" baseline="0" dirty="0" err="1">
                <a:latin typeface="Times New Roman" panose="02020603050405020304" pitchFamily="18" charset="0"/>
              </a:rPr>
              <a:t>кгм</a:t>
            </a:r>
            <a:r>
              <a:rPr lang="ru-RU" sz="1800" b="0" i="0" u="none" strike="noStrike" baseline="0" dirty="0">
                <a:latin typeface="Times New Roman" panose="02020603050405020304" pitchFamily="18" charset="0"/>
              </a:rPr>
              <a:t>/мин. на килограмм или Вт/мин. на килограмм).</a:t>
            </a:r>
          </a:p>
          <a:p>
            <a:pPr marL="0" indent="0" algn="l">
              <a:buNone/>
            </a:pPr>
            <a:r>
              <a:rPr lang="ru-RU" sz="1800" b="0" i="0" u="none" strike="noStrike" baseline="0" dirty="0">
                <a:latin typeface="Times New Roman" panose="02020603050405020304" pitchFamily="18" charset="0"/>
              </a:rPr>
              <a:t>В качестве нагрузки можно использовать легкоатлетический бег, плавание вольным стилем, бег на лыжах, бег на коньках, греблю, езду на велосипеде.</a:t>
            </a:r>
            <a:endParaRPr lang="ru-RU" dirty="0"/>
          </a:p>
        </p:txBody>
      </p:sp>
    </p:spTree>
    <p:extLst>
      <p:ext uri="{BB962C8B-B14F-4D97-AF65-F5344CB8AC3E}">
        <p14:creationId xmlns:p14="http://schemas.microsoft.com/office/powerpoint/2010/main" val="2993806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9CC750-B721-4603-9D45-07A5DBBCD6E7}"/>
              </a:ext>
            </a:extLst>
          </p:cNvPr>
          <p:cNvSpPr>
            <a:spLocks noGrp="1"/>
          </p:cNvSpPr>
          <p:nvPr>
            <p:ph type="title"/>
          </p:nvPr>
        </p:nvSpPr>
        <p:spPr>
          <a:xfrm>
            <a:off x="838200" y="365125"/>
            <a:ext cx="10515600" cy="917023"/>
          </a:xfrm>
        </p:spPr>
        <p:txBody>
          <a:bodyPr>
            <a:normAutofit/>
          </a:bodyPr>
          <a:lstStyle/>
          <a:p>
            <a:pPr algn="ctr"/>
            <a:r>
              <a:rPr lang="ru-RU" sz="2400" b="1" i="1" u="none" strike="noStrike" baseline="0" dirty="0">
                <a:latin typeface="Times New Roman,BoldItalic"/>
              </a:rPr>
              <a:t>Гарвардский степ</a:t>
            </a:r>
            <a:r>
              <a:rPr lang="ru-RU" sz="2400" b="1" i="1" u="none" strike="noStrike" baseline="0" dirty="0">
                <a:latin typeface="Times New Roman" panose="02020603050405020304" pitchFamily="18" charset="0"/>
              </a:rPr>
              <a:t>-</a:t>
            </a:r>
            <a:r>
              <a:rPr lang="ru-RU" sz="2400" b="1" i="1" u="none" strike="noStrike" baseline="0" dirty="0">
                <a:latin typeface="Times New Roman,BoldItalic"/>
              </a:rPr>
              <a:t>тест</a:t>
            </a:r>
            <a:endParaRPr lang="ru-RU" sz="2400" dirty="0"/>
          </a:p>
        </p:txBody>
      </p:sp>
      <p:sp>
        <p:nvSpPr>
          <p:cNvPr id="3" name="Объект 2">
            <a:extLst>
              <a:ext uri="{FF2B5EF4-FFF2-40B4-BE49-F238E27FC236}">
                <a16:creationId xmlns:a16="http://schemas.microsoft.com/office/drawing/2014/main" id="{5C554F97-5125-44A5-82D3-3C23ACFE5176}"/>
              </a:ext>
            </a:extLst>
          </p:cNvPr>
          <p:cNvSpPr>
            <a:spLocks noGrp="1"/>
          </p:cNvSpPr>
          <p:nvPr>
            <p:ph idx="1"/>
          </p:nvPr>
        </p:nvSpPr>
        <p:spPr>
          <a:xfrm>
            <a:off x="838200" y="1217543"/>
            <a:ext cx="10515600" cy="4959420"/>
          </a:xfrm>
        </p:spPr>
        <p:txBody>
          <a:bodyPr>
            <a:normAutofit fontScale="92500"/>
          </a:bodyPr>
          <a:lstStyle/>
          <a:p>
            <a:pPr marL="0" indent="0" algn="l">
              <a:buNone/>
            </a:pPr>
            <a:r>
              <a:rPr lang="ru-RU" sz="1800" b="0" i="0" u="none" strike="noStrike" baseline="0" dirty="0">
                <a:latin typeface="Times New Roman" panose="02020603050405020304" pitchFamily="18" charset="0"/>
              </a:rPr>
              <a:t>С помощью Гарвардского степ-теста количественно оцениваются восстановительные процессы после дозированной мышечной работы. Среди спортсменов наиболее высокие величины ИГСТ наблюдаются у тренирующихся на выносливость. У выдающихся бегунов на длинные дистанции ИГСТ превышал 170, у представителей скоростно-силовых видов спорта величины ИГСТ существенно ниже. Эти данные указывают на то, что величина ИГСТ может быть использована и для оценки общей физической работоспособности и выносливости спортсменов. </a:t>
            </a:r>
          </a:p>
          <a:p>
            <a:pPr marL="0" indent="0" algn="l">
              <a:buNone/>
            </a:pPr>
            <a:r>
              <a:rPr lang="ru-RU" sz="1800" b="0" i="0" u="none" strike="noStrike" baseline="0" dirty="0">
                <a:latin typeface="Times New Roman" panose="02020603050405020304" pitchFamily="18" charset="0"/>
              </a:rPr>
              <a:t>Физическая нагрузка задается в виде восхождения на ступеньку высотой 50 см для мужчин и 43 см для женщин. Время восхождений – 5 мин., частота подъемов – 30 раз в минуту. Темп движений задают метрономом, частоту которого устанавливают на 120 в минуту. Подъем и спуск состоят из четырех движений, каждому из которых соответствует один удар метронома: испытуемый ставит на ступеньку одну ногу; затем другую ногу; опускает на пол ногу, с которой начал восхождение; опускает на пол другую ногу. </a:t>
            </a:r>
          </a:p>
          <a:p>
            <a:pPr marL="0" indent="0" algn="l">
              <a:buNone/>
            </a:pPr>
            <a:r>
              <a:rPr lang="ru-RU" sz="1800" b="0" i="0" u="none" strike="noStrike" baseline="0" dirty="0">
                <a:latin typeface="Times New Roman" panose="02020603050405020304" pitchFamily="18" charset="0"/>
              </a:rPr>
              <a:t>Функциональная готовность спортсмена оценивается путем подсчета ЧСС. Регистрация первые 30 с каждой минуты ведется в положении сидя на 2-й, 3-й и 4-й минутах восстановительного периода. Результаты тестирования выражаются в виде индекса Гарвардского степ-теста (ИГСТ), подсчитанного по формуле:</a:t>
            </a:r>
          </a:p>
          <a:p>
            <a:pPr marL="0" indent="0" algn="l">
              <a:buNone/>
            </a:pPr>
            <a:r>
              <a:rPr lang="ru-RU" sz="1800" b="0" i="0" u="none" strike="noStrike" baseline="0" dirty="0">
                <a:latin typeface="Times New Roman" panose="02020603050405020304" pitchFamily="18" charset="0"/>
              </a:rPr>
              <a:t>ИГСТ = t х 100 / (f1 + f2 + f3) x 2,</a:t>
            </a:r>
          </a:p>
          <a:p>
            <a:pPr algn="l"/>
            <a:r>
              <a:rPr lang="ru-RU" sz="1800" b="0" i="0" u="none" strike="noStrike" baseline="0" dirty="0">
                <a:latin typeface="Times New Roman" panose="02020603050405020304" pitchFamily="18" charset="0"/>
              </a:rPr>
              <a:t>где t – время восхождения, с; f1 f2, f3, – сумма пульса, подсчитываемого в течение первых 30 с на 2-й, 3-й и 4-й минутах восстановления. 55 и менее  - слабая работоспособность, 55–64 </a:t>
            </a:r>
            <a:r>
              <a:rPr lang="ru-RU" sz="1800" dirty="0">
                <a:latin typeface="Times New Roman" panose="02020603050405020304" pitchFamily="18" charset="0"/>
              </a:rPr>
              <a:t>- н</a:t>
            </a:r>
            <a:r>
              <a:rPr lang="ru-RU" sz="1800" b="0" i="0" u="none" strike="noStrike" baseline="0" dirty="0">
                <a:latin typeface="Times New Roman" panose="02020603050405020304" pitchFamily="18" charset="0"/>
              </a:rPr>
              <a:t>иже средней, 65–79 </a:t>
            </a:r>
            <a:r>
              <a:rPr lang="ru-RU" sz="1800" dirty="0">
                <a:latin typeface="Times New Roman" panose="02020603050405020304" pitchFamily="18" charset="0"/>
              </a:rPr>
              <a:t>– с</a:t>
            </a:r>
            <a:r>
              <a:rPr lang="ru-RU" sz="1800" b="0" i="0" u="none" strike="noStrike" baseline="0" dirty="0">
                <a:latin typeface="Times New Roman" panose="02020603050405020304" pitchFamily="18" charset="0"/>
              </a:rPr>
              <a:t>редняя</a:t>
            </a:r>
            <a:r>
              <a:rPr lang="ru-RU" sz="1800" dirty="0">
                <a:latin typeface="Times New Roman" panose="02020603050405020304" pitchFamily="18" charset="0"/>
              </a:rPr>
              <a:t>, </a:t>
            </a:r>
            <a:r>
              <a:rPr lang="ru-RU" sz="1800" b="0" i="0" u="none" strike="noStrike" baseline="0" dirty="0">
                <a:latin typeface="Times New Roman" panose="02020603050405020304" pitchFamily="18" charset="0"/>
              </a:rPr>
              <a:t>80–89 </a:t>
            </a:r>
            <a:r>
              <a:rPr lang="ru-RU" sz="1800" dirty="0">
                <a:latin typeface="Times New Roman" panose="02020603050405020304" pitchFamily="18" charset="0"/>
              </a:rPr>
              <a:t>– х</a:t>
            </a:r>
            <a:r>
              <a:rPr lang="ru-RU" sz="1800" b="0" i="0" u="none" strike="noStrike" baseline="0" dirty="0">
                <a:latin typeface="Times New Roman" panose="02020603050405020304" pitchFamily="18" charset="0"/>
              </a:rPr>
              <a:t>орошая, 90 и более – отличная.</a:t>
            </a:r>
            <a:endParaRPr lang="ru-RU" dirty="0"/>
          </a:p>
        </p:txBody>
      </p:sp>
    </p:spTree>
    <p:extLst>
      <p:ext uri="{BB962C8B-B14F-4D97-AF65-F5344CB8AC3E}">
        <p14:creationId xmlns:p14="http://schemas.microsoft.com/office/powerpoint/2010/main" val="90333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122C7E-B6A6-4B30-BC29-7B7E234DD7B1}"/>
              </a:ext>
            </a:extLst>
          </p:cNvPr>
          <p:cNvSpPr>
            <a:spLocks noGrp="1"/>
          </p:cNvSpPr>
          <p:nvPr>
            <p:ph type="title"/>
          </p:nvPr>
        </p:nvSpPr>
        <p:spPr>
          <a:xfrm>
            <a:off x="838200" y="365125"/>
            <a:ext cx="10515600" cy="1125745"/>
          </a:xfrm>
        </p:spPr>
        <p:txBody>
          <a:bodyPr>
            <a:normAutofit/>
          </a:bodyPr>
          <a:lstStyle/>
          <a:p>
            <a:pPr algn="ctr"/>
            <a:r>
              <a:rPr lang="ru-RU" sz="2400" b="0" i="1" u="none" strike="noStrike" baseline="0" dirty="0">
                <a:latin typeface="Times New Roman,Italic"/>
              </a:rPr>
              <a:t>Определение общей работоспособности</a:t>
            </a:r>
            <a:endParaRPr lang="ru-RU" sz="2400" dirty="0"/>
          </a:p>
        </p:txBody>
      </p:sp>
      <p:sp>
        <p:nvSpPr>
          <p:cNvPr id="3" name="Объект 2">
            <a:extLst>
              <a:ext uri="{FF2B5EF4-FFF2-40B4-BE49-F238E27FC236}">
                <a16:creationId xmlns:a16="http://schemas.microsoft.com/office/drawing/2014/main" id="{F5B0FDCB-F2F9-4782-84BD-7074CAF3804F}"/>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Расчет мощности нагрузок при определении показателя PWC170 при выполнении степ-теста производят по формуле:</a:t>
            </a:r>
          </a:p>
          <a:p>
            <a:pPr algn="l"/>
            <a:r>
              <a:rPr lang="pt-BR" sz="1800" b="0" i="0" u="none" strike="noStrike" baseline="0" dirty="0">
                <a:latin typeface="Times New Roman" panose="02020603050405020304" pitchFamily="18" charset="0"/>
              </a:rPr>
              <a:t>W = P × h × n × 1,3,</a:t>
            </a:r>
          </a:p>
          <a:p>
            <a:pPr marL="0" indent="0" algn="l">
              <a:buNone/>
            </a:pPr>
            <a:r>
              <a:rPr lang="ru-RU" sz="1800" dirty="0">
                <a:latin typeface="Times New Roman" panose="02020603050405020304" pitchFamily="18" charset="0"/>
              </a:rPr>
              <a:t>г</a:t>
            </a:r>
            <a:r>
              <a:rPr lang="ru-RU" sz="1800" b="0" i="0" u="none" strike="noStrike" baseline="0" dirty="0">
                <a:latin typeface="Times New Roman" panose="02020603050405020304" pitchFamily="18" charset="0"/>
              </a:rPr>
              <a:t>де W – мощность нагрузки, </a:t>
            </a:r>
            <a:r>
              <a:rPr lang="ru-RU" sz="1800" b="0" i="0" u="none" strike="noStrike" baseline="0" dirty="0" err="1">
                <a:latin typeface="Times New Roman" panose="02020603050405020304" pitchFamily="18" charset="0"/>
              </a:rPr>
              <a:t>кгм</a:t>
            </a:r>
            <a:r>
              <a:rPr lang="ru-RU" sz="1800" b="0" i="0" u="none" strike="noStrike" baseline="0" dirty="0">
                <a:latin typeface="Times New Roman" panose="02020603050405020304" pitchFamily="18" charset="0"/>
              </a:rPr>
              <a:t>/мин.; </a:t>
            </a:r>
          </a:p>
          <a:p>
            <a:pPr marL="0" indent="0" algn="l">
              <a:buNone/>
            </a:pPr>
            <a:r>
              <a:rPr lang="ru-RU" sz="1800" b="0" i="0" u="none" strike="noStrike" baseline="0" dirty="0">
                <a:latin typeface="Times New Roman" panose="02020603050405020304" pitchFamily="18" charset="0"/>
              </a:rPr>
              <a:t>Р – масса тела испытуемого, кг; </a:t>
            </a:r>
          </a:p>
          <a:p>
            <a:pPr marL="0" indent="0" algn="l">
              <a:buNone/>
            </a:pPr>
            <a:r>
              <a:rPr lang="ru-RU" sz="1800" b="0" i="0" u="none" strike="noStrike" baseline="0" dirty="0">
                <a:latin typeface="Times New Roman" panose="02020603050405020304" pitchFamily="18" charset="0"/>
              </a:rPr>
              <a:t>h – высота ступеньки, м; </a:t>
            </a:r>
          </a:p>
          <a:p>
            <a:pPr marL="0" indent="0" algn="l">
              <a:buNone/>
            </a:pPr>
            <a:r>
              <a:rPr lang="ru-RU" sz="1800" b="0" i="0" u="none" strike="noStrike" baseline="0" dirty="0">
                <a:latin typeface="Times New Roman" panose="02020603050405020304" pitchFamily="18" charset="0"/>
              </a:rPr>
              <a:t>n – число восхождений, мин.; </a:t>
            </a:r>
          </a:p>
          <a:p>
            <a:pPr marL="0" indent="0" algn="l">
              <a:buNone/>
            </a:pPr>
            <a:r>
              <a:rPr lang="ru-RU" sz="1800" b="0" i="0" u="none" strike="noStrike" baseline="0" dirty="0">
                <a:latin typeface="Times New Roman" panose="02020603050405020304" pitchFamily="18" charset="0"/>
              </a:rPr>
              <a:t>1,3 – коэффициент.</a:t>
            </a:r>
          </a:p>
          <a:p>
            <a:pPr marL="0" indent="0" algn="l">
              <a:buNone/>
            </a:pPr>
            <a:r>
              <a:rPr lang="ru-RU" sz="1800" b="0" i="0" u="none" strike="noStrike" baseline="0" dirty="0">
                <a:latin typeface="Times New Roman" panose="02020603050405020304" pitchFamily="18" charset="0"/>
              </a:rPr>
              <a:t>При определении показателя PWC170 в степ-эргометрической пробе следует иметь в виду, что предельно допустимая высота ступеньки составляет 0,5 м, а наибольшая частота восхождений – 30 в минуту. При необходимости увеличение мощности нагрузки может быть достигнуто за счет искусственного отягощения.</a:t>
            </a:r>
            <a:endParaRPr lang="ru-RU" dirty="0"/>
          </a:p>
        </p:txBody>
      </p:sp>
    </p:spTree>
    <p:extLst>
      <p:ext uri="{BB962C8B-B14F-4D97-AF65-F5344CB8AC3E}">
        <p14:creationId xmlns:p14="http://schemas.microsoft.com/office/powerpoint/2010/main" val="1731733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F86E74-01B2-43C1-816A-537E7A879EFE}"/>
              </a:ext>
            </a:extLst>
          </p:cNvPr>
          <p:cNvSpPr>
            <a:spLocks noGrp="1"/>
          </p:cNvSpPr>
          <p:nvPr>
            <p:ph type="title"/>
          </p:nvPr>
        </p:nvSpPr>
        <p:spPr/>
        <p:txBody>
          <a:bodyPr>
            <a:normAutofit/>
          </a:bodyPr>
          <a:lstStyle/>
          <a:p>
            <a:pPr algn="ctr"/>
            <a:r>
              <a:rPr lang="ru-RU" sz="2400" b="1" i="1" u="none" strike="noStrike" baseline="0" dirty="0">
                <a:latin typeface="Times New Roman,BoldItalic"/>
              </a:rPr>
              <a:t>Тест </a:t>
            </a:r>
            <a:r>
              <a:rPr lang="ru-RU" sz="2400" b="1" i="1" u="none" strike="noStrike" baseline="0" dirty="0" err="1">
                <a:latin typeface="Times New Roman,BoldItalic"/>
              </a:rPr>
              <a:t>Новакки</a:t>
            </a:r>
            <a:endParaRPr lang="ru-RU" sz="2400" dirty="0"/>
          </a:p>
        </p:txBody>
      </p:sp>
      <p:sp>
        <p:nvSpPr>
          <p:cNvPr id="3" name="Объект 2">
            <a:extLst>
              <a:ext uri="{FF2B5EF4-FFF2-40B4-BE49-F238E27FC236}">
                <a16:creationId xmlns:a16="http://schemas.microsoft.com/office/drawing/2014/main" id="{3F433174-F8A1-485F-8EB0-AB7DAB2664B3}"/>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Простой тест, выполняется на велоэргометре. Определяется время, в течение которого испытуемый способен выполнять нагрузку конкретной, зависящей от собственного веса мощности, выражается в ваттах на 1 кг веса тела (Вт/кг). Для того, чтобы выполнить нагрузку 4 Вт/кг, спортсмен, имеющий вес 100 кг, должен педалировать с мощностью 400 Вт (2400 </a:t>
            </a:r>
            <a:r>
              <a:rPr lang="ru-RU" sz="1800" b="0" i="0" u="none" strike="noStrike" baseline="0" dirty="0" err="1">
                <a:latin typeface="Times New Roman" panose="02020603050405020304" pitchFamily="18" charset="0"/>
              </a:rPr>
              <a:t>кгм</a:t>
            </a:r>
            <a:r>
              <a:rPr lang="ru-RU" sz="1800" b="0" i="0" u="none" strike="noStrike" baseline="0" dirty="0">
                <a:latin typeface="Times New Roman" panose="02020603050405020304" pitchFamily="18" charset="0"/>
              </a:rPr>
              <a:t>/мин.), а спортсмен, имеющий вес 50 кг, – с мощностью всего в 200 Вт.</a:t>
            </a:r>
          </a:p>
          <a:p>
            <a:pPr marL="0" indent="0" algn="l">
              <a:buNone/>
            </a:pPr>
            <a:r>
              <a:rPr lang="ru-RU" sz="1800" b="0" i="0" u="none" strike="noStrike" baseline="0" dirty="0">
                <a:latin typeface="Times New Roman" panose="02020603050405020304" pitchFamily="18" charset="0"/>
              </a:rPr>
              <a:t>Тест </a:t>
            </a:r>
            <a:r>
              <a:rPr lang="ru-RU" sz="1800" b="0" i="0" u="none" strike="noStrike" baseline="0" dirty="0" err="1">
                <a:latin typeface="Times New Roman" panose="02020603050405020304" pitchFamily="18" charset="0"/>
              </a:rPr>
              <a:t>Новакки</a:t>
            </a:r>
            <a:r>
              <a:rPr lang="ru-RU" sz="1800" b="0" i="0" u="none" strike="noStrike" baseline="0" dirty="0">
                <a:latin typeface="Times New Roman" panose="02020603050405020304" pitchFamily="18" charset="0"/>
              </a:rPr>
              <a:t> пригоден для исследования как тренированных, так </a:t>
            </a:r>
            <a:r>
              <a:rPr lang="ru-RU" sz="1800" b="0" i="0" u="none" strike="noStrike" baseline="0" dirty="0" err="1">
                <a:latin typeface="Times New Roman" panose="02020603050405020304" pitchFamily="18" charset="0"/>
              </a:rPr>
              <a:t>инетренированных</a:t>
            </a:r>
            <a:r>
              <a:rPr lang="ru-RU" sz="1800" b="0" i="0" u="none" strike="noStrike" baseline="0" dirty="0">
                <a:latin typeface="Times New Roman" panose="02020603050405020304" pitchFamily="18" charset="0"/>
              </a:rPr>
              <a:t> лиц, а также может быть использован при подборе реабилитационных средств после заболеваний. В последнем случае тест нужно начинать с нагрузки 1/4 Вт/кг. Кроме того, тест используют и при отборе в юношеском спорте.</a:t>
            </a:r>
          </a:p>
          <a:p>
            <a:pPr marL="0" indent="0" algn="l">
              <a:buNone/>
            </a:pPr>
            <a:r>
              <a:rPr lang="ru-RU" sz="1800" b="0" i="0" u="none" strike="noStrike" baseline="0" dirty="0">
                <a:latin typeface="Times New Roman" panose="02020603050405020304" pitchFamily="18" charset="0"/>
              </a:rPr>
              <a:t>По таблицам находят данные об оценке результатов тестирования, которые характеризуют общую физическую работоспособность. По этим результатам можно судить и о функциональной готовности спортсменов.</a:t>
            </a:r>
            <a:endParaRPr lang="ru-RU" dirty="0"/>
          </a:p>
        </p:txBody>
      </p:sp>
    </p:spTree>
    <p:extLst>
      <p:ext uri="{BB962C8B-B14F-4D97-AF65-F5344CB8AC3E}">
        <p14:creationId xmlns:p14="http://schemas.microsoft.com/office/powerpoint/2010/main" val="151680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09F028-788B-405B-9C3D-515233E035D1}"/>
              </a:ext>
            </a:extLst>
          </p:cNvPr>
          <p:cNvSpPr>
            <a:spLocks noGrp="1"/>
          </p:cNvSpPr>
          <p:nvPr>
            <p:ph type="title"/>
          </p:nvPr>
        </p:nvSpPr>
        <p:spPr/>
        <p:txBody>
          <a:bodyPr>
            <a:normAutofit/>
          </a:bodyPr>
          <a:lstStyle/>
          <a:p>
            <a:pPr algn="ctr"/>
            <a:r>
              <a:rPr lang="ru-RU" sz="2400" b="0" i="1" u="none" strike="noStrike" baseline="0" dirty="0">
                <a:latin typeface="Times New Roman,Italic"/>
              </a:rPr>
              <a:t>Определение МПК по результатам теста PWC</a:t>
            </a:r>
            <a:r>
              <a:rPr lang="ru-RU" sz="2400" b="0" i="1" u="none" strike="noStrike" baseline="0" dirty="0">
                <a:latin typeface="Times New Roman" panose="02020603050405020304" pitchFamily="18" charset="0"/>
              </a:rPr>
              <a:t>170</a:t>
            </a:r>
            <a:endParaRPr lang="ru-RU" sz="2400" dirty="0"/>
          </a:p>
        </p:txBody>
      </p:sp>
      <p:sp>
        <p:nvSpPr>
          <p:cNvPr id="3" name="Объект 2">
            <a:extLst>
              <a:ext uri="{FF2B5EF4-FFF2-40B4-BE49-F238E27FC236}">
                <a16:creationId xmlns:a16="http://schemas.microsoft.com/office/drawing/2014/main" id="{E5C896A4-9B8D-4BF9-8869-42B2C41CC4DE}"/>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Величина </a:t>
            </a:r>
            <a:r>
              <a:rPr lang="en-US" sz="1800" b="0" i="0" u="none" strike="noStrike" baseline="0" dirty="0">
                <a:latin typeface="Times New Roman" panose="02020603050405020304" pitchFamily="18" charset="0"/>
              </a:rPr>
              <a:t>PWC170</a:t>
            </a:r>
            <a:r>
              <a:rPr lang="ru-RU" sz="1800" b="0" i="0" u="none" strike="noStrike" baseline="0" dirty="0">
                <a:latin typeface="Times New Roman" panose="02020603050405020304" pitchFamily="18" charset="0"/>
              </a:rPr>
              <a:t> и величина МПК каждая в отдельности характеризуют физическую </a:t>
            </a:r>
            <a:r>
              <a:rPr lang="ru-RU" sz="1800" b="0" i="0" u="none" strike="noStrike" baseline="0" dirty="0" err="1">
                <a:latin typeface="Times New Roman" panose="02020603050405020304" pitchFamily="18" charset="0"/>
              </a:rPr>
              <a:t>рабо-тоспособность</a:t>
            </a:r>
            <a:r>
              <a:rPr lang="ru-RU" sz="1800" b="0" i="0" u="none" strike="noStrike" baseline="0" dirty="0">
                <a:latin typeface="Times New Roman" panose="02020603050405020304" pitchFamily="18" charset="0"/>
              </a:rPr>
              <a:t> человека. Между ними имеется взаимосвязь, близкая к линейной (коэффициент корреляции, по данным разных авторов, равен 0,7–0,9). </a:t>
            </a:r>
          </a:p>
          <a:p>
            <a:pPr marL="0" indent="0" algn="l">
              <a:buNone/>
            </a:pPr>
            <a:r>
              <a:rPr lang="ru-RU" sz="1800" b="0" i="0" u="none" strike="noStrike" baseline="0" dirty="0">
                <a:latin typeface="Times New Roman" panose="02020603050405020304" pitchFamily="18" charset="0"/>
              </a:rPr>
              <a:t>В. Л. </a:t>
            </a:r>
            <a:r>
              <a:rPr lang="ru-RU" sz="1800" b="0" i="0" u="none" strike="noStrike" baseline="0" dirty="0" err="1">
                <a:latin typeface="Times New Roman" panose="02020603050405020304" pitchFamily="18" charset="0"/>
              </a:rPr>
              <a:t>Карпман</a:t>
            </a:r>
            <a:r>
              <a:rPr lang="ru-RU" sz="1800" b="0" i="0" u="none" strike="noStrike" baseline="0" dirty="0">
                <a:latin typeface="Times New Roman" panose="02020603050405020304" pitchFamily="18" charset="0"/>
              </a:rPr>
              <a:t> предложил формулу для расчета МПК при известной величине </a:t>
            </a:r>
            <a:r>
              <a:rPr lang="en-US" sz="1800" b="0" i="0" u="none" strike="noStrike" baseline="0" dirty="0">
                <a:latin typeface="Times New Roman" panose="02020603050405020304" pitchFamily="18" charset="0"/>
              </a:rPr>
              <a:t>PWC170:</a:t>
            </a:r>
          </a:p>
          <a:p>
            <a:pPr algn="l"/>
            <a:r>
              <a:rPr lang="ru-RU" sz="1800" b="0" i="0" u="none" strike="noStrike" baseline="0" dirty="0">
                <a:latin typeface="Times New Roman" panose="02020603050405020304" pitchFamily="18" charset="0"/>
              </a:rPr>
              <a:t>МПК = 1,7 </a:t>
            </a:r>
            <a:r>
              <a:rPr lang="en-US" sz="1800" b="0" i="0" u="none" strike="noStrike" baseline="0" dirty="0">
                <a:latin typeface="Times New Roman" panose="02020603050405020304" pitchFamily="18" charset="0"/>
              </a:rPr>
              <a:t>PWC170 + 1240</a:t>
            </a:r>
          </a:p>
          <a:p>
            <a:pPr marL="0" indent="0" algn="l">
              <a:buNone/>
            </a:pPr>
            <a:r>
              <a:rPr lang="ru-RU" sz="1800" b="0" i="0" u="none" strike="noStrike" baseline="0" dirty="0">
                <a:latin typeface="Times New Roman" panose="02020603050405020304" pitchFamily="18" charset="0"/>
              </a:rPr>
              <a:t>Для спортсменов высокой квалификации и тренирующихся на выносливость эта формула имеет вид:</a:t>
            </a:r>
          </a:p>
          <a:p>
            <a:pPr algn="l"/>
            <a:r>
              <a:rPr lang="ru-RU" sz="1800" b="0" i="0" u="none" strike="noStrike" baseline="0" dirty="0">
                <a:latin typeface="Times New Roman" panose="02020603050405020304" pitchFamily="18" charset="0"/>
              </a:rPr>
              <a:t>МПК = 2,2 </a:t>
            </a:r>
            <a:r>
              <a:rPr lang="en-US" sz="1800" b="0" i="0" u="none" strike="noStrike" baseline="0" dirty="0">
                <a:latin typeface="Times New Roman" panose="02020603050405020304" pitchFamily="18" charset="0"/>
              </a:rPr>
              <a:t>PWC170 + 1070</a:t>
            </a:r>
            <a:endParaRPr lang="ru-RU" dirty="0"/>
          </a:p>
        </p:txBody>
      </p:sp>
    </p:spTree>
    <p:extLst>
      <p:ext uri="{BB962C8B-B14F-4D97-AF65-F5344CB8AC3E}">
        <p14:creationId xmlns:p14="http://schemas.microsoft.com/office/powerpoint/2010/main" val="1162495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8E5AB7-E0BD-44D8-B835-1B55A94D3CF5}"/>
              </a:ext>
            </a:extLst>
          </p:cNvPr>
          <p:cNvSpPr>
            <a:spLocks noGrp="1"/>
          </p:cNvSpPr>
          <p:nvPr>
            <p:ph type="title"/>
          </p:nvPr>
        </p:nvSpPr>
        <p:spPr>
          <a:xfrm>
            <a:off x="530087" y="106708"/>
            <a:ext cx="10515600" cy="986597"/>
          </a:xfrm>
        </p:spPr>
        <p:txBody>
          <a:bodyPr/>
          <a:lstStyle/>
          <a:p>
            <a:pPr algn="ctr"/>
            <a:r>
              <a:rPr lang="ru-RU" dirty="0"/>
              <a:t>Тест Купера</a:t>
            </a:r>
          </a:p>
        </p:txBody>
      </p:sp>
      <p:sp>
        <p:nvSpPr>
          <p:cNvPr id="3" name="Объект 2">
            <a:extLst>
              <a:ext uri="{FF2B5EF4-FFF2-40B4-BE49-F238E27FC236}">
                <a16:creationId xmlns:a16="http://schemas.microsoft.com/office/drawing/2014/main" id="{B5598BA9-EC7B-4D7C-A53B-B3A7153A1B58}"/>
              </a:ext>
            </a:extLst>
          </p:cNvPr>
          <p:cNvSpPr>
            <a:spLocks noGrp="1"/>
          </p:cNvSpPr>
          <p:nvPr>
            <p:ph idx="1"/>
          </p:nvPr>
        </p:nvSpPr>
        <p:spPr>
          <a:xfrm>
            <a:off x="54665" y="1152939"/>
            <a:ext cx="11164113" cy="5705061"/>
          </a:xfrm>
        </p:spPr>
        <p:txBody>
          <a:bodyPr/>
          <a:lstStyle/>
          <a:p>
            <a:pPr marL="0" indent="0" algn="l">
              <a:buNone/>
            </a:pPr>
            <a:r>
              <a:rPr lang="ru-RU" sz="1800" b="0" i="0" u="none" strike="noStrike" baseline="0" dirty="0">
                <a:latin typeface="Times New Roman" panose="02020603050405020304" pitchFamily="18" charset="0"/>
              </a:rPr>
              <a:t>В качестве нагрузки используется 12-минутный бег.</a:t>
            </a:r>
          </a:p>
          <a:p>
            <a:pPr marL="0" indent="0" algn="l">
              <a:buNone/>
            </a:pPr>
            <a:r>
              <a:rPr lang="ru-RU" sz="1800" b="0" i="0" u="none" strike="noStrike" baseline="0" dirty="0">
                <a:latin typeface="Times New Roman" panose="02020603050405020304" pitchFamily="18" charset="0"/>
              </a:rPr>
              <a:t>Во время выполнения теста испытуемый должен пробежать как можно большее расстояние с максимальной выкладкой, так как тест рассчитан на выносливость. Между МПК и скоростью, которую способен развивать бегун, существует прямая зависимость. Чем выше МПК, тем быстрее средняя </a:t>
            </a:r>
            <a:r>
              <a:rPr lang="ru-RU" sz="1800" b="0" i="0" u="none" strike="noStrike" baseline="0" dirty="0" err="1">
                <a:latin typeface="Times New Roman" panose="02020603050405020304" pitchFamily="18" charset="0"/>
              </a:rPr>
              <a:t>ско-рость</a:t>
            </a:r>
            <a:r>
              <a:rPr lang="ru-RU" sz="1800" b="0" i="0" u="none" strike="noStrike" baseline="0" dirty="0">
                <a:latin typeface="Times New Roman" panose="02020603050405020304" pitchFamily="18" charset="0"/>
              </a:rPr>
              <a:t> при прохождении дистанции и лучше физическая подготовленность спортсмена.</a:t>
            </a:r>
          </a:p>
          <a:p>
            <a:pPr marL="0" indent="0" algn="l">
              <a:buNone/>
            </a:pPr>
            <a:endParaRPr lang="ru-RU" dirty="0"/>
          </a:p>
        </p:txBody>
      </p:sp>
      <p:pic>
        <p:nvPicPr>
          <p:cNvPr id="1026" name="Picture 2" descr="Picture background">
            <a:extLst>
              <a:ext uri="{FF2B5EF4-FFF2-40B4-BE49-F238E27FC236}">
                <a16:creationId xmlns:a16="http://schemas.microsoft.com/office/drawing/2014/main" id="{A7D32B0F-0DF1-4DDE-97E0-51B8AB55C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765" y="2743201"/>
            <a:ext cx="8542683" cy="400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7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07A22E-3B22-439D-A712-C9F806BC7139}"/>
              </a:ext>
            </a:extLst>
          </p:cNvPr>
          <p:cNvSpPr>
            <a:spLocks noGrp="1"/>
          </p:cNvSpPr>
          <p:nvPr>
            <p:ph type="title"/>
          </p:nvPr>
        </p:nvSpPr>
        <p:spPr/>
        <p:txBody>
          <a:bodyPr>
            <a:noAutofit/>
          </a:bodyPr>
          <a:lstStyle/>
          <a:p>
            <a:r>
              <a:rPr lang="ru-RU" sz="3600" dirty="0"/>
              <a:t>Медицинское обеспечение спортивной деятельности осуществляется двумя путями:</a:t>
            </a:r>
            <a:br>
              <a:rPr lang="ru-RU" sz="3600" dirty="0"/>
            </a:br>
            <a:endParaRPr lang="ru-RU" sz="3600" dirty="0"/>
          </a:p>
        </p:txBody>
      </p:sp>
      <p:sp>
        <p:nvSpPr>
          <p:cNvPr id="3" name="Объект 2">
            <a:extLst>
              <a:ext uri="{FF2B5EF4-FFF2-40B4-BE49-F238E27FC236}">
                <a16:creationId xmlns:a16="http://schemas.microsoft.com/office/drawing/2014/main" id="{C2C32A9F-71FF-46C7-A3E6-5FE69F6CF0F6}"/>
              </a:ext>
            </a:extLst>
          </p:cNvPr>
          <p:cNvSpPr>
            <a:spLocks noGrp="1"/>
          </p:cNvSpPr>
          <p:nvPr>
            <p:ph idx="1"/>
          </p:nvPr>
        </p:nvSpPr>
        <p:spPr/>
        <p:txBody>
          <a:bodyPr/>
          <a:lstStyle/>
          <a:p>
            <a:pPr marL="0" indent="0" algn="l">
              <a:spcBef>
                <a:spcPts val="0"/>
              </a:spcBef>
              <a:buNone/>
            </a:pPr>
            <a:r>
              <a:rPr lang="ru-RU" dirty="0"/>
              <a:t>1) специализированной врачебно-физкультурной службой (кабинетами и диспансерами);</a:t>
            </a:r>
          </a:p>
          <a:p>
            <a:pPr marL="0" indent="0" algn="l">
              <a:spcBef>
                <a:spcPts val="0"/>
              </a:spcBef>
              <a:buNone/>
            </a:pPr>
            <a:r>
              <a:rPr lang="ru-RU" dirty="0"/>
              <a:t>2) общей сетью лечебно-профилактических учреждений системы</a:t>
            </a:r>
          </a:p>
          <a:p>
            <a:pPr marL="0" indent="0" algn="l">
              <a:spcBef>
                <a:spcPts val="0"/>
              </a:spcBef>
              <a:buNone/>
            </a:pPr>
            <a:r>
              <a:rPr lang="ru-RU" dirty="0"/>
              <a:t>здравоохранения.</a:t>
            </a:r>
          </a:p>
          <a:p>
            <a:pPr marL="0" indent="0">
              <a:buNone/>
            </a:pPr>
            <a:endParaRPr lang="ru-RU" dirty="0"/>
          </a:p>
        </p:txBody>
      </p:sp>
    </p:spTree>
    <p:extLst>
      <p:ext uri="{BB962C8B-B14F-4D97-AF65-F5344CB8AC3E}">
        <p14:creationId xmlns:p14="http://schemas.microsoft.com/office/powerpoint/2010/main" val="1085549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E41C22-3282-4743-BBD0-0D37242DB0C2}"/>
              </a:ext>
            </a:extLst>
          </p:cNvPr>
          <p:cNvSpPr>
            <a:spLocks noGrp="1"/>
          </p:cNvSpPr>
          <p:nvPr>
            <p:ph type="title"/>
          </p:nvPr>
        </p:nvSpPr>
        <p:spPr>
          <a:xfrm>
            <a:off x="838200" y="365125"/>
            <a:ext cx="10515600" cy="867327"/>
          </a:xfrm>
        </p:spPr>
        <p:txBody>
          <a:bodyPr>
            <a:normAutofit/>
          </a:bodyPr>
          <a:lstStyle/>
          <a:p>
            <a:pPr algn="ctr"/>
            <a:r>
              <a:rPr lang="ru-RU" sz="2400" b="1" i="1" u="none" strike="noStrike" baseline="0" dirty="0">
                <a:latin typeface="Times New Roman,BoldItalic"/>
              </a:rPr>
              <a:t>Проба </a:t>
            </a:r>
            <a:r>
              <a:rPr lang="ru-RU" sz="2400" b="1" i="1" u="none" strike="noStrike" baseline="0" dirty="0" err="1">
                <a:latin typeface="Times New Roman,BoldItalic"/>
              </a:rPr>
              <a:t>Летунова</a:t>
            </a:r>
            <a:endParaRPr lang="ru-RU" sz="2400" dirty="0"/>
          </a:p>
        </p:txBody>
      </p:sp>
      <p:sp>
        <p:nvSpPr>
          <p:cNvPr id="3" name="Объект 2">
            <a:extLst>
              <a:ext uri="{FF2B5EF4-FFF2-40B4-BE49-F238E27FC236}">
                <a16:creationId xmlns:a16="http://schemas.microsoft.com/office/drawing/2014/main" id="{B43556BC-4E09-4CA2-BD74-181F90C5EC1C}"/>
              </a:ext>
            </a:extLst>
          </p:cNvPr>
          <p:cNvSpPr>
            <a:spLocks noGrp="1"/>
          </p:cNvSpPr>
          <p:nvPr>
            <p:ph idx="1"/>
          </p:nvPr>
        </p:nvSpPr>
        <p:spPr>
          <a:xfrm>
            <a:off x="551622" y="1351722"/>
            <a:ext cx="10802178" cy="5272708"/>
          </a:xfrm>
        </p:spPr>
        <p:txBody>
          <a:bodyPr>
            <a:normAutofit lnSpcReduction="10000"/>
          </a:bodyPr>
          <a:lstStyle/>
          <a:p>
            <a:pPr marL="0" indent="0">
              <a:buNone/>
            </a:pPr>
            <a:r>
              <a:rPr lang="ru-RU" sz="1800" dirty="0">
                <a:latin typeface="Times New Roman" panose="02020603050405020304" pitchFamily="18" charset="0"/>
              </a:rPr>
              <a:t>Д</a:t>
            </a:r>
            <a:r>
              <a:rPr lang="ru-RU" sz="1800" b="0" i="0" u="none" strike="noStrike" baseline="0" dirty="0">
                <a:latin typeface="Times New Roman" panose="02020603050405020304" pitchFamily="18" charset="0"/>
              </a:rPr>
              <a:t>олгое время была в арсенале спортивных врачей для определения физической работоспособности. В настоящее время проба используется для оценки адаптации организма спортсмена к скоростной работе и к работе на выносливость. Проба складывается из трех нагрузок: первая – 20 приседаний, выполняемых за 30 с, вторая – 15-секундный бег на месте в максимальном темпе; третья – трехминутный бег на месте в темпе 180 шагов в 1 мин. После окончания каждой нагрузки у испытуемого регистрируется восстановление ЧСС и АД. Эти данные регистрируются на протяжении всего периода отдыха между нагрузками.</a:t>
            </a:r>
          </a:p>
          <a:p>
            <a:pPr marL="0" indent="0">
              <a:buNone/>
            </a:pPr>
            <a:r>
              <a:rPr lang="ru-RU" sz="1800" b="0" i="0" u="none" strike="noStrike" baseline="0" dirty="0">
                <a:latin typeface="Times New Roman" panose="02020603050405020304" pitchFamily="18" charset="0"/>
              </a:rPr>
              <a:t>Энергетическая «стоимость» </a:t>
            </a:r>
            <a:r>
              <a:rPr lang="ru-RU" sz="1800" b="0" i="0" u="none" strike="noStrike" baseline="0" dirty="0" err="1">
                <a:latin typeface="Times New Roman" panose="02020603050405020304" pitchFamily="18" charset="0"/>
              </a:rPr>
              <a:t>трехмоментной</a:t>
            </a:r>
            <a:r>
              <a:rPr lang="ru-RU" sz="1800" b="0" i="0" u="none" strike="noStrike" baseline="0" dirty="0">
                <a:latin typeface="Times New Roman" panose="02020603050405020304" pitchFamily="18" charset="0"/>
              </a:rPr>
              <a:t> функциональной пробы относительно невелика. Если, например, в покое потребление кислорода составило 300 мл/мин., то во время 1-й нагрузки оно увеличивается примерно в 3 раза, во время 2-й – в 4 раза и лишь во время 3-й – в 8–10 раз (МПК при мышечной работе может превышать потребление кислорода в покое в 15–20 раз). </a:t>
            </a:r>
          </a:p>
          <a:p>
            <a:pPr marL="0" indent="0">
              <a:buNone/>
            </a:pPr>
            <a:r>
              <a:rPr lang="ru-RU" sz="1800" b="0" i="0" u="none" strike="noStrike" baseline="0" dirty="0">
                <a:latin typeface="Times New Roman" panose="02020603050405020304" pitchFamily="18" charset="0"/>
              </a:rPr>
              <a:t>Оценка результатов пробы С. П. </a:t>
            </a:r>
            <a:r>
              <a:rPr lang="ru-RU" sz="1800" b="0" i="0" u="none" strike="noStrike" baseline="0" dirty="0" err="1">
                <a:latin typeface="Times New Roman" panose="02020603050405020304" pitchFamily="18" charset="0"/>
              </a:rPr>
              <a:t>Летунова</a:t>
            </a:r>
            <a:r>
              <a:rPr lang="ru-RU" sz="1800" b="0" i="0" u="none" strike="noStrike" baseline="0" dirty="0">
                <a:latin typeface="Times New Roman" panose="02020603050405020304" pitchFamily="18" charset="0"/>
              </a:rPr>
              <a:t> не количественная, а качественная. Она ведется путем изучения типов реакций сердечно-сосудистой системы на нагрузку. У хорошо тренированных спортсменов чаще всего отмечается </a:t>
            </a:r>
            <a:r>
              <a:rPr lang="ru-RU" sz="1800" b="0" i="1" u="none" strike="noStrike" baseline="0" dirty="0" err="1">
                <a:latin typeface="Times New Roman,Italic"/>
              </a:rPr>
              <a:t>нормотонический</a:t>
            </a:r>
            <a:r>
              <a:rPr lang="ru-RU" sz="1800" b="0" i="1" u="none" strike="noStrike" baseline="0" dirty="0">
                <a:latin typeface="Times New Roman,Italic"/>
              </a:rPr>
              <a:t> тип </a:t>
            </a:r>
            <a:r>
              <a:rPr lang="ru-RU" sz="1800" b="0" i="0" u="none" strike="noStrike" baseline="0" dirty="0">
                <a:latin typeface="Times New Roman" panose="02020603050405020304" pitchFamily="18" charset="0"/>
              </a:rPr>
              <a:t>реакции на пробу. Он выражается в том, что под влиянием каждой нагрузки отмечается в различной степени выраженное учащение пульса. Так, после 1-й нагрузки (20 приседаний) в первые 10 с ЧСС достигает примерно 100 уд./мин., а после 2-й и 3-й нагрузок – 125– 140 уд./мин. При </a:t>
            </a:r>
            <a:r>
              <a:rPr lang="ru-RU" sz="1800" b="0" i="0" u="none" strike="noStrike" baseline="0" dirty="0" err="1">
                <a:latin typeface="Times New Roman" panose="02020603050405020304" pitchFamily="18" charset="0"/>
              </a:rPr>
              <a:t>нормотоническом</a:t>
            </a:r>
            <a:r>
              <a:rPr lang="ru-RU" sz="1800" b="0" i="0" u="none" strike="noStrike" baseline="0" dirty="0">
                <a:latin typeface="Times New Roman" panose="02020603050405020304" pitchFamily="18" charset="0"/>
              </a:rPr>
              <a:t> типе реакции на все виды нагрузок повышается максимальное и понижается минимальное АД. Эти изменения в ответ на 20 приседаний невелики, а в ответ на 15-секундный и 3-минутный бег достаточно выражены. Так, на 1-й минуте восстановительного периода максимальное АД повышается до 160–180 мм рт. ст., а минимальное снижается до 50–60 мм рт. ст. Важным критерием </a:t>
            </a:r>
            <a:r>
              <a:rPr lang="ru-RU" sz="1800" b="0" i="0" u="none" strike="noStrike" baseline="0" dirty="0" err="1">
                <a:latin typeface="Times New Roman" panose="02020603050405020304" pitchFamily="18" charset="0"/>
              </a:rPr>
              <a:t>нормотонической</a:t>
            </a:r>
            <a:r>
              <a:rPr lang="ru-RU" sz="1800" b="0" i="0" u="none" strike="noStrike" baseline="0" dirty="0">
                <a:latin typeface="Times New Roman" panose="02020603050405020304" pitchFamily="18" charset="0"/>
              </a:rPr>
              <a:t> реакции является быстрое восстановление ЧСС и АД до уровня покоя. Замедление восстановления этих показателей сердечной деятельности говорит о недостаточной физической подготовленности спортсмена.</a:t>
            </a:r>
            <a:endParaRPr lang="ru-RU" dirty="0"/>
          </a:p>
        </p:txBody>
      </p:sp>
    </p:spTree>
    <p:extLst>
      <p:ext uri="{BB962C8B-B14F-4D97-AF65-F5344CB8AC3E}">
        <p14:creationId xmlns:p14="http://schemas.microsoft.com/office/powerpoint/2010/main" val="4269959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BE6B87-3E96-45A5-91F6-0563C9B90CE9}"/>
              </a:ext>
            </a:extLst>
          </p:cNvPr>
          <p:cNvSpPr>
            <a:spLocks noGrp="1"/>
          </p:cNvSpPr>
          <p:nvPr>
            <p:ph type="title"/>
          </p:nvPr>
        </p:nvSpPr>
        <p:spPr>
          <a:xfrm>
            <a:off x="654327" y="136525"/>
            <a:ext cx="10515600" cy="683453"/>
          </a:xfrm>
        </p:spPr>
        <p:txBody>
          <a:bodyPr>
            <a:normAutofit/>
          </a:bodyPr>
          <a:lstStyle/>
          <a:p>
            <a:pPr algn="ctr"/>
            <a:r>
              <a:rPr lang="ru-RU" sz="2400" b="1" i="1" u="none" strike="noStrike" baseline="0" dirty="0">
                <a:latin typeface="Times New Roman,BoldItalic"/>
              </a:rPr>
              <a:t>Исследование специальной работоспособности</a:t>
            </a:r>
            <a:endParaRPr lang="ru-RU" sz="2400" dirty="0"/>
          </a:p>
        </p:txBody>
      </p:sp>
      <p:sp>
        <p:nvSpPr>
          <p:cNvPr id="3" name="Объект 2">
            <a:extLst>
              <a:ext uri="{FF2B5EF4-FFF2-40B4-BE49-F238E27FC236}">
                <a16:creationId xmlns:a16="http://schemas.microsoft.com/office/drawing/2014/main" id="{6E6F5B43-6D82-4BBD-AFD0-65638FBF5360}"/>
              </a:ext>
            </a:extLst>
          </p:cNvPr>
          <p:cNvSpPr>
            <a:spLocks noGrp="1"/>
          </p:cNvSpPr>
          <p:nvPr>
            <p:ph idx="1"/>
          </p:nvPr>
        </p:nvSpPr>
        <p:spPr>
          <a:xfrm>
            <a:off x="114300" y="819979"/>
            <a:ext cx="11239500" cy="5834270"/>
          </a:xfrm>
        </p:spPr>
        <p:txBody>
          <a:bodyPr>
            <a:normAutofit fontScale="92500" lnSpcReduction="20000"/>
          </a:bodyPr>
          <a:lstStyle/>
          <a:p>
            <a:pPr marL="0" indent="0" algn="l">
              <a:buNone/>
            </a:pPr>
            <a:r>
              <a:rPr lang="ru-RU" sz="1800" b="0" i="0" u="none" strike="noStrike" baseline="0" dirty="0">
                <a:latin typeface="Times New Roman" panose="02020603050405020304" pitchFamily="18" charset="0"/>
              </a:rPr>
              <a:t>Для исследования специальной работоспособности в качестве входного воздействия используют специфическую для данного вида спорта нагрузку.</a:t>
            </a:r>
          </a:p>
          <a:p>
            <a:pPr marL="0" indent="0" algn="l">
              <a:buNone/>
            </a:pPr>
            <a:r>
              <a:rPr lang="ru-RU" sz="1800" b="0" i="1" u="none" strike="noStrike" baseline="0" dirty="0">
                <a:latin typeface="Times New Roman,Italic"/>
              </a:rPr>
              <a:t>1. Изменение положения тела в пространстве </a:t>
            </a:r>
            <a:r>
              <a:rPr lang="ru-RU" sz="1800" b="0" i="0" u="none" strike="noStrike" baseline="0" dirty="0">
                <a:latin typeface="Times New Roman" panose="02020603050405020304" pitchFamily="18" charset="0"/>
              </a:rPr>
              <a:t>является одним из важных воздействий, применяемых при ортостатических пробах. Реакция, развивающаяся под влиянием ортостатических воздействий, изучается в ответ как на активное, так и на пассивное изменение положения тела в пространстве.</a:t>
            </a:r>
          </a:p>
          <a:p>
            <a:pPr marL="0" indent="0" algn="l">
              <a:buNone/>
            </a:pPr>
            <a:r>
              <a:rPr lang="ru-RU" sz="1800" b="0" i="1" u="none" strike="noStrike" baseline="0" dirty="0">
                <a:latin typeface="Times New Roman,Italic"/>
              </a:rPr>
              <a:t>Активное изменение положения </a:t>
            </a:r>
            <a:r>
              <a:rPr lang="ru-RU" sz="1800" b="0" i="0" u="none" strike="noStrike" baseline="0" dirty="0">
                <a:latin typeface="Times New Roman" panose="02020603050405020304" pitchFamily="18" charset="0"/>
              </a:rPr>
              <a:t>тела состоит в том, что испытуемый самостоятельно переходит из горизонтального положения в вертикальное. </a:t>
            </a:r>
            <a:r>
              <a:rPr lang="ru-RU" sz="1800" b="0" i="1" u="none" strike="noStrike" baseline="0" dirty="0">
                <a:latin typeface="Times New Roman,Italic"/>
              </a:rPr>
              <a:t>Пассивная ортостатическая проба </a:t>
            </a:r>
            <a:r>
              <a:rPr lang="ru-RU" sz="1800" b="0" i="0" u="none" strike="noStrike" baseline="0" dirty="0">
                <a:latin typeface="Times New Roman" panose="02020603050405020304" pitchFamily="18" charset="0"/>
              </a:rPr>
              <a:t>проводится с помощью поворотного стола, плоскость которого может изменяться под любым углом к горизонтальной плоскости экспериментатором.</a:t>
            </a:r>
          </a:p>
          <a:p>
            <a:pPr marL="0" indent="0" algn="l">
              <a:buNone/>
            </a:pPr>
            <a:r>
              <a:rPr lang="ru-RU" sz="1800" b="0" i="1" u="none" strike="noStrike" baseline="0" dirty="0">
                <a:latin typeface="Times New Roman" panose="02020603050405020304" pitchFamily="18" charset="0"/>
              </a:rPr>
              <a:t>2. </a:t>
            </a:r>
            <a:r>
              <a:rPr lang="ru-RU" sz="1800" b="0" i="1" u="none" strike="noStrike" baseline="0" dirty="0" err="1">
                <a:latin typeface="Times New Roman,Italic"/>
              </a:rPr>
              <a:t>Натуживание</a:t>
            </a:r>
            <a:r>
              <a:rPr lang="ru-RU" sz="1800" b="0" i="1" u="none" strike="noStrike" baseline="0" dirty="0">
                <a:latin typeface="Times New Roman,Italic"/>
              </a:rPr>
              <a:t> </a:t>
            </a:r>
            <a:r>
              <a:rPr lang="ru-RU" sz="1800" b="0" i="0" u="none" strike="noStrike" baseline="0" dirty="0">
                <a:latin typeface="Times New Roman" panose="02020603050405020304" pitchFamily="18" charset="0"/>
              </a:rPr>
              <a:t>в качестве нагрузки (входного воздействия) применяется для определения функционального состояния в определенных видах спорта. Эта процедура выполняется в двух вариантах. В первом </a:t>
            </a:r>
            <a:r>
              <a:rPr lang="ru-RU" sz="1800" b="0" i="0" u="none" strike="noStrike" baseline="0" dirty="0" err="1">
                <a:latin typeface="Times New Roman" panose="02020603050405020304" pitchFamily="18" charset="0"/>
              </a:rPr>
              <a:t>натуживание</a:t>
            </a:r>
            <a:r>
              <a:rPr lang="ru-RU" sz="1800" b="0" i="0" u="none" strike="noStrike" baseline="0" dirty="0">
                <a:latin typeface="Times New Roman" panose="02020603050405020304" pitchFamily="18" charset="0"/>
              </a:rPr>
              <a:t> количественно не оценивается (</a:t>
            </a:r>
            <a:r>
              <a:rPr lang="ru-RU" sz="1800" b="0" i="1" u="none" strike="noStrike" baseline="0" dirty="0">
                <a:latin typeface="Times New Roman,Italic"/>
              </a:rPr>
              <a:t>проба </a:t>
            </a:r>
            <a:r>
              <a:rPr lang="ru-RU" sz="1800" b="0" i="1" u="none" strike="noStrike" baseline="0" dirty="0" err="1">
                <a:latin typeface="Times New Roman,Italic"/>
              </a:rPr>
              <a:t>Вальсальвы</a:t>
            </a:r>
            <a:r>
              <a:rPr lang="ru-RU" sz="1800" b="0" i="0" u="none" strike="noStrike" baseline="0" dirty="0">
                <a:latin typeface="Times New Roman" panose="02020603050405020304" pitchFamily="18" charset="0"/>
              </a:rPr>
              <a:t>): необходимо произвести глубокий (всей грудью) выдох, а затем вдох, затем сильный выдох и ненадолго задержать дыхание. Нос и рот необходимо закрыть для повышения внутригрудного давления. В течение этого времени проводится запись ЭКГ и АД. Второй вариант предусматривает дозированное </a:t>
            </a:r>
            <a:r>
              <a:rPr lang="ru-RU" sz="1800" b="0" i="0" u="none" strike="noStrike" baseline="0" dirty="0" err="1">
                <a:latin typeface="Times New Roman" panose="02020603050405020304" pitchFamily="18" charset="0"/>
              </a:rPr>
              <a:t>натуживание</a:t>
            </a:r>
            <a:r>
              <a:rPr lang="ru-RU" sz="1800" b="0" i="0" u="none" strike="noStrike" baseline="0" dirty="0">
                <a:latin typeface="Times New Roman" panose="02020603050405020304" pitchFamily="18" charset="0"/>
              </a:rPr>
              <a:t> (проба Бюргера, </a:t>
            </a:r>
            <a:r>
              <a:rPr lang="ru-RU" sz="1800" b="0" i="0" u="none" strike="noStrike" baseline="0" dirty="0" err="1">
                <a:latin typeface="Times New Roman" panose="02020603050405020304" pitchFamily="18" charset="0"/>
              </a:rPr>
              <a:t>Флека</a:t>
            </a:r>
            <a:r>
              <a:rPr lang="ru-RU" sz="1800" b="0" i="0" u="none" strike="noStrike" baseline="0" dirty="0">
                <a:latin typeface="Times New Roman" panose="02020603050405020304" pitchFamily="18" charset="0"/>
              </a:rPr>
              <a:t>). Проводится с помощью манометров, в которые производит выдох испытуемый. Показания манометра соответствуют величине внутригрудного давления. Пробы применяются в практике спортивно- медицинских исследований и представляют специальный интерес в тех видах спорта, в которых </a:t>
            </a:r>
            <a:r>
              <a:rPr lang="ru-RU" sz="1800" b="0" i="0" u="none" strike="noStrike" baseline="0" dirty="0" err="1">
                <a:latin typeface="Times New Roman" panose="02020603050405020304" pitchFamily="18" charset="0"/>
              </a:rPr>
              <a:t>натуживание</a:t>
            </a:r>
            <a:r>
              <a:rPr lang="ru-RU" sz="1800" b="0" i="0" u="none" strike="noStrike" baseline="0" dirty="0">
                <a:latin typeface="Times New Roman" panose="02020603050405020304" pitchFamily="18" charset="0"/>
              </a:rPr>
              <a:t> является составным элементом спортивной деятельности: в тяжелой атлетике, толкании ядра, метании молота, борьбе, гребле, гимнастике.</a:t>
            </a:r>
          </a:p>
          <a:p>
            <a:pPr marL="0" indent="0" algn="l">
              <a:buNone/>
            </a:pPr>
            <a:r>
              <a:rPr lang="ru-RU" sz="1800" b="0" i="1" u="none" strike="noStrike" baseline="0" dirty="0">
                <a:latin typeface="Times New Roman,Italic"/>
              </a:rPr>
              <a:t>3. Изменение газового состава вдыхаемого воздуха </a:t>
            </a:r>
            <a:r>
              <a:rPr lang="ru-RU" sz="1800" b="0" i="0" u="none" strike="noStrike" baseline="0" dirty="0">
                <a:latin typeface="Times New Roman" panose="02020603050405020304" pitchFamily="18" charset="0"/>
              </a:rPr>
              <a:t>в качестве входного воздействия используется при проведении </a:t>
            </a:r>
            <a:r>
              <a:rPr lang="ru-RU" sz="1800" b="0" i="0" u="none" strike="noStrike" baseline="0" dirty="0" err="1">
                <a:latin typeface="Times New Roman" panose="02020603050405020304" pitchFamily="18" charset="0"/>
              </a:rPr>
              <a:t>гипоксемических</a:t>
            </a:r>
            <a:r>
              <a:rPr lang="ru-RU" sz="1800" b="0" i="0" u="none" strike="noStrike" baseline="0" dirty="0">
                <a:latin typeface="Times New Roman" panose="02020603050405020304" pitchFamily="18" charset="0"/>
              </a:rPr>
              <a:t> проб. Степень уменьшения напряжения кислорода дозируется врачом в соответствии с целями исследования. </a:t>
            </a:r>
            <a:r>
              <a:rPr lang="ru-RU" sz="1800" b="0" i="0" u="none" strike="noStrike" baseline="0" dirty="0" err="1">
                <a:latin typeface="Times New Roman" panose="02020603050405020304" pitchFamily="18" charset="0"/>
              </a:rPr>
              <a:t>Гипоксемические</a:t>
            </a:r>
            <a:r>
              <a:rPr lang="ru-RU" sz="1800" b="0" i="0" u="none" strike="noStrike" baseline="0" dirty="0">
                <a:latin typeface="Times New Roman" panose="02020603050405020304" pitchFamily="18" charset="0"/>
              </a:rPr>
              <a:t> пробы в спортивной медицине чаще всего используются для изучения устойчивости к гипоксии, которая может наблюдаться при проведении соревнований и тренировочных занятий в среднегорье и высокогорье.</a:t>
            </a:r>
          </a:p>
          <a:p>
            <a:pPr marL="0" indent="0" algn="l">
              <a:buNone/>
            </a:pPr>
            <a:r>
              <a:rPr lang="ru-RU" sz="1800" b="0" i="1" u="none" strike="noStrike" baseline="0" dirty="0">
                <a:latin typeface="Times New Roman" panose="02020603050405020304" pitchFamily="18" charset="0"/>
              </a:rPr>
              <a:t>4. </a:t>
            </a:r>
            <a:r>
              <a:rPr lang="ru-RU" sz="1800" b="0" i="1" u="none" strike="noStrike" baseline="0" dirty="0">
                <a:latin typeface="Times New Roman,Italic"/>
              </a:rPr>
              <a:t>Введение лекарственных веществ </a:t>
            </a:r>
            <a:r>
              <a:rPr lang="ru-RU" sz="1800" b="0" i="0" u="none" strike="noStrike" baseline="0" dirty="0">
                <a:latin typeface="Times New Roman" panose="02020603050405020304" pitchFamily="18" charset="0"/>
              </a:rPr>
              <a:t>в качестве функциональной пробы используется с целью дифференциальной диагностики нормы и патологии сердечной мышцы, выяснения причин изменений желудочкового комплекса, нарушений ритма и проводимости.</a:t>
            </a:r>
          </a:p>
          <a:p>
            <a:pPr algn="l"/>
            <a:endParaRPr lang="ru-RU" dirty="0"/>
          </a:p>
        </p:txBody>
      </p:sp>
    </p:spTree>
    <p:extLst>
      <p:ext uri="{BB962C8B-B14F-4D97-AF65-F5344CB8AC3E}">
        <p14:creationId xmlns:p14="http://schemas.microsoft.com/office/powerpoint/2010/main" val="1667712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3890F3-0C18-4B97-BA80-5C25535909AD}"/>
              </a:ext>
            </a:extLst>
          </p:cNvPr>
          <p:cNvSpPr>
            <a:spLocks noGrp="1"/>
          </p:cNvSpPr>
          <p:nvPr>
            <p:ph type="title"/>
          </p:nvPr>
        </p:nvSpPr>
        <p:spPr>
          <a:xfrm>
            <a:off x="838200" y="365126"/>
            <a:ext cx="10515600" cy="738118"/>
          </a:xfrm>
        </p:spPr>
        <p:txBody>
          <a:bodyPr/>
          <a:lstStyle/>
          <a:p>
            <a:pPr algn="ctr"/>
            <a:r>
              <a:rPr lang="ru-RU" sz="1800" b="1" i="1" u="none" strike="noStrike" baseline="0" dirty="0">
                <a:latin typeface="Times New Roman,BoldItalic"/>
              </a:rPr>
              <a:t>Функциональная диагностика (тестирование) юных спортсменов</a:t>
            </a:r>
            <a:endParaRPr lang="ru-RU" dirty="0"/>
          </a:p>
        </p:txBody>
      </p:sp>
      <p:sp>
        <p:nvSpPr>
          <p:cNvPr id="3" name="Объект 2">
            <a:extLst>
              <a:ext uri="{FF2B5EF4-FFF2-40B4-BE49-F238E27FC236}">
                <a16:creationId xmlns:a16="http://schemas.microsoft.com/office/drawing/2014/main" id="{6168EF46-F3CD-4C95-B524-BC50A9E91C92}"/>
              </a:ext>
            </a:extLst>
          </p:cNvPr>
          <p:cNvSpPr>
            <a:spLocks noGrp="1"/>
          </p:cNvSpPr>
          <p:nvPr>
            <p:ph idx="1"/>
          </p:nvPr>
        </p:nvSpPr>
        <p:spPr>
          <a:xfrm>
            <a:off x="838200" y="1103244"/>
            <a:ext cx="10515600" cy="5073719"/>
          </a:xfrm>
        </p:spPr>
        <p:txBody>
          <a:bodyPr>
            <a:noAutofit/>
          </a:bodyPr>
          <a:lstStyle/>
          <a:p>
            <a:pPr marL="0" indent="0" algn="l">
              <a:buNone/>
            </a:pPr>
            <a:r>
              <a:rPr lang="ru-RU" sz="1600" b="0" i="0" u="none" strike="noStrike" baseline="0" dirty="0">
                <a:latin typeface="Times New Roman" panose="02020603050405020304" pitchFamily="18" charset="0"/>
              </a:rPr>
              <a:t>Оценка функционального состояния детей связана с определенными трудностями по сравнению с подростками и взрослыми спортсменами. Это объясняется большой возбудимостью нервной системы, отсутствием </a:t>
            </a:r>
            <a:r>
              <a:rPr lang="ru-RU" sz="1600" b="0" i="0" u="none" strike="noStrike" baseline="0" dirty="0" err="1">
                <a:latin typeface="Times New Roman" panose="02020603050405020304" pitchFamily="18" charset="0"/>
              </a:rPr>
              <a:t>экономизации</a:t>
            </a:r>
            <a:r>
              <a:rPr lang="ru-RU" sz="1600" b="0" i="0" u="none" strike="noStrike" baseline="0" dirty="0">
                <a:latin typeface="Times New Roman" panose="02020603050405020304" pitchFamily="18" charset="0"/>
              </a:rPr>
              <a:t> в покое и при физических нагрузках, удлинением восстановления, частым нарушением сердечного ритма, развитием аритмий сердца и экстрасистол, отставанием в развитии сердца, что в период бурного роста можно рассматривать как вариант нормы, и в то же время правильный ответ могут дать только динамические наблюдения.</a:t>
            </a:r>
          </a:p>
          <a:p>
            <a:pPr marL="0" indent="0" algn="l">
              <a:buNone/>
            </a:pPr>
            <a:r>
              <a:rPr lang="ru-RU" sz="1600" b="0" i="0" u="none" strike="noStrike" baseline="0" dirty="0">
                <a:latin typeface="Times New Roman" panose="02020603050405020304" pitchFamily="18" charset="0"/>
              </a:rPr>
              <a:t>Для 7–10-летних спортсменов применяется проба с 20 приседаниями 60 подскоками, выполняемыми за 30 с, бег на месте (с 15-секундным бегом на месте в максимальном темпе и 1–2-минутным бегом на месте в темпе 180 шагов в 1 мин.), проба </a:t>
            </a:r>
            <a:r>
              <a:rPr lang="ru-RU" sz="1600" b="0" i="0" u="none" strike="noStrike" baseline="0" dirty="0" err="1">
                <a:latin typeface="Times New Roman" panose="02020603050405020304" pitchFamily="18" charset="0"/>
              </a:rPr>
              <a:t>Руфье</a:t>
            </a:r>
            <a:r>
              <a:rPr lang="ru-RU" sz="1600" b="0" i="0" u="none" strike="noStrike" baseline="0" dirty="0">
                <a:latin typeface="Times New Roman" panose="02020603050405020304" pitchFamily="18" charset="0"/>
              </a:rPr>
              <a:t>, пробы с переменой положения тела, дыхательные пробы.</a:t>
            </a:r>
          </a:p>
          <a:p>
            <a:pPr marL="0" indent="0" algn="l">
              <a:buNone/>
            </a:pPr>
            <a:r>
              <a:rPr lang="ru-RU" sz="1600" b="0" i="0" u="none" strike="noStrike" baseline="0" dirty="0">
                <a:latin typeface="Times New Roman" panose="02020603050405020304" pitchFamily="18" charset="0"/>
              </a:rPr>
              <a:t>Начиная с 9–10 лет можно использовать пробу </a:t>
            </a:r>
            <a:r>
              <a:rPr lang="ru-RU" sz="1600" b="0" i="0" u="none" strike="noStrike" baseline="0" dirty="0" err="1">
                <a:latin typeface="Times New Roman" panose="02020603050405020304" pitchFamily="18" charset="0"/>
              </a:rPr>
              <a:t>Летунова</a:t>
            </a:r>
            <a:r>
              <a:rPr lang="ru-RU" sz="1600" b="0" i="0" u="none" strike="noStrike" baseline="0" dirty="0">
                <a:latin typeface="Times New Roman" panose="02020603050405020304" pitchFamily="18" charset="0"/>
              </a:rPr>
              <a:t>, степ-тест, с 11–12 лет – PWC 150–170 (</a:t>
            </a:r>
            <a:r>
              <a:rPr lang="ru-RU" sz="1600" b="0" i="0" u="none" strike="noStrike" baseline="0" dirty="0" err="1">
                <a:latin typeface="Times New Roman" panose="02020603050405020304" pitchFamily="18" charset="0"/>
              </a:rPr>
              <a:t>велоэргометрические</a:t>
            </a:r>
            <a:r>
              <a:rPr lang="ru-RU" sz="1600" b="0" i="0" u="none" strike="noStrike" baseline="0" dirty="0">
                <a:latin typeface="Times New Roman" panose="02020603050405020304" pitchFamily="18" charset="0"/>
              </a:rPr>
              <a:t> нагрузки).</a:t>
            </a:r>
          </a:p>
          <a:p>
            <a:pPr marL="0" indent="0" algn="l">
              <a:buNone/>
            </a:pPr>
            <a:r>
              <a:rPr lang="ru-RU" sz="1600" b="0" i="0" u="none" strike="noStrike" baseline="0" dirty="0">
                <a:latin typeface="Times New Roman" panose="02020603050405020304" pitchFamily="18" charset="0"/>
              </a:rPr>
              <a:t>Пробы с предельными нагрузками для детей недопустимы. Оценивать результаты функциональных проб необходимо по критериям, предназначенным для детей и подростков.</a:t>
            </a:r>
          </a:p>
          <a:p>
            <a:pPr marL="0" indent="0" algn="l">
              <a:buNone/>
            </a:pPr>
            <a:r>
              <a:rPr lang="ru-RU" sz="1600" b="0" i="0" u="none" strike="noStrike" baseline="0" dirty="0">
                <a:latin typeface="Times New Roman" panose="02020603050405020304" pitchFamily="18" charset="0"/>
              </a:rPr>
              <a:t>Виды физических нагрузок, рекомендуемых для здоровых нетренированных детей:</a:t>
            </a:r>
          </a:p>
          <a:p>
            <a:pPr algn="l"/>
            <a:r>
              <a:rPr lang="ru-RU" sz="1600" b="0" i="0" u="none" strike="noStrike" baseline="0" dirty="0">
                <a:latin typeface="Times New Roman" panose="02020603050405020304" pitchFamily="18" charset="0"/>
              </a:rPr>
              <a:t>1-я нагрузка – 5 глубоких приседаний за 10 с или подъем на 10 ступенек лестницы;</a:t>
            </a:r>
          </a:p>
          <a:p>
            <a:pPr algn="l"/>
            <a:r>
              <a:rPr lang="ru-RU" sz="1600" b="0" i="0" u="none" strike="noStrike" baseline="0" dirty="0">
                <a:latin typeface="Times New Roman" panose="02020603050405020304" pitchFamily="18" charset="0"/>
              </a:rPr>
              <a:t>2-я нагрузка – 10 глубоких приседаний за 20 с или подъем на 20 ступенек лестницы;</a:t>
            </a:r>
          </a:p>
          <a:p>
            <a:pPr algn="l"/>
            <a:r>
              <a:rPr lang="ru-RU" sz="1600" b="0" i="0" u="none" strike="noStrike" baseline="0" dirty="0">
                <a:latin typeface="Times New Roman" panose="02020603050405020304" pitchFamily="18" charset="0"/>
              </a:rPr>
              <a:t>3-я нагрузка – 20 глубоких приседаний за 30 с или подъем на 30 ступенек лестницы.</a:t>
            </a:r>
            <a:endParaRPr lang="ru-RU" sz="1600" dirty="0"/>
          </a:p>
        </p:txBody>
      </p:sp>
    </p:spTree>
    <p:extLst>
      <p:ext uri="{BB962C8B-B14F-4D97-AF65-F5344CB8AC3E}">
        <p14:creationId xmlns:p14="http://schemas.microsoft.com/office/powerpoint/2010/main" val="3280921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C60EED-5260-4105-A1CC-2AE8D386A49D}"/>
              </a:ext>
            </a:extLst>
          </p:cNvPr>
          <p:cNvSpPr>
            <a:spLocks noGrp="1"/>
          </p:cNvSpPr>
          <p:nvPr>
            <p:ph type="title"/>
          </p:nvPr>
        </p:nvSpPr>
        <p:spPr>
          <a:xfrm>
            <a:off x="748747" y="141495"/>
            <a:ext cx="10515600" cy="564183"/>
          </a:xfrm>
        </p:spPr>
        <p:txBody>
          <a:bodyPr>
            <a:normAutofit fontScale="90000"/>
          </a:bodyPr>
          <a:lstStyle/>
          <a:p>
            <a:pPr algn="ctr"/>
            <a:r>
              <a:rPr lang="ru-RU" i="1" dirty="0">
                <a:latin typeface="Times New Roman,Italic"/>
              </a:rPr>
              <a:t>Проба </a:t>
            </a:r>
            <a:r>
              <a:rPr lang="ru-RU" i="1" dirty="0" err="1">
                <a:latin typeface="Times New Roman,Italic"/>
              </a:rPr>
              <a:t>Руфье</a:t>
            </a:r>
            <a:endParaRPr lang="ru-RU" dirty="0"/>
          </a:p>
        </p:txBody>
      </p:sp>
      <p:sp>
        <p:nvSpPr>
          <p:cNvPr id="3" name="Объект 2">
            <a:extLst>
              <a:ext uri="{FF2B5EF4-FFF2-40B4-BE49-F238E27FC236}">
                <a16:creationId xmlns:a16="http://schemas.microsoft.com/office/drawing/2014/main" id="{68FF09A3-375E-460E-A67B-A04F13D49003}"/>
              </a:ext>
            </a:extLst>
          </p:cNvPr>
          <p:cNvSpPr>
            <a:spLocks noGrp="1"/>
          </p:cNvSpPr>
          <p:nvPr>
            <p:ph idx="1"/>
          </p:nvPr>
        </p:nvSpPr>
        <p:spPr>
          <a:xfrm>
            <a:off x="838200" y="705678"/>
            <a:ext cx="10515600" cy="3871291"/>
          </a:xfrm>
        </p:spPr>
        <p:txBody>
          <a:bodyPr>
            <a:normAutofit/>
          </a:bodyPr>
          <a:lstStyle/>
          <a:p>
            <a:pPr marL="0" indent="0" algn="l">
              <a:buNone/>
            </a:pPr>
            <a:r>
              <a:rPr lang="ru-RU" sz="1800" b="0" i="0" u="none" strike="noStrike" baseline="0" dirty="0">
                <a:latin typeface="Times New Roman" panose="02020603050405020304" pitchFamily="18" charset="0"/>
              </a:rPr>
              <a:t>Проба </a:t>
            </a:r>
            <a:r>
              <a:rPr lang="ru-RU" sz="1800" b="0" i="0" u="none" strike="noStrike" baseline="0" dirty="0" err="1">
                <a:latin typeface="Times New Roman" panose="02020603050405020304" pitchFamily="18" charset="0"/>
              </a:rPr>
              <a:t>Руфье</a:t>
            </a:r>
            <a:r>
              <a:rPr lang="ru-RU" sz="1800" b="0" i="0" u="none" strike="noStrike" baseline="0" dirty="0">
                <a:latin typeface="Times New Roman" panose="02020603050405020304" pitchFamily="18" charset="0"/>
              </a:rPr>
              <a:t> представляет собой несложное физическое испытание, по результатам которого можно судить о работе сердца во время физической нагрузки. Этот тест показывает, какой уровень нагрузки может выдержать человек без риска для своего здоровья. Проба проводится здоровым лицам, занимающимся спортом или поступающим в спортивные школы и секции. </a:t>
            </a:r>
          </a:p>
          <a:p>
            <a:pPr marL="0" indent="0" algn="l">
              <a:buNone/>
            </a:pPr>
            <a:r>
              <a:rPr lang="ru-RU" sz="1800" b="0" i="0" u="none" strike="noStrike" baseline="0" dirty="0">
                <a:latin typeface="Times New Roman" panose="02020603050405020304" pitchFamily="18" charset="0"/>
              </a:rPr>
              <a:t>C 2009 г. проба входит в стандарты медицинского осмотра ребенка перед поступлением в образовательное учреждение и является критерием для определения группы для занятий по физической культуре. </a:t>
            </a:r>
          </a:p>
          <a:p>
            <a:pPr marL="0" indent="0" algn="l">
              <a:buNone/>
            </a:pPr>
            <a:r>
              <a:rPr lang="ru-RU" sz="1800" b="0" i="0" u="none" strike="noStrike" baseline="0" dirty="0">
                <a:latin typeface="Times New Roman" panose="02020603050405020304" pitchFamily="18" charset="0"/>
              </a:rPr>
              <a:t>Обследуемый находится в положении лежа в течение 5 минут. Замеряется пульс в течение 15 секунд в положении лежа (Р1). Затем сделать 30 глубоких приседаний за 45 секунд. После окончания нагрузки испытуемый ложится и у него вновь подсчитывается ЧСС за первые 15 с (Р2), а потом – за последние 15 с первой минуты периода восстановления (Р3).</a:t>
            </a:r>
          </a:p>
          <a:p>
            <a:pPr marL="0" indent="0" algn="l">
              <a:buNone/>
            </a:pPr>
            <a:r>
              <a:rPr lang="ru-RU" sz="1800" b="0" i="0" u="none" strike="noStrike" baseline="0" dirty="0">
                <a:latin typeface="Times New Roman" panose="02020603050405020304" pitchFamily="18" charset="0"/>
              </a:rPr>
              <a:t>Оценку работоспособности сердца производят по формуле:</a:t>
            </a:r>
          </a:p>
          <a:p>
            <a:pPr algn="l"/>
            <a:r>
              <a:rPr lang="ru-RU" sz="1800" b="0" i="0" u="none" strike="noStrike" baseline="0" dirty="0">
                <a:latin typeface="Times New Roman" panose="02020603050405020304" pitchFamily="18" charset="0"/>
              </a:rPr>
              <a:t>Индекс </a:t>
            </a:r>
            <a:r>
              <a:rPr lang="ru-RU" sz="1800" b="0" i="0" u="none" strike="noStrike" baseline="0" dirty="0" err="1">
                <a:latin typeface="Times New Roman" panose="02020603050405020304" pitchFamily="18" charset="0"/>
              </a:rPr>
              <a:t>Руфье</a:t>
            </a:r>
            <a:r>
              <a:rPr lang="ru-RU" sz="1800" b="0" i="0" u="none" strike="noStrike" baseline="0" dirty="0">
                <a:latin typeface="Times New Roman" panose="02020603050405020304" pitchFamily="18" charset="0"/>
              </a:rPr>
              <a:t> = 4 × (Р1 + Р2 + Р3) – 200) / 10</a:t>
            </a:r>
          </a:p>
        </p:txBody>
      </p:sp>
      <p:pic>
        <p:nvPicPr>
          <p:cNvPr id="4" name="Рисунок 3">
            <a:extLst>
              <a:ext uri="{FF2B5EF4-FFF2-40B4-BE49-F238E27FC236}">
                <a16:creationId xmlns:a16="http://schemas.microsoft.com/office/drawing/2014/main" id="{C646DCE6-9712-4B76-A646-0B35C8EE9892}"/>
              </a:ext>
            </a:extLst>
          </p:cNvPr>
          <p:cNvPicPr>
            <a:picLocks noChangeAspect="1"/>
          </p:cNvPicPr>
          <p:nvPr/>
        </p:nvPicPr>
        <p:blipFill>
          <a:blip r:embed="rId2"/>
          <a:stretch>
            <a:fillRect/>
          </a:stretch>
        </p:blipFill>
        <p:spPr>
          <a:xfrm>
            <a:off x="2435087" y="4576969"/>
            <a:ext cx="6934200" cy="2238375"/>
          </a:xfrm>
          <a:prstGeom prst="rect">
            <a:avLst/>
          </a:prstGeom>
        </p:spPr>
      </p:pic>
    </p:spTree>
    <p:extLst>
      <p:ext uri="{BB962C8B-B14F-4D97-AF65-F5344CB8AC3E}">
        <p14:creationId xmlns:p14="http://schemas.microsoft.com/office/powerpoint/2010/main" val="3671677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89CEC4-8872-43C5-93D6-A54719E0F9FE}"/>
              </a:ext>
            </a:extLst>
          </p:cNvPr>
          <p:cNvSpPr>
            <a:spLocks noGrp="1"/>
          </p:cNvSpPr>
          <p:nvPr>
            <p:ph type="title"/>
          </p:nvPr>
        </p:nvSpPr>
        <p:spPr>
          <a:xfrm>
            <a:off x="838200" y="365126"/>
            <a:ext cx="10515600" cy="703332"/>
          </a:xfrm>
        </p:spPr>
        <p:txBody>
          <a:bodyPr/>
          <a:lstStyle/>
          <a:p>
            <a:pPr algn="ctr"/>
            <a:r>
              <a:rPr lang="ru-RU" sz="1800" b="1" i="1" u="none" strike="noStrike" baseline="0" dirty="0">
                <a:latin typeface="Times New Roman,BoldItalic"/>
              </a:rPr>
              <a:t>Функциональная диагностика (тестирование) лиц старшего возраста</a:t>
            </a:r>
            <a:endParaRPr lang="ru-RU" dirty="0"/>
          </a:p>
        </p:txBody>
      </p:sp>
      <p:sp>
        <p:nvSpPr>
          <p:cNvPr id="3" name="Объект 2">
            <a:extLst>
              <a:ext uri="{FF2B5EF4-FFF2-40B4-BE49-F238E27FC236}">
                <a16:creationId xmlns:a16="http://schemas.microsoft.com/office/drawing/2014/main" id="{062EA502-74F8-4E76-9A67-3D6563064FDB}"/>
              </a:ext>
            </a:extLst>
          </p:cNvPr>
          <p:cNvSpPr>
            <a:spLocks noGrp="1"/>
          </p:cNvSpPr>
          <p:nvPr>
            <p:ph idx="1"/>
          </p:nvPr>
        </p:nvSpPr>
        <p:spPr>
          <a:xfrm>
            <a:off x="838200" y="1152939"/>
            <a:ext cx="10515600" cy="5024024"/>
          </a:xfrm>
        </p:spPr>
        <p:txBody>
          <a:bodyPr>
            <a:normAutofit/>
          </a:bodyPr>
          <a:lstStyle/>
          <a:p>
            <a:pPr marL="0" indent="0" algn="l">
              <a:buNone/>
            </a:pPr>
            <a:r>
              <a:rPr lang="ru-RU" sz="1800" b="0" i="0" u="none" strike="noStrike" baseline="0" dirty="0">
                <a:latin typeface="Times New Roman" panose="02020603050405020304" pitchFamily="18" charset="0"/>
              </a:rPr>
              <a:t>Из функциональных проб для тестирования лиц старшего возраста применяются проба с 20 приседаниями, степ-тест, ортостатическая, </a:t>
            </a:r>
            <a:r>
              <a:rPr lang="ru-RU" sz="1800" b="0" i="0" u="none" strike="noStrike" baseline="0" dirty="0" err="1">
                <a:latin typeface="Times New Roman" panose="02020603050405020304" pitchFamily="18" charset="0"/>
              </a:rPr>
              <a:t>коор-динаторные</a:t>
            </a:r>
            <a:r>
              <a:rPr lang="ru-RU" sz="1800" b="0" i="0" u="none" strike="noStrike" baseline="0" dirty="0">
                <a:latin typeface="Times New Roman" panose="02020603050405020304" pitchFamily="18" charset="0"/>
              </a:rPr>
              <a:t> и </a:t>
            </a:r>
            <a:r>
              <a:rPr lang="en-US" sz="1800" b="0" i="0" u="none" strike="noStrike" baseline="0" dirty="0">
                <a:latin typeface="Times New Roman" panose="02020603050405020304" pitchFamily="18" charset="0"/>
              </a:rPr>
              <a:t>PWC 150-170.</a:t>
            </a:r>
          </a:p>
          <a:p>
            <a:pPr marL="0" indent="0" algn="l">
              <a:buNone/>
            </a:pPr>
            <a:r>
              <a:rPr lang="ru-RU" sz="1800" b="0" i="1" u="none" strike="noStrike" baseline="0" dirty="0">
                <a:latin typeface="Times New Roman,Italic"/>
              </a:rPr>
              <a:t>Методика проведения пробы с 20 приседаниями за 30 с. </a:t>
            </a:r>
            <a:r>
              <a:rPr lang="ru-RU" sz="1800" b="0" i="0" u="none" strike="noStrike" baseline="0" dirty="0">
                <a:latin typeface="Times New Roman" panose="02020603050405020304" pitchFamily="18" charset="0"/>
              </a:rPr>
              <a:t>Занимающийся отдыхает, сидя 3 мин. Затем подсчитывается ЧСС за 15 с </a:t>
            </a:r>
            <a:r>
              <a:rPr lang="ru-RU" sz="1800" b="0" i="0" u="none" strike="noStrike" baseline="0" dirty="0" err="1">
                <a:latin typeface="Times New Roman" panose="02020603050405020304" pitchFamily="18" charset="0"/>
              </a:rPr>
              <a:t>с</a:t>
            </a:r>
            <a:r>
              <a:rPr lang="ru-RU" sz="1800" b="0" i="0" u="none" strike="noStrike" baseline="0" dirty="0">
                <a:latin typeface="Times New Roman" panose="02020603050405020304" pitchFamily="18" charset="0"/>
              </a:rPr>
              <a:t> пересчетом на 1 мин. (исходная частота). Далее выполняются 20 глубоких </a:t>
            </a:r>
            <a:r>
              <a:rPr lang="ru-RU" sz="1800" b="0" i="0" u="none" strike="noStrike" baseline="0" dirty="0" err="1">
                <a:latin typeface="Times New Roman" panose="02020603050405020304" pitchFamily="18" charset="0"/>
              </a:rPr>
              <a:t>присе</a:t>
            </a:r>
            <a:r>
              <a:rPr lang="ru-RU" sz="1800" b="0" i="0" u="none" strike="noStrike" baseline="0" dirty="0">
                <a:latin typeface="Times New Roman" panose="02020603050405020304" pitchFamily="18" charset="0"/>
              </a:rPr>
              <a:t>-даний за 30 с, поднимая руки вперед при каждом приседании, разводя колени в стороны, сохраняя туловище в вертикальном положении. Сразу после приседаний в положении сидя вновь подсчитывается ЧСС в течение 15 с </a:t>
            </a:r>
            <a:r>
              <a:rPr lang="ru-RU" sz="1800" b="0" i="0" u="none" strike="noStrike" baseline="0" dirty="0" err="1">
                <a:latin typeface="Times New Roman" panose="02020603050405020304" pitchFamily="18" charset="0"/>
              </a:rPr>
              <a:t>с</a:t>
            </a:r>
            <a:r>
              <a:rPr lang="ru-RU" sz="1800" b="0" i="0" u="none" strike="noStrike" baseline="0" dirty="0">
                <a:latin typeface="Times New Roman" panose="02020603050405020304" pitchFamily="18" charset="0"/>
              </a:rPr>
              <a:t> пересчетом на 1 мин. Определяется увеличение ЧСС после приседаний сравнительно с исходной в процентах. Например, пульс исходный – 60 уд./мин., после 20 приседаний – 81 уд./мин., поэтому (81 – 60) : 60 х 100 = 35 %.</a:t>
            </a:r>
          </a:p>
          <a:p>
            <a:pPr marL="0" indent="0" algn="l">
              <a:buNone/>
            </a:pPr>
            <a:r>
              <a:rPr lang="ru-RU" sz="1800" b="0" i="1" u="none" strike="noStrike" baseline="0" dirty="0">
                <a:latin typeface="Times New Roman,Italic"/>
              </a:rPr>
              <a:t>Восстановление пульса после нагрузки. </a:t>
            </a:r>
            <a:r>
              <a:rPr lang="ru-RU" sz="1800" b="0" i="0" u="none" strike="noStrike" baseline="0" dirty="0">
                <a:latin typeface="Times New Roman" panose="02020603050405020304" pitchFamily="18" charset="0"/>
              </a:rPr>
              <a:t>Для характеристики восстановительного периода после выполнения 20 приседаний за 30 с подсчитывается ЧСС за 15 с на третьей минуте восстановления, делается перерасчет на 1 мин., и по разности ЧСС до нагрузки и в восстановительном периоде оценивается способность сердечно-сосудистой системы к восстановлению.</a:t>
            </a:r>
            <a:endParaRPr lang="ru-RU" dirty="0"/>
          </a:p>
        </p:txBody>
      </p:sp>
    </p:spTree>
    <p:extLst>
      <p:ext uri="{BB962C8B-B14F-4D97-AF65-F5344CB8AC3E}">
        <p14:creationId xmlns:p14="http://schemas.microsoft.com/office/powerpoint/2010/main" val="194450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93AE8E-FBA1-480C-BD6C-C1ED3A8CF1AF}"/>
              </a:ext>
            </a:extLst>
          </p:cNvPr>
          <p:cNvSpPr>
            <a:spLocks noGrp="1"/>
          </p:cNvSpPr>
          <p:nvPr>
            <p:ph type="title"/>
          </p:nvPr>
        </p:nvSpPr>
        <p:spPr/>
        <p:txBody>
          <a:bodyPr/>
          <a:lstStyle/>
          <a:p>
            <a:pPr algn="ctr"/>
            <a:r>
              <a:rPr lang="ru-RU" dirty="0"/>
              <a:t>Контроль в среднем и старшем возрасте</a:t>
            </a:r>
          </a:p>
        </p:txBody>
      </p:sp>
      <p:sp>
        <p:nvSpPr>
          <p:cNvPr id="3" name="Объект 2">
            <a:extLst>
              <a:ext uri="{FF2B5EF4-FFF2-40B4-BE49-F238E27FC236}">
                <a16:creationId xmlns:a16="http://schemas.microsoft.com/office/drawing/2014/main" id="{E5DD57C1-2F17-4875-8911-5296CED72831}"/>
              </a:ext>
            </a:extLst>
          </p:cNvPr>
          <p:cNvSpPr>
            <a:spLocks noGrp="1"/>
          </p:cNvSpPr>
          <p:nvPr>
            <p:ph idx="1"/>
          </p:nvPr>
        </p:nvSpPr>
        <p:spPr/>
        <p:txBody>
          <a:bodyPr>
            <a:noAutofit/>
          </a:bodyPr>
          <a:lstStyle/>
          <a:p>
            <a:pPr marL="0" indent="0" algn="l">
              <a:buNone/>
            </a:pPr>
            <a:r>
              <a:rPr lang="ru-RU" sz="1600" b="0" i="0" u="none" strike="noStrike" baseline="0" dirty="0">
                <a:latin typeface="Times New Roman" panose="02020603050405020304" pitchFamily="18" charset="0"/>
                <a:cs typeface="Times New Roman" panose="02020603050405020304" pitchFamily="18" charset="0"/>
              </a:rPr>
              <a:t>При оценке выполнения лицами старшего возраста проб с физической нагрузкой следует учитывать, что реакция пульса и пульсового давления может становиться с возрастом все более вялой. С этой целью можно использовать дозировку нагрузки в процентах от максимальной ЧСС, которая определяется по формуле:</a:t>
            </a:r>
          </a:p>
          <a:p>
            <a:pPr algn="l"/>
            <a:r>
              <a:rPr lang="ru-RU" sz="1600" b="0" i="0" u="none" strike="noStrike" baseline="0" dirty="0" err="1">
                <a:latin typeface="Times New Roman" panose="02020603050405020304" pitchFamily="18" charset="0"/>
                <a:cs typeface="Times New Roman" panose="02020603050405020304" pitchFamily="18" charset="0"/>
              </a:rPr>
              <a:t>ЧССмакс</a:t>
            </a:r>
            <a:r>
              <a:rPr lang="ru-RU" sz="1600" b="0" i="0" u="none" strike="noStrike" baseline="0" dirty="0">
                <a:latin typeface="Times New Roman" panose="02020603050405020304" pitchFamily="18" charset="0"/>
                <a:cs typeface="Times New Roman" panose="02020603050405020304" pitchFamily="18" charset="0"/>
              </a:rPr>
              <a:t> = 220 – возраст</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В этом случае диапазон колебаний ЧСС в зависимости от уровня тренированности и возраста будет составлять 65–85 % </a:t>
            </a:r>
            <a:r>
              <a:rPr lang="ru-RU" sz="1600" b="0" i="0" u="none" strike="noStrike" baseline="0" dirty="0" err="1">
                <a:latin typeface="Times New Roman" panose="02020603050405020304" pitchFamily="18" charset="0"/>
                <a:cs typeface="Times New Roman" panose="02020603050405020304" pitchFamily="18" charset="0"/>
              </a:rPr>
              <a:t>ЧССмакс</a:t>
            </a:r>
            <a:r>
              <a:rPr lang="ru-RU" sz="1600" b="0" i="0" u="none" strike="noStrike" baseline="0" dirty="0">
                <a:latin typeface="Times New Roman" panose="02020603050405020304" pitchFamily="18" charset="0"/>
                <a:cs typeface="Times New Roman" panose="02020603050405020304" pitchFamily="18" charset="0"/>
              </a:rPr>
              <a:t>. Характер тренировочной и соревновательной деятельности в массовой физической культуре (в отличие от спорта) не предполагает достижения высокого результата.</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Установлены следующие параметры максимально допустимой ЧСС</a:t>
            </a:r>
          </a:p>
          <a:p>
            <a:pPr algn="l"/>
            <a:r>
              <a:rPr lang="ru-RU" sz="1600" b="0" i="0" u="none" strike="noStrike" baseline="0" dirty="0">
                <a:latin typeface="Times New Roman" panose="02020603050405020304" pitchFamily="18" charset="0"/>
                <a:cs typeface="Times New Roman" panose="02020603050405020304" pitchFamily="18" charset="0"/>
              </a:rPr>
              <a:t>при нагрузках у нетренированных людей разного возраста:</a:t>
            </a:r>
          </a:p>
          <a:p>
            <a:pPr algn="l"/>
            <a:r>
              <a:rPr lang="ru-RU" sz="1600" b="0" i="0" u="none" strike="noStrike" baseline="0" dirty="0">
                <a:latin typeface="Times New Roman" panose="02020603050405020304" pitchFamily="18" charset="0"/>
                <a:cs typeface="Times New Roman" panose="02020603050405020304" pitchFamily="18" charset="0"/>
              </a:rPr>
              <a:t>– моложе 30 лет – 165 уд./мин.;</a:t>
            </a:r>
          </a:p>
          <a:p>
            <a:pPr algn="l"/>
            <a:r>
              <a:rPr lang="ru-RU" sz="1600" b="0" i="0" u="none" strike="noStrike" baseline="0" dirty="0">
                <a:latin typeface="Times New Roman" panose="02020603050405020304" pitchFamily="18" charset="0"/>
                <a:cs typeface="Times New Roman" panose="02020603050405020304" pitchFamily="18" charset="0"/>
              </a:rPr>
              <a:t>– 30–39 лет – 160 уд./мин.;</a:t>
            </a:r>
          </a:p>
          <a:p>
            <a:pPr algn="l"/>
            <a:r>
              <a:rPr lang="ru-RU" sz="1600" b="0" i="0" u="none" strike="noStrike" baseline="0" dirty="0">
                <a:latin typeface="Times New Roman" panose="02020603050405020304" pitchFamily="18" charset="0"/>
                <a:cs typeface="Times New Roman" panose="02020603050405020304" pitchFamily="18" charset="0"/>
              </a:rPr>
              <a:t>– 40–49 лет – 150 уд./мин.;</a:t>
            </a:r>
          </a:p>
          <a:p>
            <a:pPr algn="l"/>
            <a:r>
              <a:rPr lang="ru-RU" sz="1600" b="0" i="0" u="none" strike="noStrike" baseline="0" dirty="0">
                <a:latin typeface="Times New Roman" panose="02020603050405020304" pitchFamily="18" charset="0"/>
                <a:cs typeface="Times New Roman" panose="02020603050405020304" pitchFamily="18" charset="0"/>
              </a:rPr>
              <a:t>– 50–59 лет – 140 уд./мин.;</a:t>
            </a:r>
          </a:p>
          <a:p>
            <a:pPr algn="l"/>
            <a:r>
              <a:rPr lang="ru-RU" sz="1600" b="0" i="0" u="none" strike="noStrike" baseline="0" dirty="0">
                <a:latin typeface="Times New Roman" panose="02020603050405020304" pitchFamily="18" charset="0"/>
                <a:cs typeface="Times New Roman" panose="02020603050405020304" pitchFamily="18" charset="0"/>
              </a:rPr>
              <a:t>– 60 лет и старше – 130 уд./мин.</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149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37FC07-5FC4-4459-B6F9-3CA4D594EDB5}"/>
              </a:ext>
            </a:extLst>
          </p:cNvPr>
          <p:cNvSpPr>
            <a:spLocks noGrp="1"/>
          </p:cNvSpPr>
          <p:nvPr>
            <p:ph type="title"/>
          </p:nvPr>
        </p:nvSpPr>
        <p:spPr>
          <a:xfrm>
            <a:off x="838200" y="365126"/>
            <a:ext cx="10515600" cy="926962"/>
          </a:xfrm>
        </p:spPr>
        <p:txBody>
          <a:bodyPr/>
          <a:lstStyle/>
          <a:p>
            <a:pPr algn="ctr"/>
            <a:r>
              <a:rPr lang="ru-RU" sz="1800" b="1" i="0" u="none" strike="noStrike" baseline="0" dirty="0">
                <a:latin typeface="Times New Roman,Bold"/>
              </a:rPr>
              <a:t>Спортивный травматизм</a:t>
            </a:r>
            <a:endParaRPr lang="ru-RU" dirty="0"/>
          </a:p>
        </p:txBody>
      </p:sp>
      <p:sp>
        <p:nvSpPr>
          <p:cNvPr id="3" name="Объект 2">
            <a:extLst>
              <a:ext uri="{FF2B5EF4-FFF2-40B4-BE49-F238E27FC236}">
                <a16:creationId xmlns:a16="http://schemas.microsoft.com/office/drawing/2014/main" id="{FA60A72D-400A-433A-B0FB-FDB94A24D68F}"/>
              </a:ext>
            </a:extLst>
          </p:cNvPr>
          <p:cNvSpPr>
            <a:spLocks noGrp="1"/>
          </p:cNvSpPr>
          <p:nvPr>
            <p:ph idx="1"/>
          </p:nvPr>
        </p:nvSpPr>
        <p:spPr/>
        <p:txBody>
          <a:bodyPr/>
          <a:lstStyle/>
          <a:p>
            <a:pPr marL="0" indent="0" algn="l">
              <a:buNone/>
            </a:pPr>
            <a:r>
              <a:rPr lang="ru-RU" sz="1800" b="0" i="1" u="none" strike="noStrike" baseline="0" dirty="0">
                <a:latin typeface="Times New Roman,Italic"/>
              </a:rPr>
              <a:t>Травма </a:t>
            </a:r>
            <a:r>
              <a:rPr lang="ru-RU" sz="1800" b="0" i="0" u="none" strike="noStrike" baseline="0" dirty="0">
                <a:latin typeface="Times New Roman" panose="02020603050405020304" pitchFamily="18" charset="0"/>
              </a:rPr>
              <a:t>– это повреждение с нарушением целостности тканей, вызванное каким-либо внешним воздействием. В спорте чаще всего имеют место физические травмы: ушибы, растяжения, переломы, вывихи, раны.</a:t>
            </a:r>
          </a:p>
          <a:p>
            <a:pPr marL="0" indent="0" algn="l">
              <a:buNone/>
            </a:pPr>
            <a:r>
              <a:rPr lang="ru-RU" sz="1800" b="0" i="0" u="none" strike="noStrike" baseline="0" dirty="0">
                <a:latin typeface="Times New Roman" panose="02020603050405020304" pitchFamily="18" charset="0"/>
              </a:rPr>
              <a:t>Для профилактики спортивного травматизма тренер-преподаватель должен хорошо знать особенности, основные причины и условия, способствующие возникновению различных травм и заболеваний опорно-двигательного аппарата. Частота возникновения травм и заболеваний ОДА зависит от спортивного мастерства, возраста, пола, стажа занятий спортом, климатогеографических условий и других показателей. Травматизм в различных видах спорта имеет отличия.</a:t>
            </a:r>
            <a:endParaRPr lang="ru-RU" dirty="0"/>
          </a:p>
        </p:txBody>
      </p:sp>
    </p:spTree>
    <p:extLst>
      <p:ext uri="{BB962C8B-B14F-4D97-AF65-F5344CB8AC3E}">
        <p14:creationId xmlns:p14="http://schemas.microsoft.com/office/powerpoint/2010/main" val="1818990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F68548-FD36-4C28-AA54-69775F2BAAA8}"/>
              </a:ext>
            </a:extLst>
          </p:cNvPr>
          <p:cNvSpPr>
            <a:spLocks noGrp="1"/>
          </p:cNvSpPr>
          <p:nvPr>
            <p:ph type="title"/>
          </p:nvPr>
        </p:nvSpPr>
        <p:spPr/>
        <p:txBody>
          <a:bodyPr/>
          <a:lstStyle/>
          <a:p>
            <a:pPr algn="ctr"/>
            <a:r>
              <a:rPr lang="ru-RU" i="1" dirty="0">
                <a:latin typeface="Times New Roman,Italic"/>
              </a:rPr>
              <a:t>Причины возникновения спортивных травм</a:t>
            </a:r>
            <a:endParaRPr lang="ru-RU" dirty="0"/>
          </a:p>
        </p:txBody>
      </p:sp>
      <p:sp>
        <p:nvSpPr>
          <p:cNvPr id="3" name="Объект 2">
            <a:extLst>
              <a:ext uri="{FF2B5EF4-FFF2-40B4-BE49-F238E27FC236}">
                <a16:creationId xmlns:a16="http://schemas.microsoft.com/office/drawing/2014/main" id="{6EBA3DA8-8AB4-4D32-B86B-924544835E49}"/>
              </a:ext>
            </a:extLst>
          </p:cNvPr>
          <p:cNvSpPr>
            <a:spLocks noGrp="1"/>
          </p:cNvSpPr>
          <p:nvPr>
            <p:ph idx="1"/>
          </p:nvPr>
        </p:nvSpPr>
        <p:spPr>
          <a:xfrm>
            <a:off x="586409" y="1825625"/>
            <a:ext cx="10767391" cy="4768988"/>
          </a:xfrm>
        </p:spPr>
        <p:txBody>
          <a:bodyPr>
            <a:noAutofit/>
          </a:bodyPr>
          <a:lstStyle/>
          <a:p>
            <a:pPr marL="0" indent="0" algn="l">
              <a:buNone/>
            </a:pPr>
            <a:r>
              <a:rPr lang="ru-RU" sz="1600" b="0" i="0" u="none" strike="noStrike" baseline="0" dirty="0">
                <a:latin typeface="Times New Roman" panose="02020603050405020304" pitchFamily="18" charset="0"/>
              </a:rPr>
              <a:t>Этиология травм и заболеваний опорно-двигательного аппарата у лиц, занимающихся физической культурой и спортом, следующая:</a:t>
            </a:r>
          </a:p>
          <a:p>
            <a:pPr algn="l"/>
            <a:r>
              <a:rPr lang="ru-RU" sz="1600" b="0" i="0" u="none" strike="noStrike" baseline="0" dirty="0">
                <a:latin typeface="Times New Roman" panose="02020603050405020304" pitchFamily="18" charset="0"/>
              </a:rPr>
              <a:t>недочеты и ошибки в методике проведения занятий (форсированная тренировка, плохая разминка без учета возраста, пола, подготовленности и др.);</a:t>
            </a:r>
          </a:p>
          <a:p>
            <a:pPr algn="l"/>
            <a:r>
              <a:rPr lang="ru-RU" sz="1600" b="0" i="0" u="none" strike="noStrike" baseline="0" dirty="0">
                <a:latin typeface="Times New Roman" panose="02020603050405020304" pitchFamily="18" charset="0"/>
              </a:rPr>
              <a:t>недостатки в организации проведения занятий (плохое освещение, неподготовленные снаряды, покрытие и проч.);</a:t>
            </a:r>
          </a:p>
          <a:p>
            <a:pPr algn="l"/>
            <a:r>
              <a:rPr lang="ru-RU" sz="1600" b="0" i="0" u="none" strike="noStrike" baseline="0" dirty="0">
                <a:latin typeface="Times New Roman" panose="02020603050405020304" pitchFamily="18" charset="0"/>
              </a:rPr>
              <a:t>неполноценная материально-техническая база (несоответствующие возрасту снаряды, например в спортивной гимнастике, обувь, одежда и проч.);</a:t>
            </a:r>
          </a:p>
          <a:p>
            <a:pPr algn="l"/>
            <a:r>
              <a:rPr lang="ru-RU" sz="1600" b="0" i="0" u="none" strike="noStrike" baseline="0" dirty="0">
                <a:latin typeface="Times New Roman" panose="02020603050405020304" pitchFamily="18" charset="0"/>
              </a:rPr>
              <a:t>неблагоприятные климатические и гигиенические условия (влажность, температура воздуха, воды в бассейне и др.);</a:t>
            </a:r>
          </a:p>
          <a:p>
            <a:pPr algn="l"/>
            <a:r>
              <a:rPr lang="ru-RU" sz="1600" b="0" i="0" u="none" strike="noStrike" baseline="0" dirty="0">
                <a:latin typeface="Times New Roman" panose="02020603050405020304" pitchFamily="18" charset="0"/>
              </a:rPr>
              <a:t>неправильное поведение занимающегося (поспешность, невнимательность и др.);</a:t>
            </a:r>
          </a:p>
          <a:p>
            <a:pPr algn="l"/>
            <a:r>
              <a:rPr lang="ru-RU" sz="1600" b="0" i="0" u="none" strike="noStrike" baseline="0" dirty="0">
                <a:latin typeface="Times New Roman" panose="02020603050405020304" pitchFamily="18" charset="0"/>
              </a:rPr>
              <a:t>врожденные особенности опорно-двигательного аппарата;</a:t>
            </a:r>
          </a:p>
          <a:p>
            <a:pPr algn="l"/>
            <a:r>
              <a:rPr lang="ru-RU" sz="1600" b="0" i="0" u="none" strike="noStrike" baseline="0" dirty="0">
                <a:latin typeface="Times New Roman" panose="02020603050405020304" pitchFamily="18" charset="0"/>
              </a:rPr>
              <a:t>недостаточная физическая подготовленность;</a:t>
            </a:r>
          </a:p>
          <a:p>
            <a:pPr algn="l"/>
            <a:r>
              <a:rPr lang="ru-RU" sz="1600" b="0" i="0" u="none" strike="noStrike" baseline="0" dirty="0">
                <a:latin typeface="Times New Roman" panose="02020603050405020304" pitchFamily="18" charset="0"/>
              </a:rPr>
              <a:t>наклонность к спазмам мышц и сосудов;</a:t>
            </a:r>
          </a:p>
          <a:p>
            <a:pPr algn="l"/>
            <a:r>
              <a:rPr lang="ru-RU" sz="1600" b="0" i="0" u="none" strike="noStrike" baseline="0" dirty="0">
                <a:latin typeface="Times New Roman" panose="02020603050405020304" pitchFamily="18" charset="0"/>
              </a:rPr>
              <a:t>переутомление (перетренированность), приводящее к нарушению координации движений;</a:t>
            </a:r>
          </a:p>
          <a:p>
            <a:pPr algn="l"/>
            <a:r>
              <a:rPr lang="ru-RU" sz="1600" b="0" i="0" u="none" strike="noStrike" baseline="0" dirty="0">
                <a:latin typeface="Times New Roman" panose="02020603050405020304" pitchFamily="18" charset="0"/>
              </a:rPr>
              <a:t>– нарушение врачебных требований к организации процесса тренировки (допуск к тренировкам без врачебного осмотра).</a:t>
            </a:r>
            <a:endParaRPr lang="ru-RU" sz="1600" dirty="0"/>
          </a:p>
        </p:txBody>
      </p:sp>
    </p:spTree>
    <p:extLst>
      <p:ext uri="{BB962C8B-B14F-4D97-AF65-F5344CB8AC3E}">
        <p14:creationId xmlns:p14="http://schemas.microsoft.com/office/powerpoint/2010/main" val="128757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862B98-EAB8-4A0C-9584-BBD1DF8ED277}"/>
              </a:ext>
            </a:extLst>
          </p:cNvPr>
          <p:cNvSpPr>
            <a:spLocks noGrp="1"/>
          </p:cNvSpPr>
          <p:nvPr>
            <p:ph type="title"/>
          </p:nvPr>
        </p:nvSpPr>
        <p:spPr>
          <a:xfrm>
            <a:off x="838200" y="365126"/>
            <a:ext cx="10515600" cy="514488"/>
          </a:xfrm>
        </p:spPr>
        <p:txBody>
          <a:bodyPr>
            <a:normAutofit fontScale="90000"/>
          </a:bodyPr>
          <a:lstStyle/>
          <a:p>
            <a:pPr algn="ctr"/>
            <a:r>
              <a:rPr lang="ru-RU" dirty="0"/>
              <a:t>Травмы</a:t>
            </a:r>
          </a:p>
        </p:txBody>
      </p:sp>
      <p:sp>
        <p:nvSpPr>
          <p:cNvPr id="3" name="Объект 2">
            <a:extLst>
              <a:ext uri="{FF2B5EF4-FFF2-40B4-BE49-F238E27FC236}">
                <a16:creationId xmlns:a16="http://schemas.microsoft.com/office/drawing/2014/main" id="{98E8256D-24FF-4450-88A1-B759631C75A5}"/>
              </a:ext>
            </a:extLst>
          </p:cNvPr>
          <p:cNvSpPr>
            <a:spLocks noGrp="1"/>
          </p:cNvSpPr>
          <p:nvPr>
            <p:ph idx="1"/>
          </p:nvPr>
        </p:nvSpPr>
        <p:spPr>
          <a:xfrm>
            <a:off x="838200" y="934278"/>
            <a:ext cx="10515600" cy="5242685"/>
          </a:xfrm>
        </p:spPr>
        <p:txBody>
          <a:bodyPr>
            <a:noAutofit/>
          </a:bodyPr>
          <a:lstStyle/>
          <a:p>
            <a:pPr marL="0" indent="0" algn="l">
              <a:buNone/>
            </a:pPr>
            <a:r>
              <a:rPr lang="ru-RU" sz="1600" b="0" i="0" u="none" strike="noStrike" baseline="0" dirty="0">
                <a:latin typeface="Times New Roman" panose="02020603050405020304" pitchFamily="18" charset="0"/>
              </a:rPr>
              <a:t>Различают следующие виды травм:</a:t>
            </a:r>
          </a:p>
          <a:p>
            <a:pPr algn="l"/>
            <a:r>
              <a:rPr lang="ru-RU" sz="1600" b="0" i="0" u="none" strike="noStrike" baseline="0" dirty="0">
                <a:latin typeface="Times New Roman" panose="02020603050405020304" pitchFamily="18" charset="0"/>
              </a:rPr>
              <a:t>открытые (при них кожные покровы повреждены): открытые переломы, раны;</a:t>
            </a:r>
          </a:p>
          <a:p>
            <a:pPr algn="l"/>
            <a:r>
              <a:rPr lang="ru-RU" sz="1600" b="0" i="0" u="none" strike="noStrike" baseline="0" dirty="0">
                <a:latin typeface="Times New Roman" panose="02020603050405020304" pitchFamily="18" charset="0"/>
              </a:rPr>
              <a:t>закрытые (при них кожные покровы остаются неповрежденными): ушибы, растяжения, надрывы мышц и связок, закрытые переломы.</a:t>
            </a:r>
          </a:p>
          <a:p>
            <a:pPr marL="0" indent="0" algn="l">
              <a:buNone/>
            </a:pPr>
            <a:r>
              <a:rPr lang="ru-RU" sz="1600" b="0" i="0" u="none" strike="noStrike" baseline="0" dirty="0">
                <a:latin typeface="Times New Roman" panose="02020603050405020304" pitchFamily="18" charset="0"/>
              </a:rPr>
              <a:t>По степени тяжести травмы делятся на:</a:t>
            </a:r>
          </a:p>
          <a:p>
            <a:pPr marL="0" indent="0" algn="l">
              <a:buNone/>
            </a:pPr>
            <a:r>
              <a:rPr lang="ru-RU" sz="1600" b="0" i="0" u="none" strike="noStrike" baseline="0" dirty="0">
                <a:latin typeface="Times New Roman" panose="02020603050405020304" pitchFamily="18" charset="0"/>
              </a:rPr>
              <a:t>а) легкие – это травмы, не вызывающие значительных нарушений в организме спортсмена и не вызывающие потерю общей и спортивной работоспособности;</a:t>
            </a:r>
          </a:p>
          <a:p>
            <a:pPr marL="0" indent="0" algn="l">
              <a:buNone/>
            </a:pPr>
            <a:r>
              <a:rPr lang="ru-RU" sz="1600" b="0" i="0" u="none" strike="noStrike" baseline="0" dirty="0">
                <a:latin typeface="Times New Roman" panose="02020603050405020304" pitchFamily="18" charset="0"/>
              </a:rPr>
              <a:t>б) средней тяжести – это травмы, вызывающие значительные нарушения в организме спортсмена и потерю общей и спортивной работоспособности;</a:t>
            </a:r>
          </a:p>
          <a:p>
            <a:pPr marL="0" indent="0" algn="l">
              <a:buNone/>
            </a:pPr>
            <a:r>
              <a:rPr lang="ru-RU" sz="1600" b="0" i="0" u="none" strike="noStrike" baseline="0" dirty="0">
                <a:latin typeface="Times New Roman" panose="02020603050405020304" pitchFamily="18" charset="0"/>
              </a:rPr>
              <a:t>в) тяжелые – это травмы, вызывающие резко выраженные нарушения здоровья спортсмена, когда необходима госпитализация или длительное лечение в амбулаторных условиях.</a:t>
            </a:r>
          </a:p>
          <a:p>
            <a:pPr marL="0" indent="0" algn="l">
              <a:buNone/>
            </a:pPr>
            <a:r>
              <a:rPr lang="ru-RU" sz="1600" b="0" i="0" u="none" strike="noStrike" baseline="0" dirty="0">
                <a:latin typeface="Times New Roman" panose="02020603050405020304" pitchFamily="18" charset="0"/>
              </a:rPr>
              <a:t>В спортивном травматизме преобладают легкие травмы, также для спортивного травматизма характерно преобладание закрытых повреждений.</a:t>
            </a:r>
          </a:p>
          <a:p>
            <a:pPr marL="0" indent="0" algn="l">
              <a:buNone/>
            </a:pPr>
            <a:r>
              <a:rPr lang="ru-RU" sz="1600" b="0" i="0" u="none" strike="noStrike" baseline="0" dirty="0">
                <a:latin typeface="Times New Roman" panose="02020603050405020304" pitchFamily="18" charset="0"/>
              </a:rPr>
              <a:t>Тренер и сам спортсмен должны уметь оказывать доврачебную помощь – это помощь, оказываемая до вмешательства врача, подразделяется на:</a:t>
            </a:r>
          </a:p>
          <a:p>
            <a:pPr algn="l">
              <a:buFontTx/>
              <a:buChar char="-"/>
            </a:pPr>
            <a:r>
              <a:rPr lang="ru-RU" sz="1600" b="0" i="0" u="none" strike="noStrike" baseline="0" dirty="0">
                <a:latin typeface="Times New Roman" panose="02020603050405020304" pitchFamily="18" charset="0"/>
              </a:rPr>
              <a:t>первую (самопомощь, взаимопомощь);</a:t>
            </a:r>
          </a:p>
          <a:p>
            <a:pPr algn="l">
              <a:buFontTx/>
              <a:buChar char="-"/>
            </a:pPr>
            <a:r>
              <a:rPr lang="ru-RU" sz="1600" b="0" i="0" u="none" strike="noStrike" baseline="0" dirty="0">
                <a:latin typeface="Times New Roman" panose="02020603050405020304" pitchFamily="18" charset="0"/>
              </a:rPr>
              <a:t>медицинскую, оказываемую медицинским персоналом.</a:t>
            </a:r>
            <a:endParaRPr lang="ru-RU" sz="1600" dirty="0"/>
          </a:p>
        </p:txBody>
      </p:sp>
    </p:spTree>
    <p:extLst>
      <p:ext uri="{BB962C8B-B14F-4D97-AF65-F5344CB8AC3E}">
        <p14:creationId xmlns:p14="http://schemas.microsoft.com/office/powerpoint/2010/main" val="820066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A97305-DD65-492B-9CB2-E65989F0C58D}"/>
              </a:ext>
            </a:extLst>
          </p:cNvPr>
          <p:cNvSpPr>
            <a:spLocks noGrp="1"/>
          </p:cNvSpPr>
          <p:nvPr>
            <p:ph type="title"/>
          </p:nvPr>
        </p:nvSpPr>
        <p:spPr/>
        <p:txBody>
          <a:bodyPr/>
          <a:lstStyle/>
          <a:p>
            <a:pPr algn="ctr"/>
            <a:r>
              <a:rPr lang="ru-RU" sz="1800" b="1" i="0" u="none" strike="noStrike" baseline="0" dirty="0">
                <a:latin typeface="Times New Roman,Bold"/>
              </a:rPr>
              <a:t>Виды спортивных травм</a:t>
            </a:r>
            <a:endParaRPr lang="ru-RU" dirty="0"/>
          </a:p>
        </p:txBody>
      </p:sp>
      <p:sp>
        <p:nvSpPr>
          <p:cNvPr id="3" name="Объект 2">
            <a:extLst>
              <a:ext uri="{FF2B5EF4-FFF2-40B4-BE49-F238E27FC236}">
                <a16:creationId xmlns:a16="http://schemas.microsoft.com/office/drawing/2014/main" id="{89C69BF6-C066-4EB8-A83C-8F0CF70B28F4}"/>
              </a:ext>
            </a:extLst>
          </p:cNvPr>
          <p:cNvSpPr>
            <a:spLocks noGrp="1"/>
          </p:cNvSpPr>
          <p:nvPr>
            <p:ph idx="1"/>
          </p:nvPr>
        </p:nvSpPr>
        <p:spPr/>
        <p:txBody>
          <a:bodyPr/>
          <a:lstStyle/>
          <a:p>
            <a:r>
              <a:rPr lang="ru-RU" sz="1800" b="1" i="1" u="none" strike="noStrike" baseline="0" dirty="0">
                <a:latin typeface="Times New Roman,BoldItalic"/>
              </a:rPr>
              <a:t>Повреждения кожных покровов</a:t>
            </a:r>
          </a:p>
          <a:p>
            <a:r>
              <a:rPr lang="ru-RU" sz="1800" b="1" i="1" u="none" strike="noStrike" baseline="0" dirty="0">
                <a:latin typeface="Times New Roman,BoldItalic"/>
              </a:rPr>
              <a:t>Растяжения мышц, сухожилий или связок</a:t>
            </a:r>
            <a:endParaRPr lang="ru-RU" sz="1800" b="1" i="1" dirty="0">
              <a:latin typeface="Times New Roman,BoldItalic"/>
            </a:endParaRPr>
          </a:p>
          <a:p>
            <a:r>
              <a:rPr lang="ru-RU" sz="1800" b="1" i="1" u="none" strike="noStrike" baseline="0" dirty="0">
                <a:latin typeface="Times New Roman,BoldItalic"/>
              </a:rPr>
              <a:t>Травматические вывихи</a:t>
            </a:r>
          </a:p>
          <a:p>
            <a:r>
              <a:rPr lang="ru-RU" sz="1800" b="1" i="1" u="none" strike="noStrike" baseline="0" dirty="0">
                <a:latin typeface="Times New Roman,BoldItalic"/>
              </a:rPr>
              <a:t>Переломы</a:t>
            </a:r>
            <a:endParaRPr lang="ru-RU" sz="1800" b="1" i="1" dirty="0">
              <a:latin typeface="Times New Roman,BoldItalic"/>
            </a:endParaRPr>
          </a:p>
          <a:p>
            <a:r>
              <a:rPr lang="ru-RU" sz="1800" b="1" i="1" u="none" strike="noStrike" baseline="0" dirty="0">
                <a:latin typeface="Times New Roman,BoldItalic"/>
              </a:rPr>
              <a:t>Кровотечения</a:t>
            </a:r>
          </a:p>
          <a:p>
            <a:r>
              <a:rPr lang="ru-RU" sz="1800" b="1" i="1" u="none" strike="noStrike" baseline="0" dirty="0">
                <a:latin typeface="Times New Roman,BoldItalic"/>
              </a:rPr>
              <a:t>Черепно</a:t>
            </a:r>
            <a:r>
              <a:rPr lang="ru-RU" sz="1800" b="1" i="1" u="none" strike="noStrike" baseline="0" dirty="0">
                <a:latin typeface="Times New Roman" panose="02020603050405020304" pitchFamily="18" charset="0"/>
              </a:rPr>
              <a:t>-</a:t>
            </a:r>
            <a:r>
              <a:rPr lang="ru-RU" sz="1800" b="1" i="1" u="none" strike="noStrike" baseline="0" dirty="0">
                <a:latin typeface="Times New Roman,BoldItalic"/>
              </a:rPr>
              <a:t>мозговая травма (ЧМТ)</a:t>
            </a:r>
            <a:endParaRPr lang="ru-RU" dirty="0"/>
          </a:p>
        </p:txBody>
      </p:sp>
    </p:spTree>
    <p:extLst>
      <p:ext uri="{BB962C8B-B14F-4D97-AF65-F5344CB8AC3E}">
        <p14:creationId xmlns:p14="http://schemas.microsoft.com/office/powerpoint/2010/main" val="277504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C8B421-3663-4176-9117-8FB7D1E3EA07}"/>
              </a:ext>
            </a:extLst>
          </p:cNvPr>
          <p:cNvSpPr>
            <a:spLocks noGrp="1"/>
          </p:cNvSpPr>
          <p:nvPr>
            <p:ph type="title"/>
          </p:nvPr>
        </p:nvSpPr>
        <p:spPr/>
        <p:txBody>
          <a:bodyPr>
            <a:normAutofit/>
          </a:bodyPr>
          <a:lstStyle/>
          <a:p>
            <a:r>
              <a:rPr lang="ru-RU" sz="2800" i="1" dirty="0">
                <a:latin typeface="Times New Roman,Italic"/>
              </a:rPr>
              <a:t>Кабинеты врачебного контроля </a:t>
            </a:r>
            <a:r>
              <a:rPr lang="ru-RU" sz="2800" dirty="0">
                <a:latin typeface="Times New Roman" panose="02020603050405020304" pitchFamily="18" charset="0"/>
              </a:rPr>
              <a:t>– это низовое звено врачебно-</a:t>
            </a:r>
            <a:br>
              <a:rPr lang="ru-RU" sz="2800" dirty="0">
                <a:latin typeface="Times New Roman" panose="02020603050405020304" pitchFamily="18" charset="0"/>
              </a:rPr>
            </a:br>
            <a:r>
              <a:rPr lang="ru-RU" sz="2800" dirty="0">
                <a:latin typeface="Times New Roman" panose="02020603050405020304" pitchFamily="18" charset="0"/>
              </a:rPr>
              <a:t>физкультурной службы. </a:t>
            </a:r>
            <a:endParaRPr lang="ru-RU" sz="2800" dirty="0"/>
          </a:p>
        </p:txBody>
      </p:sp>
      <p:sp>
        <p:nvSpPr>
          <p:cNvPr id="3" name="Объект 2">
            <a:extLst>
              <a:ext uri="{FF2B5EF4-FFF2-40B4-BE49-F238E27FC236}">
                <a16:creationId xmlns:a16="http://schemas.microsoft.com/office/drawing/2014/main" id="{833D5DC2-B713-4492-BAEB-ABCA33493F4C}"/>
              </a:ext>
            </a:extLst>
          </p:cNvPr>
          <p:cNvSpPr>
            <a:spLocks noGrp="1"/>
          </p:cNvSpPr>
          <p:nvPr>
            <p:ph idx="1"/>
          </p:nvPr>
        </p:nvSpPr>
        <p:spPr/>
        <p:txBody>
          <a:bodyPr>
            <a:normAutofit/>
          </a:bodyPr>
          <a:lstStyle/>
          <a:p>
            <a:pPr marL="0" indent="0" algn="l">
              <a:spcBef>
                <a:spcPts val="0"/>
              </a:spcBef>
              <a:buNone/>
            </a:pPr>
            <a:r>
              <a:rPr lang="ru-RU" sz="2400" b="0" i="0" u="none" strike="noStrike" baseline="0" dirty="0">
                <a:latin typeface="Times New Roman" panose="02020603050405020304" pitchFamily="18" charset="0"/>
              </a:rPr>
              <a:t>Они создаются при поликлиниках, учебных заведениях, коллективах физической культуры, спортивных сооружениях, в медсанчастях предприятий, здравпунктах и т. д.</a:t>
            </a:r>
          </a:p>
          <a:p>
            <a:pPr marL="0" indent="0" algn="l">
              <a:spcBef>
                <a:spcPts val="0"/>
              </a:spcBef>
              <a:buNone/>
            </a:pPr>
            <a:r>
              <a:rPr lang="ru-RU" sz="2400" b="0" i="0" u="none" strike="noStrike" baseline="0" dirty="0">
                <a:latin typeface="Times New Roman" panose="02020603050405020304" pitchFamily="18" charset="0"/>
              </a:rPr>
              <a:t>Задачи кабинета врачебного контроля – обследование занимающихся, контроль за ними, решение вопросов допуска к занятиям и соревнованиям, санитарный контроль за местами тренировок и соревнований, медицинское обеспечение соревнований, оказание первой медицинской помощи при травмах и заболеваниях и организация лечения (при необходимости с помощью диспансеров и лечебных учреждений общей сети).</a:t>
            </a:r>
            <a:endParaRPr lang="ru-RU" sz="2400" dirty="0"/>
          </a:p>
        </p:txBody>
      </p:sp>
    </p:spTree>
    <p:extLst>
      <p:ext uri="{BB962C8B-B14F-4D97-AF65-F5344CB8AC3E}">
        <p14:creationId xmlns:p14="http://schemas.microsoft.com/office/powerpoint/2010/main" val="1633206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49094B-0A10-4284-9F5E-ABE1DDE6791A}"/>
              </a:ext>
            </a:extLst>
          </p:cNvPr>
          <p:cNvSpPr>
            <a:spLocks noGrp="1"/>
          </p:cNvSpPr>
          <p:nvPr>
            <p:ph type="title"/>
          </p:nvPr>
        </p:nvSpPr>
        <p:spPr/>
        <p:txBody>
          <a:bodyPr/>
          <a:lstStyle/>
          <a:p>
            <a:pPr algn="ctr"/>
            <a:r>
              <a:rPr lang="ru-RU" sz="1800" b="1" i="0" u="none" strike="noStrike" baseline="0" dirty="0">
                <a:latin typeface="Times New Roman,Bold"/>
              </a:rPr>
              <a:t>Неотложные состояния в спорте</a:t>
            </a:r>
            <a:endParaRPr lang="ru-RU" dirty="0"/>
          </a:p>
        </p:txBody>
      </p:sp>
      <p:sp>
        <p:nvSpPr>
          <p:cNvPr id="3" name="Объект 2">
            <a:extLst>
              <a:ext uri="{FF2B5EF4-FFF2-40B4-BE49-F238E27FC236}">
                <a16:creationId xmlns:a16="http://schemas.microsoft.com/office/drawing/2014/main" id="{EB67EA4B-6EA1-45AD-9D0D-6513B43785EC}"/>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К состояниям, угрожающим жизни и требующим экстренной помощи с последующей госпитализацией, относятся остановка дыхания и кровообращения. Кроме того, экстренной помощи требуют эпилептические припадки, тяжелые травмы головы, шеи и спины, кровотечение, не поддающееся остановке, ожоги, тепловой удар, гипотермия, утопление, тяжелые травмы опорно-двигательного аппарата, а также повреждения лица, которые хоть и не угрожают жизни, но требуют быстрого лечения во избежание тяжелых последствий.</a:t>
            </a:r>
          </a:p>
          <a:p>
            <a:pPr marL="0" indent="0" algn="l">
              <a:buNone/>
            </a:pPr>
            <a:r>
              <a:rPr lang="ru-RU" sz="1800" b="0" i="0" u="none" strike="noStrike" baseline="0" dirty="0">
                <a:latin typeface="Times New Roman" panose="02020603050405020304" pitchFamily="18" charset="0"/>
              </a:rPr>
              <a:t>Потеря сознания бывает следствием травмы, однако к тяжелому угнетению сознания у спортсменов могут привести также гипогликемия и перегревание.</a:t>
            </a:r>
          </a:p>
          <a:p>
            <a:pPr marL="0" indent="0" algn="l">
              <a:buNone/>
            </a:pPr>
            <a:r>
              <a:rPr lang="ru-RU" sz="1800" b="0" i="0" u="none" strike="noStrike" baseline="0" dirty="0">
                <a:latin typeface="Times New Roman" panose="02020603050405020304" pitchFamily="18" charset="0"/>
              </a:rPr>
              <a:t>Оказание помощи начинают с оценки состояния спортсмена непосредственно на спортивном объекте для определения тяжести травмы и необходимости реанимационных мероприятий.</a:t>
            </a:r>
          </a:p>
          <a:p>
            <a:pPr marL="0" indent="0" algn="l">
              <a:buNone/>
            </a:pPr>
            <a:r>
              <a:rPr lang="ru-RU" sz="1800" b="0" i="0" u="none" strike="noStrike" baseline="0" dirty="0">
                <a:latin typeface="Times New Roman" panose="02020603050405020304" pitchFamily="18" charset="0"/>
              </a:rPr>
              <a:t>Если спортсмена не удается привести в сознание или отмечается нестабильность его жизненно важных функций, немедленно приступают к реанимационным мероприятиям и вызывают реанимационную бригаду.</a:t>
            </a:r>
          </a:p>
          <a:p>
            <a:pPr marL="0" indent="0" algn="l">
              <a:buNone/>
            </a:pPr>
            <a:r>
              <a:rPr lang="ru-RU" sz="1800" b="0" i="0" u="none" strike="noStrike" baseline="0" dirty="0">
                <a:latin typeface="Times New Roman" panose="02020603050405020304" pitchFamily="18" charset="0"/>
              </a:rPr>
              <a:t>При отсутствии медицинского персонала каждый тренер и спортсмен должен уметь выполнять сердечно-легочную реанимацию.</a:t>
            </a:r>
            <a:endParaRPr lang="ru-RU" dirty="0"/>
          </a:p>
        </p:txBody>
      </p:sp>
    </p:spTree>
    <p:extLst>
      <p:ext uri="{BB962C8B-B14F-4D97-AF65-F5344CB8AC3E}">
        <p14:creationId xmlns:p14="http://schemas.microsoft.com/office/powerpoint/2010/main" val="3594167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A87D4-216D-4B28-9D0A-CEEA18FEB9B4}"/>
              </a:ext>
            </a:extLst>
          </p:cNvPr>
          <p:cNvSpPr>
            <a:spLocks noGrp="1"/>
          </p:cNvSpPr>
          <p:nvPr>
            <p:ph type="title"/>
          </p:nvPr>
        </p:nvSpPr>
        <p:spPr/>
        <p:txBody>
          <a:bodyPr>
            <a:normAutofit/>
          </a:bodyPr>
          <a:lstStyle/>
          <a:p>
            <a:pPr algn="ctr"/>
            <a:r>
              <a:rPr lang="ru-RU" sz="2000" b="0" i="1" u="none" strike="noStrike" baseline="0" dirty="0">
                <a:latin typeface="Times New Roman,Italic"/>
              </a:rPr>
              <a:t>Алгоритм выполнения сердечно</a:t>
            </a:r>
            <a:r>
              <a:rPr lang="ru-RU" sz="2000" b="0" i="1" u="none" strike="noStrike" baseline="0" dirty="0">
                <a:latin typeface="Times New Roman" panose="02020603050405020304" pitchFamily="18" charset="0"/>
              </a:rPr>
              <a:t>-</a:t>
            </a:r>
            <a:r>
              <a:rPr lang="ru-RU" sz="2000" b="0" i="1" u="none" strike="noStrike" baseline="0" dirty="0">
                <a:latin typeface="Times New Roman,Italic"/>
              </a:rPr>
              <a:t>легочной реанимации</a:t>
            </a:r>
            <a:endParaRPr lang="ru-RU" sz="2000" dirty="0"/>
          </a:p>
        </p:txBody>
      </p:sp>
      <p:sp>
        <p:nvSpPr>
          <p:cNvPr id="3" name="Объект 2">
            <a:extLst>
              <a:ext uri="{FF2B5EF4-FFF2-40B4-BE49-F238E27FC236}">
                <a16:creationId xmlns:a16="http://schemas.microsoft.com/office/drawing/2014/main" id="{6E27E3A0-2ED1-483C-B02B-D63D5D025824}"/>
              </a:ext>
            </a:extLst>
          </p:cNvPr>
          <p:cNvSpPr>
            <a:spLocks noGrp="1"/>
          </p:cNvSpPr>
          <p:nvPr>
            <p:ph idx="1"/>
          </p:nvPr>
        </p:nvSpPr>
        <p:spPr>
          <a:xfrm>
            <a:off x="129209" y="1825624"/>
            <a:ext cx="11224591" cy="4923045"/>
          </a:xfrm>
        </p:spPr>
        <p:txBody>
          <a:bodyPr>
            <a:normAutofit lnSpcReduction="10000"/>
          </a:bodyPr>
          <a:lstStyle/>
          <a:p>
            <a:pPr marL="0" indent="0" algn="l">
              <a:buNone/>
            </a:pPr>
            <a:r>
              <a:rPr lang="ru-RU" sz="1800" b="0" i="0" u="none" strike="noStrike" baseline="0" dirty="0">
                <a:latin typeface="Times New Roman" panose="02020603050405020304" pitchFamily="18" charset="0"/>
              </a:rPr>
              <a:t>1. Вызвать скорую помощь (через окружающих).</a:t>
            </a:r>
          </a:p>
          <a:p>
            <a:pPr marL="0" indent="0" algn="l">
              <a:buNone/>
            </a:pPr>
            <a:r>
              <a:rPr lang="ru-RU" sz="1800" b="0" i="0" u="none" strike="noStrike" baseline="0" dirty="0">
                <a:latin typeface="Times New Roman" panose="02020603050405020304" pitchFamily="18" charset="0"/>
              </a:rPr>
              <a:t>2. Определить наличие пульса на сонной артерии (в течение 10 с четырьмя пальцами) (рис. А).</a:t>
            </a:r>
          </a:p>
          <a:p>
            <a:pPr marL="0" indent="0" algn="l">
              <a:buNone/>
            </a:pPr>
            <a:r>
              <a:rPr lang="ru-RU" sz="1800" b="0" i="0" u="none" strike="noStrike" baseline="0" dirty="0">
                <a:latin typeface="Times New Roman" panose="02020603050405020304" pitchFamily="18" charset="0"/>
              </a:rPr>
              <a:t>Убедиться в отсутствии признаков биологической смерти у пострадавшего, если неизвестно время получения угрожающего жизни состояния (рис. Б, В).</a:t>
            </a:r>
          </a:p>
          <a:p>
            <a:pPr marL="0" indent="0" algn="l">
              <a:buNone/>
            </a:pPr>
            <a:endParaRPr lang="ru-RU" sz="1800" dirty="0">
              <a:latin typeface="Times New Roman" panose="02020603050405020304" pitchFamily="18" charset="0"/>
            </a:endParaRPr>
          </a:p>
          <a:p>
            <a:pPr marL="0" indent="0" algn="l">
              <a:buNone/>
            </a:pPr>
            <a:endParaRPr lang="ru-RU" sz="1800" b="0" i="0" u="none" strike="noStrike" baseline="0" dirty="0">
              <a:latin typeface="Times New Roman" panose="02020603050405020304" pitchFamily="18" charset="0"/>
            </a:endParaRPr>
          </a:p>
          <a:p>
            <a:pPr marL="0" indent="0" algn="l">
              <a:buNone/>
            </a:pPr>
            <a:endParaRPr lang="ru-RU" sz="1800" dirty="0">
              <a:latin typeface="Times New Roman" panose="02020603050405020304" pitchFamily="18" charset="0"/>
            </a:endParaRPr>
          </a:p>
          <a:p>
            <a:pPr marL="0" indent="0" algn="l">
              <a:buNone/>
            </a:pPr>
            <a:endParaRPr lang="ru-RU" sz="1800" b="0" i="0" u="none" strike="noStrike" baseline="0" dirty="0">
              <a:latin typeface="Times New Roman" panose="02020603050405020304" pitchFamily="18" charset="0"/>
            </a:endParaRPr>
          </a:p>
          <a:p>
            <a:pPr marL="0" indent="0" algn="l">
              <a:buNone/>
            </a:pPr>
            <a:endParaRPr lang="ru-RU" sz="1800" dirty="0">
              <a:latin typeface="Times New Roman" panose="02020603050405020304" pitchFamily="18" charset="0"/>
            </a:endParaRPr>
          </a:p>
          <a:p>
            <a:pPr marL="0" indent="0" algn="l">
              <a:buNone/>
            </a:pPr>
            <a:endParaRPr lang="ru-RU" sz="1800" b="0" i="0" u="none" strike="noStrike" baseline="0" dirty="0">
              <a:latin typeface="Times New Roman" panose="02020603050405020304" pitchFamily="18" charset="0"/>
            </a:endParaRPr>
          </a:p>
          <a:p>
            <a:pPr marL="0" indent="0" algn="l">
              <a:buNone/>
            </a:pPr>
            <a:endParaRPr lang="ru-RU" sz="1800" dirty="0">
              <a:latin typeface="Times New Roman" panose="02020603050405020304" pitchFamily="18" charset="0"/>
            </a:endParaRPr>
          </a:p>
          <a:p>
            <a:pPr marL="0" indent="0" algn="l">
              <a:buNone/>
            </a:pPr>
            <a:r>
              <a:rPr lang="ru-RU" sz="1800" b="0" i="0" u="none" strike="noStrike" baseline="0" dirty="0">
                <a:latin typeface="Times New Roman" panose="02020603050405020304" pitchFamily="18" charset="0"/>
              </a:rPr>
              <a:t>                     А                                                         Б</a:t>
            </a:r>
            <a:r>
              <a:rPr lang="ru-RU" sz="1800" dirty="0">
                <a:latin typeface="Times New Roman" panose="02020603050405020304" pitchFamily="18" charset="0"/>
              </a:rPr>
              <a:t>                                                         </a:t>
            </a:r>
            <a:r>
              <a:rPr lang="ru-RU" sz="1800" b="0" i="0" u="none" strike="noStrike" baseline="0" dirty="0">
                <a:latin typeface="Times New Roman" panose="02020603050405020304" pitchFamily="18" charset="0"/>
              </a:rPr>
              <a:t>В</a:t>
            </a:r>
          </a:p>
          <a:p>
            <a:pPr marL="0" indent="0" algn="l">
              <a:buNone/>
            </a:pPr>
            <a:r>
              <a:rPr lang="ru-RU" sz="1800" b="0" i="0" u="none" strike="noStrike" baseline="0" dirty="0">
                <a:latin typeface="Times New Roman" panose="02020603050405020304" pitchFamily="18" charset="0"/>
              </a:rPr>
              <a:t>А – определение пульса на сонной артерии. Б – высыхание роговицы (появление «селедочного блеска»). В – деформация зрачка при сжатии глаза пальцами (феномен «кошачьего зрачка»)</a:t>
            </a:r>
            <a:endParaRPr lang="ru-RU" dirty="0"/>
          </a:p>
        </p:txBody>
      </p:sp>
      <p:pic>
        <p:nvPicPr>
          <p:cNvPr id="5" name="Рисунок 4">
            <a:extLst>
              <a:ext uri="{FF2B5EF4-FFF2-40B4-BE49-F238E27FC236}">
                <a16:creationId xmlns:a16="http://schemas.microsoft.com/office/drawing/2014/main" id="{7445694B-B081-4ACB-A4AB-2F3C1AEA4C5A}"/>
              </a:ext>
            </a:extLst>
          </p:cNvPr>
          <p:cNvPicPr>
            <a:picLocks noChangeAspect="1"/>
          </p:cNvPicPr>
          <p:nvPr/>
        </p:nvPicPr>
        <p:blipFill>
          <a:blip r:embed="rId2"/>
          <a:stretch>
            <a:fillRect/>
          </a:stretch>
        </p:blipFill>
        <p:spPr>
          <a:xfrm>
            <a:off x="589671" y="3244094"/>
            <a:ext cx="2367220" cy="2018477"/>
          </a:xfrm>
          <a:prstGeom prst="rect">
            <a:avLst/>
          </a:prstGeom>
        </p:spPr>
      </p:pic>
      <p:pic>
        <p:nvPicPr>
          <p:cNvPr id="7" name="Рисунок 6">
            <a:extLst>
              <a:ext uri="{FF2B5EF4-FFF2-40B4-BE49-F238E27FC236}">
                <a16:creationId xmlns:a16="http://schemas.microsoft.com/office/drawing/2014/main" id="{7038E955-3D81-4160-8142-87F20F1D7274}"/>
              </a:ext>
            </a:extLst>
          </p:cNvPr>
          <p:cNvPicPr>
            <a:picLocks noChangeAspect="1"/>
          </p:cNvPicPr>
          <p:nvPr/>
        </p:nvPicPr>
        <p:blipFill>
          <a:blip r:embed="rId3"/>
          <a:stretch>
            <a:fillRect/>
          </a:stretch>
        </p:blipFill>
        <p:spPr>
          <a:xfrm>
            <a:off x="3884852" y="3287510"/>
            <a:ext cx="2481722" cy="1957452"/>
          </a:xfrm>
          <a:prstGeom prst="rect">
            <a:avLst/>
          </a:prstGeom>
        </p:spPr>
      </p:pic>
      <p:pic>
        <p:nvPicPr>
          <p:cNvPr id="9" name="Рисунок 8">
            <a:extLst>
              <a:ext uri="{FF2B5EF4-FFF2-40B4-BE49-F238E27FC236}">
                <a16:creationId xmlns:a16="http://schemas.microsoft.com/office/drawing/2014/main" id="{D7B28E23-64A1-4566-8B23-FBACE08BF825}"/>
              </a:ext>
            </a:extLst>
          </p:cNvPr>
          <p:cNvPicPr>
            <a:picLocks noChangeAspect="1"/>
          </p:cNvPicPr>
          <p:nvPr/>
        </p:nvPicPr>
        <p:blipFill>
          <a:blip r:embed="rId4"/>
          <a:stretch>
            <a:fillRect/>
          </a:stretch>
        </p:blipFill>
        <p:spPr>
          <a:xfrm>
            <a:off x="7108797" y="3351808"/>
            <a:ext cx="2293620" cy="1933490"/>
          </a:xfrm>
          <a:prstGeom prst="rect">
            <a:avLst/>
          </a:prstGeom>
        </p:spPr>
      </p:pic>
    </p:spTree>
    <p:extLst>
      <p:ext uri="{BB962C8B-B14F-4D97-AF65-F5344CB8AC3E}">
        <p14:creationId xmlns:p14="http://schemas.microsoft.com/office/powerpoint/2010/main" val="4119873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935709-EB0E-45CF-87DC-A4708437E9AD}"/>
              </a:ext>
            </a:extLst>
          </p:cNvPr>
          <p:cNvSpPr>
            <a:spLocks noGrp="1"/>
          </p:cNvSpPr>
          <p:nvPr>
            <p:ph type="title"/>
          </p:nvPr>
        </p:nvSpPr>
        <p:spPr/>
        <p:txBody>
          <a:bodyPr/>
          <a:lstStyle/>
          <a:p>
            <a:pPr algn="ctr"/>
            <a:r>
              <a:rPr lang="ru-RU" sz="4400" b="0" i="1" u="none" strike="noStrike" baseline="0" dirty="0">
                <a:latin typeface="Times New Roman,Italic"/>
              </a:rPr>
              <a:t>Алгоритм выполнения сердечно</a:t>
            </a:r>
            <a:r>
              <a:rPr lang="ru-RU" sz="4400" b="0" i="1" u="none" strike="noStrike" baseline="0" dirty="0">
                <a:latin typeface="Times New Roman" panose="02020603050405020304" pitchFamily="18" charset="0"/>
              </a:rPr>
              <a:t>-</a:t>
            </a:r>
            <a:r>
              <a:rPr lang="ru-RU" sz="4400" b="0" i="1" u="none" strike="noStrike" baseline="0" dirty="0">
                <a:latin typeface="Times New Roman,Italic"/>
              </a:rPr>
              <a:t>легочной реанимации</a:t>
            </a:r>
            <a:endParaRPr lang="ru-RU" dirty="0"/>
          </a:p>
        </p:txBody>
      </p:sp>
      <p:sp>
        <p:nvSpPr>
          <p:cNvPr id="3" name="Объект 2">
            <a:extLst>
              <a:ext uri="{FF2B5EF4-FFF2-40B4-BE49-F238E27FC236}">
                <a16:creationId xmlns:a16="http://schemas.microsoft.com/office/drawing/2014/main" id="{DBC1D824-D27F-4AA4-A2D2-F9A844EFBB05}"/>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3. Пострадавшего уложить на твердую ровную поверхность и очистить ротовую полость.</a:t>
            </a:r>
          </a:p>
          <a:p>
            <a:pPr marL="0" indent="0" algn="l">
              <a:buNone/>
            </a:pPr>
            <a:r>
              <a:rPr lang="ru-RU" sz="1800" dirty="0">
                <a:latin typeface="Times New Roman" panose="02020603050405020304" pitchFamily="18" charset="0"/>
              </a:rPr>
              <a:t>4</a:t>
            </a:r>
            <a:r>
              <a:rPr lang="ru-RU" sz="1800" b="0" i="0" u="none" strike="noStrike" baseline="0" dirty="0">
                <a:latin typeface="Times New Roman" panose="02020603050405020304" pitchFamily="18" charset="0"/>
              </a:rPr>
              <a:t>. Освободить грудную клетку от стесняющей одежды.</a:t>
            </a:r>
          </a:p>
          <a:p>
            <a:pPr marL="0" indent="0" algn="l">
              <a:buNone/>
            </a:pPr>
            <a:r>
              <a:rPr lang="ru-RU" sz="1800" dirty="0">
                <a:latin typeface="Times New Roman" panose="02020603050405020304" pitchFamily="18" charset="0"/>
              </a:rPr>
              <a:t>5</a:t>
            </a:r>
            <a:r>
              <a:rPr lang="ru-RU" sz="1800" b="0" i="0" u="none" strike="noStrike" baseline="0" dirty="0">
                <a:latin typeface="Times New Roman" panose="02020603050405020304" pitchFamily="18" charset="0"/>
              </a:rPr>
              <a:t>. Расстегнуть (ослабить) поясной ремень.</a:t>
            </a:r>
          </a:p>
          <a:p>
            <a:pPr marL="0" indent="0" algn="l">
              <a:buNone/>
            </a:pPr>
            <a:r>
              <a:rPr lang="ru-RU" sz="1800" dirty="0">
                <a:latin typeface="Times New Roman" panose="02020603050405020304" pitchFamily="18" charset="0"/>
              </a:rPr>
              <a:t>6</a:t>
            </a:r>
            <a:r>
              <a:rPr lang="ru-RU" sz="1800" b="0" i="0" u="none" strike="noStrike" baseline="0" dirty="0">
                <a:latin typeface="Times New Roman" panose="02020603050405020304" pitchFamily="18" charset="0"/>
              </a:rPr>
              <a:t>. Провести непрямой массаж сердца прямыми руками (30 надавливаний на середину грудины – не менее 60 раз за 1 минуту) (рис.).</a:t>
            </a:r>
            <a:endParaRPr lang="ru-RU" dirty="0"/>
          </a:p>
        </p:txBody>
      </p:sp>
      <p:pic>
        <p:nvPicPr>
          <p:cNvPr id="5" name="Рисунок 4">
            <a:extLst>
              <a:ext uri="{FF2B5EF4-FFF2-40B4-BE49-F238E27FC236}">
                <a16:creationId xmlns:a16="http://schemas.microsoft.com/office/drawing/2014/main" id="{52304591-2672-4F8D-AC49-186ED251C6F4}"/>
              </a:ext>
            </a:extLst>
          </p:cNvPr>
          <p:cNvPicPr>
            <a:picLocks noChangeAspect="1"/>
          </p:cNvPicPr>
          <p:nvPr/>
        </p:nvPicPr>
        <p:blipFill>
          <a:blip r:embed="rId2"/>
          <a:stretch>
            <a:fillRect/>
          </a:stretch>
        </p:blipFill>
        <p:spPr>
          <a:xfrm>
            <a:off x="1824016" y="3876813"/>
            <a:ext cx="7702513" cy="2435087"/>
          </a:xfrm>
          <a:prstGeom prst="rect">
            <a:avLst/>
          </a:prstGeom>
        </p:spPr>
      </p:pic>
    </p:spTree>
    <p:extLst>
      <p:ext uri="{BB962C8B-B14F-4D97-AF65-F5344CB8AC3E}">
        <p14:creationId xmlns:p14="http://schemas.microsoft.com/office/powerpoint/2010/main" val="1723451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8A885C-F61B-4152-A9E3-D08738D616A0}"/>
              </a:ext>
            </a:extLst>
          </p:cNvPr>
          <p:cNvSpPr>
            <a:spLocks noGrp="1"/>
          </p:cNvSpPr>
          <p:nvPr>
            <p:ph type="title"/>
          </p:nvPr>
        </p:nvSpPr>
        <p:spPr/>
        <p:txBody>
          <a:bodyPr/>
          <a:lstStyle/>
          <a:p>
            <a:pPr algn="ctr"/>
            <a:r>
              <a:rPr lang="ru-RU" sz="4400" b="0" i="1" u="none" strike="noStrike" baseline="0" dirty="0">
                <a:latin typeface="Times New Roman,Italic"/>
              </a:rPr>
              <a:t>Алгоритм выполнения сердечно</a:t>
            </a:r>
            <a:r>
              <a:rPr lang="ru-RU" sz="4400" b="0" i="1" u="none" strike="noStrike" baseline="0" dirty="0">
                <a:latin typeface="Times New Roman" panose="02020603050405020304" pitchFamily="18" charset="0"/>
              </a:rPr>
              <a:t>-</a:t>
            </a:r>
            <a:r>
              <a:rPr lang="ru-RU" sz="4400" b="0" i="1" u="none" strike="noStrike" baseline="0" dirty="0">
                <a:latin typeface="Times New Roman,Italic"/>
              </a:rPr>
              <a:t>легочной реанимации</a:t>
            </a:r>
            <a:endParaRPr lang="ru-RU" dirty="0"/>
          </a:p>
        </p:txBody>
      </p:sp>
      <p:sp>
        <p:nvSpPr>
          <p:cNvPr id="3" name="Объект 2">
            <a:extLst>
              <a:ext uri="{FF2B5EF4-FFF2-40B4-BE49-F238E27FC236}">
                <a16:creationId xmlns:a16="http://schemas.microsoft.com/office/drawing/2014/main" id="{74A53B06-502E-4B35-B27B-8905BF75ECFF}"/>
              </a:ext>
            </a:extLst>
          </p:cNvPr>
          <p:cNvSpPr>
            <a:spLocks noGrp="1"/>
          </p:cNvSpPr>
          <p:nvPr>
            <p:ph idx="1"/>
          </p:nvPr>
        </p:nvSpPr>
        <p:spPr>
          <a:xfrm>
            <a:off x="838200" y="1825625"/>
            <a:ext cx="10515600" cy="4888258"/>
          </a:xfrm>
        </p:spPr>
        <p:txBody>
          <a:bodyPr>
            <a:normAutofit lnSpcReduction="10000"/>
          </a:bodyPr>
          <a:lstStyle/>
          <a:p>
            <a:pPr marL="0" indent="0" algn="l">
              <a:buNone/>
            </a:pPr>
            <a:r>
              <a:rPr lang="ru-RU" sz="1800" dirty="0">
                <a:solidFill>
                  <a:srgbClr val="000000"/>
                </a:solidFill>
                <a:latin typeface="Times New Roman" panose="02020603050405020304" pitchFamily="18" charset="0"/>
              </a:rPr>
              <a:t>7</a:t>
            </a:r>
            <a:r>
              <a:rPr lang="ru-RU" sz="1800" b="0" i="0" u="none" strike="noStrike" baseline="0" dirty="0">
                <a:solidFill>
                  <a:srgbClr val="000000"/>
                </a:solidFill>
                <a:latin typeface="Times New Roman" panose="02020603050405020304" pitchFamily="18" charset="0"/>
              </a:rPr>
              <a:t>. Для проведения искусственной вентиляции легких (ИВЛ) запрокинуть голову пострадавшего для обеспечения свободного доступа воздуха в дыхательные пути*.</a:t>
            </a:r>
            <a:r>
              <a:rPr lang="ru-RU" sz="1800" b="0" i="0" u="none" strike="noStrike" baseline="0" dirty="0">
                <a:solidFill>
                  <a:srgbClr val="FFFFFF"/>
                </a:solidFill>
                <a:latin typeface="Times New Roman" panose="02020603050405020304" pitchFamily="18" charset="0"/>
              </a:rPr>
              <a:t>4</a:t>
            </a:r>
          </a:p>
          <a:p>
            <a:pPr marL="0" indent="0" algn="l">
              <a:buNone/>
            </a:pPr>
            <a:r>
              <a:rPr lang="ru-RU" sz="1800" b="0" i="0" u="none" strike="noStrike" baseline="0" dirty="0">
                <a:solidFill>
                  <a:srgbClr val="000000"/>
                </a:solidFill>
                <a:latin typeface="Times New Roman" panose="02020603050405020304" pitchFamily="18" charset="0"/>
              </a:rPr>
              <a:t>8. Правой рукой обхватить подбородок так, чтобы пальцы, расположенные на нижней челюсти и щеках пострадавшего, смогли разжать и раздвинуть его губы.</a:t>
            </a:r>
          </a:p>
          <a:p>
            <a:pPr marL="0" indent="0" algn="l">
              <a:buNone/>
            </a:pPr>
            <a:r>
              <a:rPr lang="ru-RU" sz="1800" dirty="0">
                <a:solidFill>
                  <a:srgbClr val="000000"/>
                </a:solidFill>
                <a:latin typeface="Times New Roman" panose="02020603050405020304" pitchFamily="18" charset="0"/>
              </a:rPr>
              <a:t>9</a:t>
            </a:r>
            <a:r>
              <a:rPr lang="ru-RU" sz="1800" b="0" i="0" u="none" strike="noStrike" baseline="0" dirty="0">
                <a:solidFill>
                  <a:srgbClr val="000000"/>
                </a:solidFill>
                <a:latin typeface="Times New Roman" panose="02020603050405020304" pitchFamily="18" charset="0"/>
              </a:rPr>
              <a:t>. Левой рукой зажать нос.</a:t>
            </a:r>
          </a:p>
          <a:p>
            <a:pPr marL="0" indent="0" algn="l">
              <a:buNone/>
            </a:pPr>
            <a:r>
              <a:rPr lang="ru-RU" sz="1800" b="0" i="0" u="none" strike="noStrike" baseline="0" dirty="0">
                <a:solidFill>
                  <a:srgbClr val="000000"/>
                </a:solidFill>
                <a:latin typeface="Times New Roman" panose="02020603050405020304" pitchFamily="18" charset="0"/>
              </a:rPr>
              <a:t>10. Плотно прижаться губами к губам пострадавшего и сделать 2 глубоких выдоха. Если во время проведения вдоха ИВЛ пальцы правой руки почувствуют раздувание щек, можно сделать безошибочный вывод о неэффективности попытки вдоха.</a:t>
            </a:r>
          </a:p>
          <a:p>
            <a:pPr marL="0" indent="0" algn="l">
              <a:buNone/>
            </a:pPr>
            <a:r>
              <a:rPr lang="ru-RU" sz="1800" b="0" i="0" u="none" strike="noStrike" baseline="0" dirty="0">
                <a:solidFill>
                  <a:srgbClr val="000000"/>
                </a:solidFill>
                <a:latin typeface="Times New Roman" panose="02020603050405020304" pitchFamily="18" charset="0"/>
              </a:rPr>
              <a:t>11. Если первая попытка вдоха ИВЛ оказалась неудачной, увеличить угол запрокидывания головы и сделать повторную попытку.</a:t>
            </a:r>
          </a:p>
          <a:p>
            <a:pPr marL="0" indent="0" algn="l">
              <a:buNone/>
            </a:pPr>
            <a:r>
              <a:rPr lang="ru-RU" sz="1800" b="0" i="0" u="none" strike="noStrike" baseline="0" dirty="0">
                <a:solidFill>
                  <a:srgbClr val="000000"/>
                </a:solidFill>
                <a:latin typeface="Times New Roman" panose="02020603050405020304" pitchFamily="18" charset="0"/>
              </a:rPr>
              <a:t>12. Если вторая попытка вдоха ИВЛ оказалась неудачной, то необходимо сделать 30 надавливаний на грудину, повернуть пострадавшего на живот, осмотреть полость рта на предмет инородных тел, очистить пальцами ротовую полость и только затем сделать 2 выдоха ИВЛ.</a:t>
            </a:r>
          </a:p>
          <a:p>
            <a:pPr marL="0" indent="0" algn="l">
              <a:buNone/>
            </a:pPr>
            <a:r>
              <a:rPr lang="ru-RU" sz="1800" b="0" i="0" u="none" strike="noStrike" baseline="0" dirty="0">
                <a:solidFill>
                  <a:srgbClr val="000000"/>
                </a:solidFill>
                <a:latin typeface="Times New Roman" panose="02020603050405020304" pitchFamily="18" charset="0"/>
              </a:rPr>
              <a:t>13. Провести контроль сердечной реанимации (определить наличие пульса на сонной артерии).</a:t>
            </a:r>
          </a:p>
          <a:p>
            <a:pPr marL="0" indent="0" algn="l">
              <a:buNone/>
            </a:pPr>
            <a:r>
              <a:rPr lang="ru-RU" sz="1800" b="0" i="0" u="none" strike="noStrike" baseline="0" dirty="0">
                <a:solidFill>
                  <a:srgbClr val="000000"/>
                </a:solidFill>
                <a:latin typeface="Times New Roman" panose="02020603050405020304" pitchFamily="18" charset="0"/>
              </a:rPr>
              <a:t>14. </a:t>
            </a:r>
            <a:r>
              <a:rPr lang="ru-RU" sz="1800" b="0" i="0" u="none" strike="noStrike" baseline="0" dirty="0">
                <a:solidFill>
                  <a:srgbClr val="000001"/>
                </a:solidFill>
                <a:latin typeface="Times New Roman" panose="02020603050405020304" pitchFamily="18" charset="0"/>
              </a:rPr>
              <a:t>Правила проведения реанимации – более 10–15 минут.</a:t>
            </a:r>
          </a:p>
          <a:p>
            <a:pPr marL="0" indent="0" algn="l">
              <a:buNone/>
            </a:pPr>
            <a:r>
              <a:rPr lang="ru-RU" sz="1800" dirty="0">
                <a:solidFill>
                  <a:srgbClr val="000000"/>
                </a:solidFill>
                <a:latin typeface="Times New Roman" panose="02020603050405020304" pitchFamily="18" charset="0"/>
              </a:rPr>
              <a:t>15</a:t>
            </a:r>
            <a:r>
              <a:rPr lang="ru-RU" sz="1800" b="0" i="0" u="none" strike="noStrike" baseline="0" dirty="0">
                <a:solidFill>
                  <a:srgbClr val="000000"/>
                </a:solidFill>
                <a:latin typeface="Times New Roman" panose="02020603050405020304" pitchFamily="18" charset="0"/>
              </a:rPr>
              <a:t>. Повторно вызвать скорую помощь и доложить о действиях.</a:t>
            </a:r>
            <a:endParaRPr lang="ru-RU" dirty="0"/>
          </a:p>
        </p:txBody>
      </p:sp>
    </p:spTree>
    <p:extLst>
      <p:ext uri="{BB962C8B-B14F-4D97-AF65-F5344CB8AC3E}">
        <p14:creationId xmlns:p14="http://schemas.microsoft.com/office/powerpoint/2010/main" val="282313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783C73-609D-42AC-8E0F-F51CF6376D08}"/>
              </a:ext>
            </a:extLst>
          </p:cNvPr>
          <p:cNvSpPr>
            <a:spLocks noGrp="1"/>
          </p:cNvSpPr>
          <p:nvPr>
            <p:ph type="title"/>
          </p:nvPr>
        </p:nvSpPr>
        <p:spPr/>
        <p:txBody>
          <a:bodyPr/>
          <a:lstStyle/>
          <a:p>
            <a:r>
              <a:rPr lang="ru-RU" dirty="0"/>
              <a:t>Врачебно-физкультурный диспансер (ВФД)</a:t>
            </a:r>
          </a:p>
        </p:txBody>
      </p:sp>
      <p:sp>
        <p:nvSpPr>
          <p:cNvPr id="3" name="Объект 2">
            <a:extLst>
              <a:ext uri="{FF2B5EF4-FFF2-40B4-BE49-F238E27FC236}">
                <a16:creationId xmlns:a16="http://schemas.microsoft.com/office/drawing/2014/main" id="{05187043-8596-4694-B877-D3AC461FD9B3}"/>
              </a:ext>
            </a:extLst>
          </p:cNvPr>
          <p:cNvSpPr>
            <a:spLocks noGrp="1"/>
          </p:cNvSpPr>
          <p:nvPr>
            <p:ph idx="1"/>
          </p:nvPr>
        </p:nvSpPr>
        <p:spPr/>
        <p:txBody>
          <a:bodyPr>
            <a:normAutofit/>
          </a:bodyPr>
          <a:lstStyle/>
          <a:p>
            <a:pPr marL="0" indent="0" algn="l">
              <a:spcBef>
                <a:spcPts val="0"/>
              </a:spcBef>
              <a:buNone/>
            </a:pPr>
            <a:r>
              <a:rPr lang="ru-RU" sz="2000" b="0" i="0" u="none" strike="noStrike" baseline="0" dirty="0">
                <a:latin typeface="Times New Roman" panose="02020603050405020304" pitchFamily="18" charset="0"/>
              </a:rPr>
              <a:t>– наиболее совершенная форма организации медицинского обеспечения занимающихся физической культурой и спортом, предусматривающая постоянное активное наблюдение за ними, раннее выявление отклонений в состоянии здоровья и их профилактику, контроль за динамикой функционального состояния и работоспособностью в процессе тренировки, содействие достижению высоких спортивных результатов.</a:t>
            </a:r>
          </a:p>
          <a:p>
            <a:pPr marL="0" indent="0" algn="l">
              <a:spcBef>
                <a:spcPts val="0"/>
              </a:spcBef>
              <a:buNone/>
            </a:pPr>
            <a:r>
              <a:rPr lang="ru-RU" sz="2000" b="0" i="0" u="none" strike="noStrike" baseline="0" dirty="0">
                <a:latin typeface="Times New Roman" panose="02020603050405020304" pitchFamily="18" charset="0"/>
              </a:rPr>
              <a:t>Многие врачебно-физкультурные диспансеры представляют собой крупные комплексные лечебно-профилактические учреждения, имеющие в своем составе врачей разного профиля (в том числе врачей, проводящих диспансеризацию, постоянно наблюдающих за прикрепленными спортсменами), различные кабинеты и отделения, в том числе функциональной диагностики, физиотерапии, лечебной физкультуры, клинико-биохимическую лабораторию, стационар и др. Это позволяет диспансерам проводить</a:t>
            </a:r>
          </a:p>
          <a:p>
            <a:pPr marL="0" indent="0" algn="l">
              <a:spcBef>
                <a:spcPts val="0"/>
              </a:spcBef>
              <a:buNone/>
            </a:pPr>
            <a:r>
              <a:rPr lang="ru-RU" sz="2000" b="0" i="0" u="none" strike="noStrike" baseline="0" dirty="0">
                <a:latin typeface="Times New Roman" panose="02020603050405020304" pitchFamily="18" charset="0"/>
              </a:rPr>
              <a:t>высококвалифицированное обследование, наблюдение, лечение и реабилитацию спортсменов.</a:t>
            </a:r>
            <a:endParaRPr lang="ru-RU" sz="2000" dirty="0"/>
          </a:p>
        </p:txBody>
      </p:sp>
    </p:spTree>
    <p:extLst>
      <p:ext uri="{BB962C8B-B14F-4D97-AF65-F5344CB8AC3E}">
        <p14:creationId xmlns:p14="http://schemas.microsoft.com/office/powerpoint/2010/main" val="150367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BD86CD-5E68-44B5-B49E-5DC6E13BAC12}"/>
              </a:ext>
            </a:extLst>
          </p:cNvPr>
          <p:cNvSpPr>
            <a:spLocks noGrp="1"/>
          </p:cNvSpPr>
          <p:nvPr>
            <p:ph type="title"/>
          </p:nvPr>
        </p:nvSpPr>
        <p:spPr/>
        <p:txBody>
          <a:bodyPr>
            <a:normAutofit fontScale="90000"/>
          </a:bodyPr>
          <a:lstStyle/>
          <a:p>
            <a:r>
              <a:rPr lang="ru-RU" dirty="0">
                <a:latin typeface="Times New Roman" panose="02020603050405020304" pitchFamily="18" charset="0"/>
              </a:rPr>
              <a:t>Врачебно-физкультурные диспансеры осуществляют медицинское</a:t>
            </a:r>
            <a:br>
              <a:rPr lang="ru-RU" dirty="0">
                <a:latin typeface="Times New Roman" panose="02020603050405020304" pitchFamily="18" charset="0"/>
              </a:rPr>
            </a:br>
            <a:r>
              <a:rPr lang="ru-RU" dirty="0">
                <a:latin typeface="Times New Roman" panose="02020603050405020304" pitchFamily="18" charset="0"/>
              </a:rPr>
              <a:t>обеспечение следующего контингента:</a:t>
            </a:r>
            <a:br>
              <a:rPr lang="ru-RU" dirty="0">
                <a:latin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24508CE2-E3EA-4FAD-A138-BE45F4C02FC2}"/>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1) прикрепленных к диспансерам спортсменов сборных команд республики, города, области;</a:t>
            </a:r>
          </a:p>
          <a:p>
            <a:pPr marL="0" indent="0" algn="l">
              <a:buNone/>
            </a:pPr>
            <a:r>
              <a:rPr lang="ru-RU" sz="1800" b="0" i="0" u="none" strike="noStrike" baseline="0" dirty="0">
                <a:latin typeface="Times New Roman" panose="02020603050405020304" pitchFamily="18" charset="0"/>
              </a:rPr>
              <a:t>2) учащихся детских и юношеских спортивных школ и школ-интернатов спортивного профиля;</a:t>
            </a:r>
          </a:p>
          <a:p>
            <a:pPr marL="0" indent="0" algn="l">
              <a:buNone/>
            </a:pPr>
            <a:r>
              <a:rPr lang="ru-RU" sz="1800" b="0" i="0" u="none" strike="noStrike" baseline="0" dirty="0">
                <a:latin typeface="Times New Roman" panose="02020603050405020304" pitchFamily="18" charset="0"/>
              </a:rPr>
              <a:t>3) лиц с отклонениями в состоянии здоровья.</a:t>
            </a:r>
          </a:p>
          <a:p>
            <a:pPr marL="0" indent="0" algn="l">
              <a:buNone/>
            </a:pPr>
            <a:r>
              <a:rPr lang="ru-RU" sz="1800" b="0" i="0" u="none" strike="noStrike" baseline="0" dirty="0">
                <a:latin typeface="Times New Roman" panose="02020603050405020304" pitchFamily="18" charset="0"/>
              </a:rPr>
              <a:t>Спортсмены сборных команд страны проходят медицинское обследование по специальной программе, состоящей из углубленных, этапных и текущих обследований, проводимых во врачебно-физкультурных диспансерах и на тренировочных сборах.</a:t>
            </a:r>
          </a:p>
          <a:p>
            <a:pPr marL="0" indent="0" algn="l">
              <a:buNone/>
            </a:pPr>
            <a:r>
              <a:rPr lang="ru-RU" sz="1800" b="0" i="0" u="none" strike="noStrike" baseline="0" dirty="0">
                <a:latin typeface="Times New Roman" panose="02020603050405020304" pitchFamily="18" charset="0"/>
              </a:rPr>
              <a:t>Весь объем медицинского обеспечения физкультурно-спортивной деятельности организуется и проводится согласно приказу Министерства здравоохранения и социального развития РФ № 613н от 09 августа 2010 года «Об утверждении порядка оказания медицинской помощи при проведении физкультурных и спортивных мероприятий». При вступлении в силу новых нормативных актов и приказов, деятельность в данной сфере соответствующим образом корректируется.</a:t>
            </a:r>
            <a:endParaRPr lang="ru-RU" b="1" dirty="0"/>
          </a:p>
        </p:txBody>
      </p:sp>
    </p:spTree>
    <p:extLst>
      <p:ext uri="{BB962C8B-B14F-4D97-AF65-F5344CB8AC3E}">
        <p14:creationId xmlns:p14="http://schemas.microsoft.com/office/powerpoint/2010/main" val="133222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43FCFC-5D78-43FD-83F2-77EFBAD324FD}"/>
              </a:ext>
            </a:extLst>
          </p:cNvPr>
          <p:cNvSpPr>
            <a:spLocks noGrp="1"/>
          </p:cNvSpPr>
          <p:nvPr>
            <p:ph type="title"/>
          </p:nvPr>
        </p:nvSpPr>
        <p:spPr/>
        <p:txBody>
          <a:bodyPr/>
          <a:lstStyle/>
          <a:p>
            <a:pPr algn="ctr"/>
            <a:r>
              <a:rPr lang="ru-RU" dirty="0">
                <a:latin typeface="Times New Roman" panose="02020603050405020304" pitchFamily="18" charset="0"/>
              </a:rPr>
              <a:t>Медицинский осмотр (обследование) </a:t>
            </a:r>
            <a:endParaRPr lang="ru-RU" dirty="0"/>
          </a:p>
        </p:txBody>
      </p:sp>
      <p:sp>
        <p:nvSpPr>
          <p:cNvPr id="3" name="Объект 2">
            <a:extLst>
              <a:ext uri="{FF2B5EF4-FFF2-40B4-BE49-F238E27FC236}">
                <a16:creationId xmlns:a16="http://schemas.microsoft.com/office/drawing/2014/main" id="{25656545-5E9F-48A4-8FE6-6D476ED75840}"/>
              </a:ext>
            </a:extLst>
          </p:cNvPr>
          <p:cNvSpPr>
            <a:spLocks noGrp="1"/>
          </p:cNvSpPr>
          <p:nvPr>
            <p:ph idx="1"/>
          </p:nvPr>
        </p:nvSpPr>
        <p:spPr/>
        <p:txBody>
          <a:bodyPr>
            <a:normAutofit/>
          </a:bodyPr>
          <a:lstStyle/>
          <a:p>
            <a:pPr marL="0" indent="0" algn="l">
              <a:lnSpc>
                <a:spcPct val="100000"/>
              </a:lnSpc>
              <a:spcBef>
                <a:spcPts val="0"/>
              </a:spcBef>
              <a:buNone/>
            </a:pPr>
            <a:r>
              <a:rPr lang="ru-RU" sz="2400" b="0" i="0" u="none" strike="noStrike" baseline="0" dirty="0">
                <a:latin typeface="Times New Roman" panose="02020603050405020304" pitchFamily="18" charset="0"/>
              </a:rPr>
              <a:t>для допуска к занятиям физической культурой и к участию в массовых спортивных соревнованиях осуществляется в амбулаторно-поликлинических учреждениях, отделениях (кабинетах) спортивной медицины амбулаторно-поликлинических учреждений, врачебно-физкультурных диспансерах (центрах лечебной физкультуры и спортивной медицины) врачом-терапевтом и педиатром районной поликлиники, врачом по лечебной физкультуре, врачом по спортивной медицине на основании результатов медицинских обследований.</a:t>
            </a:r>
            <a:endParaRPr lang="ru-RU" sz="2400" dirty="0"/>
          </a:p>
        </p:txBody>
      </p:sp>
    </p:spTree>
    <p:extLst>
      <p:ext uri="{BB962C8B-B14F-4D97-AF65-F5344CB8AC3E}">
        <p14:creationId xmlns:p14="http://schemas.microsoft.com/office/powerpoint/2010/main" val="17234722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8436</Words>
  <Application>Microsoft Office PowerPoint</Application>
  <PresentationFormat>Широкоэкранный</PresentationFormat>
  <Paragraphs>393</Paragraphs>
  <Slides>63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63</vt:i4>
      </vt:variant>
    </vt:vector>
  </HeadingPairs>
  <TitlesOfParts>
    <vt:vector size="72" baseType="lpstr">
      <vt:lpstr>Arial</vt:lpstr>
      <vt:lpstr>Calibri</vt:lpstr>
      <vt:lpstr>Calibri Light</vt:lpstr>
      <vt:lpstr>Times New Roman</vt:lpstr>
      <vt:lpstr>Times New Roman,Bold</vt:lpstr>
      <vt:lpstr>Times New Roman,BoldItalic</vt:lpstr>
      <vt:lpstr>Times New Roman,Italic</vt:lpstr>
      <vt:lpstr>YS Text</vt:lpstr>
      <vt:lpstr>Тема Office</vt:lpstr>
      <vt:lpstr>Спортивная медицина</vt:lpstr>
      <vt:lpstr>Спортивная медицина – </vt:lpstr>
      <vt:lpstr>Основные разделы содержания работы по спортивной медицине:</vt:lpstr>
      <vt:lpstr>Врачебный контроль – </vt:lpstr>
      <vt:lpstr>Медицинское обеспечение спортивной деятельности осуществляется двумя путями: </vt:lpstr>
      <vt:lpstr>Кабинеты врачебного контроля – это низовое звено врачебно- физкультурной службы. </vt:lpstr>
      <vt:lpstr>Врачебно-физкультурный диспансер (ВФД)</vt:lpstr>
      <vt:lpstr>Врачебно-физкультурные диспансеры осуществляют медицинское обеспечение следующего контингента: </vt:lpstr>
      <vt:lpstr>Медицинский осмотр (обследование) </vt:lpstr>
      <vt:lpstr>Виды обследований в процессе тренировочных занятий</vt:lpstr>
      <vt:lpstr>Углубленное медицинское обследование (УМО) </vt:lpstr>
      <vt:lpstr>УМО в зависимости от этапа подготовки</vt:lpstr>
      <vt:lpstr>Минимальный комплекс инструментальных обследований должен включать: </vt:lpstr>
      <vt:lpstr>Заключение о состоянии здоровья </vt:lpstr>
      <vt:lpstr>Организация этапного обследования </vt:lpstr>
      <vt:lpstr>Организация текущего обследования </vt:lpstr>
      <vt:lpstr>Организация срочного обследования </vt:lpstr>
      <vt:lpstr>При выполнении нагрузок, направленных на преимущественное развитие выносливости, исследуются: </vt:lpstr>
      <vt:lpstr>При выполнении скоростно-силовых нагрузок исследуют: </vt:lpstr>
      <vt:lpstr>При выполнении сложно-координационных нагрузок исследуют: </vt:lpstr>
      <vt:lpstr>Исследование и оценка физического развития</vt:lpstr>
      <vt:lpstr>Физиологические изгибы позвоночника</vt:lpstr>
      <vt:lpstr>Критерии определения группы здоровья детей</vt:lpstr>
      <vt:lpstr>К основной медицинской группе </vt:lpstr>
      <vt:lpstr>К подготовительной медицинской группе </vt:lpstr>
      <vt:lpstr>К специальной медицинской группе </vt:lpstr>
      <vt:lpstr>Существуют абсолютные противопоказания, при которых занятия физкультурой запрещаются</vt:lpstr>
      <vt:lpstr>Инструментальные методы исследования сердечно-сосудистой системы</vt:lpstr>
      <vt:lpstr>Исследование и оценка функциональных возможностей системы внешнего дыхания</vt:lpstr>
      <vt:lpstr>Инструментальные методы исследования дыхательной системы</vt:lpstr>
      <vt:lpstr>Презентация PowerPoint</vt:lpstr>
      <vt:lpstr>Жизненная емкость легких (ЖЕЛ) </vt:lpstr>
      <vt:lpstr>МПК</vt:lpstr>
      <vt:lpstr>МПК</vt:lpstr>
      <vt:lpstr>Эффекты влияния на функции организма парасимпатической и симпатической частей вегетативной нервной системы</vt:lpstr>
      <vt:lpstr>Презентация PowerPoint</vt:lpstr>
      <vt:lpstr>Электрофизиологические методы исследования нервной и нервно-мышечной систем</vt:lpstr>
      <vt:lpstr>Диагностика (тестирование) физической работоспособности и функциональной готовности спортсменов</vt:lpstr>
      <vt:lpstr>Тестирование физической работоспособности</vt:lpstr>
      <vt:lpstr>Методики тестирования общей физической работоспособности</vt:lpstr>
      <vt:lpstr>Проба PWC170 (субмаксимальный тест PWC170) </vt:lpstr>
      <vt:lpstr>Общеевропейский вариант PWC170</vt:lpstr>
      <vt:lpstr>Модификация В. Л. Карпмана </vt:lpstr>
      <vt:lpstr>Модификация Л. И. Абросимовой и И. А. Корниенко</vt:lpstr>
      <vt:lpstr>Гарвардский степ-тест</vt:lpstr>
      <vt:lpstr>Определение общей работоспособности</vt:lpstr>
      <vt:lpstr>Тест Новакки</vt:lpstr>
      <vt:lpstr>Определение МПК по результатам теста PWC170</vt:lpstr>
      <vt:lpstr>Тест Купера</vt:lpstr>
      <vt:lpstr>Проба Летунова</vt:lpstr>
      <vt:lpstr>Исследование специальной работоспособности</vt:lpstr>
      <vt:lpstr>Функциональная диагностика (тестирование) юных спортсменов</vt:lpstr>
      <vt:lpstr>Проба Руфье</vt:lpstr>
      <vt:lpstr>Функциональная диагностика (тестирование) лиц старшего возраста</vt:lpstr>
      <vt:lpstr>Контроль в среднем и старшем возрасте</vt:lpstr>
      <vt:lpstr>Спортивный травматизм</vt:lpstr>
      <vt:lpstr>Причины возникновения спортивных травм</vt:lpstr>
      <vt:lpstr>Травмы</vt:lpstr>
      <vt:lpstr>Виды спортивных травм</vt:lpstr>
      <vt:lpstr>Неотложные состояния в спорте</vt:lpstr>
      <vt:lpstr>Алгоритм выполнения сердечно-легочной реанимации</vt:lpstr>
      <vt:lpstr>Алгоритм выполнения сердечно-легочной реанимации</vt:lpstr>
      <vt:lpstr>Алгоритм выполнения сердечно-легочной реанимации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Спортивная медицина</dc:title>
  <dc:creator>Николай Чертов</dc:creator>
  <cp:lastModifiedBy>Николай Чертов</cp:lastModifiedBy>
  <cp:revision>22</cp:revision>
  <dcterms:created xsi:type="dcterms:W3CDTF">2024-09-06T21:33:44Z</dcterms:created>
  <dcterms:modified xsi:type="dcterms:W3CDTF">2024-09-07T08:12:00Z</dcterms:modified>
</cp:coreProperties>
</file>