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62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7977B4-D1C0-4984-918A-33151485C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FCBA91A-67B8-403D-85AF-5EBD2C1A4C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D2131F-F3CF-4C42-A6D4-3B77C7DFD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300386-D94D-466A-AE71-5ABA7DADE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B7A6F5-18BC-4525-BEBE-2DED652E5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47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A4FE8-010D-41BF-A84A-B6DF089FD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05BB12-83EE-4E60-B300-8A4A00798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A2D8A8-DC15-4F89-9EC4-06EF2A9BC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80F230-F8B4-4B5C-A3B9-CB216BC86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04A4E2-7A0C-47B1-852D-75E921BA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16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8C4548-0226-4A8B-9F58-3041D60196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C09C47-623A-4951-857B-1989BE501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014C59-FEEB-4D35-8C2F-2EBA51BB0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E49BB0-941A-4F23-ACF6-3C74B1931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5B0B3A-245B-48CC-9996-F202ABB23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16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FFE19-652E-4DF8-BBA4-BBEFC2BA9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7CA1E6-4903-4068-8101-75F9E7198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0043DB-47DA-4F6B-ACE7-D223A3B89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42878A-5039-4D35-8869-910724B09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EA7F0E-B9D8-4D4F-9B05-38A204672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902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562792-59E0-45EB-992A-BBF54DAC7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57343A-C8CD-4508-B57E-69896188F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48BEBA-4AC6-4F23-867E-C1BAD1330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6AC21A-08E0-4AD0-B00A-BA359F7F2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8F063E-8760-4780-B28E-92E29BD49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17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2CDE6B-36A2-47B4-B9F2-038E66DE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769D1D-C126-4B0A-84B4-E77102929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9F55BD-2D48-4E76-8DAD-BA72FF3FC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CF5BCD-1B4D-486A-92E7-9A4078D1D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75BFFD-A476-40F5-9970-F402189A9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BA51B7-0597-480C-B9FD-971030A8F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95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B560B-9196-4DFA-8E47-D706D0213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B17F9B-AC90-4787-8DC3-4D63D972D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68BCF6-A398-429F-8F80-4BDD5535B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B5403D-7961-4C02-BCE6-2DB3A1C256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FDD7BD1-8C3F-43C2-8E04-85830F423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9AAC02E-4DE6-4DBC-802E-BA2F06519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AE2AE2B-F6CE-4701-9993-5B73695A2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8D69AE-63F1-4FA8-8158-951EDC3A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464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9C84E-E890-47E8-813C-E7984A256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2CA0E7-0B70-4F3A-913B-276F01697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FFFE6C6-AB04-4413-9F2E-C0D53DAC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756B0AD-A89D-46D7-BB9B-1A3D38F0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1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06D36E1-4C09-44AB-8BB9-D077C2613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D88C08D-3665-4893-9B10-9452904D0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B10E52-8213-4D37-88DA-59A7B9B96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09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988FB4-C4FF-4FA2-BE90-82EB5F569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E974B4-DFFD-4B9D-A185-14D25F3AF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799028-D807-4640-AB86-99B0B22E1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CAD6BC-31AC-48ED-8A27-E91401420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56C69E9-B03D-4FB2-9489-4BA0A9CD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10F354-0ACC-4BD6-A33C-6FA2DA17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27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99F7A0-AEF6-411E-ADDB-8EF38028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91A3160-EA33-44EA-9F82-CFB9D9B19D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E8FC6A9-D444-45FD-A020-AB9CDC62F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2E0210-883B-436C-B240-7321B9CB2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A314406-8F04-45F6-8C11-EC35BBEF5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CBA6C0-618C-480C-BBCB-C1C21BD1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02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09DF0A-AFE2-4E69-B22B-9B0CA1442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444660-665C-4F16-9BC5-3632D2964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CB9741-94C8-483D-8A8E-A98B988C89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64677-BA76-45E1-AF54-B3BE55BB7947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04E7D9-AA0B-4008-A8EB-DA9D46F0F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7F7063-E92B-4F4D-BA35-A81CB9404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01363-29BC-45E8-BBC7-A50DC0BB12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703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C37138-D5D5-46E4-B265-B27DE5C5A3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Оплата труда тренера (тренера-преподавателя)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7B42461-0978-4088-9AEF-B91AF7A475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Организация и управление деятельностью ДЮСШ</a:t>
            </a:r>
          </a:p>
        </p:txBody>
      </p:sp>
    </p:spTree>
    <p:extLst>
      <p:ext uri="{BB962C8B-B14F-4D97-AF65-F5344CB8AC3E}">
        <p14:creationId xmlns:p14="http://schemas.microsoft.com/office/powerpoint/2010/main" val="2245229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61C0F6-F486-4BF0-84C4-BA1126B34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760"/>
            <a:ext cx="10515600" cy="863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/>
              <a:t>Выплата за подготовку и (или) участие в подготовке одного занимающегося (команды), добившихся высоких результатов в официальных спортивных соревнованиях (тренерскому составу и специалистам при почасовом методе оплаты труда).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EDDD8F4-5F37-48CF-BF7B-9E3C809D5F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760735"/>
              </p:ext>
            </p:extLst>
          </p:nvPr>
        </p:nvGraphicFramePr>
        <p:xfrm>
          <a:off x="960752" y="1164629"/>
          <a:ext cx="10515601" cy="2011680"/>
        </p:xfrm>
        <a:graphic>
          <a:graphicData uri="http://schemas.openxmlformats.org/drawingml/2006/table">
            <a:tbl>
              <a:tblPr/>
              <a:tblGrid>
                <a:gridCol w="4029931">
                  <a:extLst>
                    <a:ext uri="{9D8B030D-6E8A-4147-A177-3AD203B41FA5}">
                      <a16:colId xmlns:a16="http://schemas.microsoft.com/office/drawing/2014/main" val="3935254431"/>
                    </a:ext>
                  </a:extLst>
                </a:gridCol>
                <a:gridCol w="1889030">
                  <a:extLst>
                    <a:ext uri="{9D8B030D-6E8A-4147-A177-3AD203B41FA5}">
                      <a16:colId xmlns:a16="http://schemas.microsoft.com/office/drawing/2014/main" val="4065687635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2566644804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1351514796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Олимпийские, Паралимпийские, Сурдлимпийские игры,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чемпионат мира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20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10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86327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16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47054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4 – 6-е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10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5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0749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участие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462119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6138CB-438D-405D-AFF4-9E9A784AD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018682"/>
              </p:ext>
            </p:extLst>
          </p:nvPr>
        </p:nvGraphicFramePr>
        <p:xfrm>
          <a:off x="960751" y="3176309"/>
          <a:ext cx="10515601" cy="2011680"/>
        </p:xfrm>
        <a:graphic>
          <a:graphicData uri="http://schemas.openxmlformats.org/drawingml/2006/table">
            <a:tbl>
              <a:tblPr/>
              <a:tblGrid>
                <a:gridCol w="4029931">
                  <a:extLst>
                    <a:ext uri="{9D8B030D-6E8A-4147-A177-3AD203B41FA5}">
                      <a16:colId xmlns:a16="http://schemas.microsoft.com/office/drawing/2014/main" val="948291008"/>
                    </a:ext>
                  </a:extLst>
                </a:gridCol>
                <a:gridCol w="1889030">
                  <a:extLst>
                    <a:ext uri="{9D8B030D-6E8A-4147-A177-3AD203B41FA5}">
                      <a16:colId xmlns:a16="http://schemas.microsoft.com/office/drawing/2014/main" val="1198047858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2937285551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638040825"/>
                    </a:ext>
                  </a:extLst>
                </a:gridCol>
              </a:tblGrid>
              <a:tr h="502920">
                <a:tc rowSpan="4"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Кубок мира (сумма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этапов или финал),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чемпионат Европы, Европейские игры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16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399829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10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5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08021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4 – 6-е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698545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участие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6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3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498104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26068D22-F08E-45E2-B99C-165D71EC74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208015"/>
              </p:ext>
            </p:extLst>
          </p:nvPr>
        </p:nvGraphicFramePr>
        <p:xfrm>
          <a:off x="950590" y="5187989"/>
          <a:ext cx="10515601" cy="2011680"/>
        </p:xfrm>
        <a:graphic>
          <a:graphicData uri="http://schemas.openxmlformats.org/drawingml/2006/table">
            <a:tbl>
              <a:tblPr/>
              <a:tblGrid>
                <a:gridCol w="4029931">
                  <a:extLst>
                    <a:ext uri="{9D8B030D-6E8A-4147-A177-3AD203B41FA5}">
                      <a16:colId xmlns:a16="http://schemas.microsoft.com/office/drawing/2014/main" val="2466888526"/>
                    </a:ext>
                  </a:extLst>
                </a:gridCol>
                <a:gridCol w="1889030">
                  <a:extLst>
                    <a:ext uri="{9D8B030D-6E8A-4147-A177-3AD203B41FA5}">
                      <a16:colId xmlns:a16="http://schemas.microsoft.com/office/drawing/2014/main" val="2304457616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1148555645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1767843502"/>
                    </a:ext>
                  </a:extLst>
                </a:gridCol>
              </a:tblGrid>
              <a:tr h="502920">
                <a:tc rowSpan="4">
                  <a:txBody>
                    <a:bodyPr/>
                    <a:lstStyle/>
                    <a:p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Кубок Европы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(сумма этапов или финал),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первенство мира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10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5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082388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995305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4 – 6-е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6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3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180701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участие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2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11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348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59207E-7120-4E02-8C27-25391707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43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/>
              <a:t>Выплата за подготовку и (или) участие в подготовке одного занимающегося (команды), добившихся высоких результатов в официальных спортивных соревнованиях (тренерскому составу и специалистам при почасовом методе оплаты труда).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8C43F99-510A-4F93-B0A8-53D9BF721C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998551"/>
              </p:ext>
            </p:extLst>
          </p:nvPr>
        </p:nvGraphicFramePr>
        <p:xfrm>
          <a:off x="655954" y="1348581"/>
          <a:ext cx="10515601" cy="1874520"/>
        </p:xfrm>
        <a:graphic>
          <a:graphicData uri="http://schemas.openxmlformats.org/drawingml/2006/table">
            <a:tbl>
              <a:tblPr/>
              <a:tblGrid>
                <a:gridCol w="4029931">
                  <a:extLst>
                    <a:ext uri="{9D8B030D-6E8A-4147-A177-3AD203B41FA5}">
                      <a16:colId xmlns:a16="http://schemas.microsoft.com/office/drawing/2014/main" val="2697006265"/>
                    </a:ext>
                  </a:extLst>
                </a:gridCol>
                <a:gridCol w="1889030">
                  <a:extLst>
                    <a:ext uri="{9D8B030D-6E8A-4147-A177-3AD203B41FA5}">
                      <a16:colId xmlns:a16="http://schemas.microsoft.com/office/drawing/2014/main" val="235809441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1853140656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3906411960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Этапы Кубка мира,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первенство Европы,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Всемирная универсиада,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Юношеские Олимпийские игры, Европейский юношеский Олимпийский фестиваль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5257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6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3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3918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4 – 6-е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до 2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575995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4F288E60-CEE0-4D8E-9FC8-7B1D6703D863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201194"/>
          <a:ext cx="10515601" cy="1600200"/>
        </p:xfrm>
        <a:graphic>
          <a:graphicData uri="http://schemas.openxmlformats.org/drawingml/2006/table">
            <a:tbl>
              <a:tblPr/>
              <a:tblGrid>
                <a:gridCol w="4029931">
                  <a:extLst>
                    <a:ext uri="{9D8B030D-6E8A-4147-A177-3AD203B41FA5}">
                      <a16:colId xmlns:a16="http://schemas.microsoft.com/office/drawing/2014/main" val="2465663713"/>
                    </a:ext>
                  </a:extLst>
                </a:gridCol>
                <a:gridCol w="1889030">
                  <a:extLst>
                    <a:ext uri="{9D8B030D-6E8A-4147-A177-3AD203B41FA5}">
                      <a16:colId xmlns:a16="http://schemas.microsoft.com/office/drawing/2014/main" val="2488261249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446523718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896316826"/>
                    </a:ext>
                  </a:extLst>
                </a:gridCol>
              </a:tblGrid>
              <a:tr h="502920">
                <a:tc rowSpan="2">
                  <a:txBody>
                    <a:bodyPr/>
                    <a:lstStyle/>
                    <a:p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Прочие официальные международные спортивные соревнования, включенные в Единый календарный план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6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3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904790"/>
                  </a:ext>
                </a:extLst>
              </a:tr>
              <a:tr h="10972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2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097886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FD41C38-526C-443A-AEB8-EB24DEE48D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34922"/>
              </p:ext>
            </p:extLst>
          </p:nvPr>
        </p:nvGraphicFramePr>
        <p:xfrm>
          <a:off x="655954" y="4808061"/>
          <a:ext cx="10515601" cy="1508760"/>
        </p:xfrm>
        <a:graphic>
          <a:graphicData uri="http://schemas.openxmlformats.org/drawingml/2006/table">
            <a:tbl>
              <a:tblPr/>
              <a:tblGrid>
                <a:gridCol w="4029931">
                  <a:extLst>
                    <a:ext uri="{9D8B030D-6E8A-4147-A177-3AD203B41FA5}">
                      <a16:colId xmlns:a16="http://schemas.microsoft.com/office/drawing/2014/main" val="2000806652"/>
                    </a:ext>
                  </a:extLst>
                </a:gridCol>
                <a:gridCol w="1889030">
                  <a:extLst>
                    <a:ext uri="{9D8B030D-6E8A-4147-A177-3AD203B41FA5}">
                      <a16:colId xmlns:a16="http://schemas.microsoft.com/office/drawing/2014/main" val="3245157774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1277225952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375027348"/>
                    </a:ext>
                  </a:extLst>
                </a:gridCol>
              </a:tblGrid>
              <a:tr h="502920">
                <a:tc rowSpan="3">
                  <a:txBody>
                    <a:bodyPr/>
                    <a:lstStyle/>
                    <a:p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Чемпионат России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10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5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993978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891737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4 – 6-е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6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3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221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212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59207E-7120-4E02-8C27-25391707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43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/>
              <a:t>Выплата за подготовку и (или) участие в подготовке одного занимающегося (команды), добившихся высоких результатов в официальных спортивных соревнованиях (тренерскому составу и специалистам при почасовом методе оплаты труда).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89103CDD-4721-411F-96C2-D9E13CDD83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184605"/>
              </p:ext>
            </p:extLst>
          </p:nvPr>
        </p:nvGraphicFramePr>
        <p:xfrm>
          <a:off x="838200" y="1405414"/>
          <a:ext cx="10515601" cy="1005840"/>
        </p:xfrm>
        <a:graphic>
          <a:graphicData uri="http://schemas.openxmlformats.org/drawingml/2006/table">
            <a:tbl>
              <a:tblPr/>
              <a:tblGrid>
                <a:gridCol w="4029931">
                  <a:extLst>
                    <a:ext uri="{9D8B030D-6E8A-4147-A177-3AD203B41FA5}">
                      <a16:colId xmlns:a16="http://schemas.microsoft.com/office/drawing/2014/main" val="902953927"/>
                    </a:ext>
                  </a:extLst>
                </a:gridCol>
                <a:gridCol w="1889030">
                  <a:extLst>
                    <a:ext uri="{9D8B030D-6E8A-4147-A177-3AD203B41FA5}">
                      <a16:colId xmlns:a16="http://schemas.microsoft.com/office/drawing/2014/main" val="1686522038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1067988853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743164958"/>
                    </a:ext>
                  </a:extLst>
                </a:gridCol>
              </a:tblGrid>
              <a:tr h="502920">
                <a:tc rowSpan="2"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Кубок России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(сумма этапов или финал)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10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5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922327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498067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77E6034A-FC05-4F6C-B7C7-994FFFF47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689506"/>
              </p:ext>
            </p:extLst>
          </p:nvPr>
        </p:nvGraphicFramePr>
        <p:xfrm>
          <a:off x="838199" y="2411254"/>
          <a:ext cx="10515601" cy="1325880"/>
        </p:xfrm>
        <a:graphic>
          <a:graphicData uri="http://schemas.openxmlformats.org/drawingml/2006/table">
            <a:tbl>
              <a:tblPr/>
              <a:tblGrid>
                <a:gridCol w="4029931">
                  <a:extLst>
                    <a:ext uri="{9D8B030D-6E8A-4147-A177-3AD203B41FA5}">
                      <a16:colId xmlns:a16="http://schemas.microsoft.com/office/drawing/2014/main" val="890470183"/>
                    </a:ext>
                  </a:extLst>
                </a:gridCol>
                <a:gridCol w="1889030">
                  <a:extLst>
                    <a:ext uri="{9D8B030D-6E8A-4147-A177-3AD203B41FA5}">
                      <a16:colId xmlns:a16="http://schemas.microsoft.com/office/drawing/2014/main" val="4135827237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1702177544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1386587142"/>
                    </a:ext>
                  </a:extLst>
                </a:gridCol>
              </a:tblGrid>
              <a:tr h="502920">
                <a:tc rowSpan="2">
                  <a:txBody>
                    <a:bodyPr/>
                    <a:lstStyle/>
                    <a:p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Первенство России (молодежь, юниоры и юниорки),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Спартакиада молодежи (финалы)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675052"/>
                  </a:ext>
                </a:extLst>
              </a:tr>
              <a:tr h="8229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6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3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397879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6B3B521C-B9AA-4260-A392-B40D6C8CB3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107484"/>
              </p:ext>
            </p:extLst>
          </p:nvPr>
        </p:nvGraphicFramePr>
        <p:xfrm>
          <a:off x="838199" y="3770948"/>
          <a:ext cx="10515601" cy="1325880"/>
        </p:xfrm>
        <a:graphic>
          <a:graphicData uri="http://schemas.openxmlformats.org/drawingml/2006/table">
            <a:tbl>
              <a:tblPr/>
              <a:tblGrid>
                <a:gridCol w="4029931">
                  <a:extLst>
                    <a:ext uri="{9D8B030D-6E8A-4147-A177-3AD203B41FA5}">
                      <a16:colId xmlns:a16="http://schemas.microsoft.com/office/drawing/2014/main" val="946665339"/>
                    </a:ext>
                  </a:extLst>
                </a:gridCol>
                <a:gridCol w="1889030">
                  <a:extLst>
                    <a:ext uri="{9D8B030D-6E8A-4147-A177-3AD203B41FA5}">
                      <a16:colId xmlns:a16="http://schemas.microsoft.com/office/drawing/2014/main" val="1184616908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263430103"/>
                    </a:ext>
                  </a:extLst>
                </a:gridCol>
                <a:gridCol w="2298320">
                  <a:extLst>
                    <a:ext uri="{9D8B030D-6E8A-4147-A177-3AD203B41FA5}">
                      <a16:colId xmlns:a16="http://schemas.microsoft.com/office/drawing/2014/main" val="62992710"/>
                    </a:ext>
                  </a:extLst>
                </a:gridCol>
              </a:tblGrid>
              <a:tr h="502920">
                <a:tc rowSpan="2"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Первенство России (юноши и девушки), Спартакиада спортивных школ (финалы), Спартакиада учащихся (финалы)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6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3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479215"/>
                  </a:ext>
                </a:extLst>
              </a:tr>
              <a:tr h="8229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2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035097"/>
                  </a:ext>
                </a:extLst>
              </a:tr>
            </a:tbl>
          </a:graphicData>
        </a:graphic>
      </p:graphicFrame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7ABBD8BF-DE1A-4E0E-91F7-A5E570C9A6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234625"/>
              </p:ext>
            </p:extLst>
          </p:nvPr>
        </p:nvGraphicFramePr>
        <p:xfrm>
          <a:off x="736600" y="5130642"/>
          <a:ext cx="11048999" cy="1874520"/>
        </p:xfrm>
        <a:graphic>
          <a:graphicData uri="http://schemas.openxmlformats.org/drawingml/2006/table">
            <a:tbl>
              <a:tblPr/>
              <a:tblGrid>
                <a:gridCol w="4234347">
                  <a:extLst>
                    <a:ext uri="{9D8B030D-6E8A-4147-A177-3AD203B41FA5}">
                      <a16:colId xmlns:a16="http://schemas.microsoft.com/office/drawing/2014/main" val="3485373972"/>
                    </a:ext>
                  </a:extLst>
                </a:gridCol>
                <a:gridCol w="1984850">
                  <a:extLst>
                    <a:ext uri="{9D8B030D-6E8A-4147-A177-3AD203B41FA5}">
                      <a16:colId xmlns:a16="http://schemas.microsoft.com/office/drawing/2014/main" val="1786898177"/>
                    </a:ext>
                  </a:extLst>
                </a:gridCol>
                <a:gridCol w="2414901">
                  <a:extLst>
                    <a:ext uri="{9D8B030D-6E8A-4147-A177-3AD203B41FA5}">
                      <a16:colId xmlns:a16="http://schemas.microsoft.com/office/drawing/2014/main" val="2959577119"/>
                    </a:ext>
                  </a:extLst>
                </a:gridCol>
                <a:gridCol w="2414901">
                  <a:extLst>
                    <a:ext uri="{9D8B030D-6E8A-4147-A177-3AD203B41FA5}">
                      <a16:colId xmlns:a16="http://schemas.microsoft.com/office/drawing/2014/main" val="1009210494"/>
                    </a:ext>
                  </a:extLst>
                </a:gridCol>
              </a:tblGrid>
              <a:tr h="502920">
                <a:tc rowSpan="2"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За подготовку команды (членов команды), занявшей места на прочих официальных межрегиональных и всероссийских спортивных соревнованиях, включенных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в ЕКП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2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328423"/>
                  </a:ext>
                </a:extLst>
              </a:tr>
              <a:tr h="1371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2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1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040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412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2FECC6-C792-47D9-AD8C-2D9B41CD2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25"/>
            <a:ext cx="10515600" cy="3562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Особенности (примечания к Положению об оплате)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0A368E-847B-4640-BC1E-0D4B408AF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99440"/>
            <a:ext cx="12192000" cy="625855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800" dirty="0"/>
              <a:t>1. Выплата устанавливается за наивысший результат занимающегося на официальных спортивных соревнованиях на основании протоколов или выписок из протоколов спортивных соревнований и действует с момента показанного занимающимся спортивного результата или с начала (финансового) года (соответственно сдвигая срок действия) в течение одного календарного года, а по международным спортивным соревнованиям – до проведения следующих международных спортивных соревнований данного статуса.</a:t>
            </a:r>
          </a:p>
          <a:p>
            <a:pPr marL="0" indent="0">
              <a:buNone/>
            </a:pPr>
            <a:r>
              <a:rPr lang="ru-RU" sz="3800" dirty="0"/>
              <a:t>2. Если в период действия установленной выплаты занимающийся улучшил спортивный результат, размер выплаты соответственно увеличивается и устанавливается новое исчисление срока ее действия.</a:t>
            </a:r>
          </a:p>
          <a:p>
            <a:pPr marL="0" indent="0">
              <a:buNone/>
            </a:pPr>
            <a:r>
              <a:rPr lang="ru-RU" sz="3800" dirty="0"/>
              <a:t>3. Выплата специалистам устанавливается только по спортивным программам, дисциплинам, включенным в программу Олимпийских, Паралимпийских, </a:t>
            </a:r>
            <a:r>
              <a:rPr lang="ru-RU" sz="3800" dirty="0" err="1"/>
              <a:t>Сурдлимпийских</a:t>
            </a:r>
            <a:r>
              <a:rPr lang="ru-RU" sz="3800" dirty="0"/>
              <a:t> игр (кроме видов спорта, в которых с учетом специфики в юношеских, юниорских, молодежных соревнованиях отсутствуют олимпийские, паралимпийские, </a:t>
            </a:r>
            <a:r>
              <a:rPr lang="ru-RU" sz="3800" dirty="0" err="1"/>
              <a:t>сурдлимпийские</a:t>
            </a:r>
            <a:r>
              <a:rPr lang="ru-RU" sz="3800" dirty="0"/>
              <a:t> дисциплины). Специалистам выплата устанавливается на основании приказа руководителя государственного учреждения.</a:t>
            </a:r>
          </a:p>
          <a:p>
            <a:pPr marL="0" indent="0">
              <a:buNone/>
            </a:pPr>
            <a:r>
              <a:rPr lang="ru-RU" sz="3800" dirty="0"/>
              <a:t>4. Выплата устанавливается также тренерам, ранее участвовавшим не менее года в подготовке занимающегося, достигшего значимого спортивного результата, в том числе и в случаях перехода данного занимающегося в другую организацию, осуществляющую спортивную подготовку. Тренер, ранее участвовавший в подготовке занимающегося, имеет право претендовать на стимулирующую выплату за подготовку занимающегося в течение 4 лет с момента его передачи.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931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55590C-9C17-47F2-8AEC-AD604E97D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65"/>
            <a:ext cx="10515600" cy="68135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 </a:t>
            </a:r>
            <a:r>
              <a:rPr lang="ru-RU" sz="2700" dirty="0"/>
              <a:t>Норматив оплаты труда тренера за подготовку высококвалифицированного занимающегося (при </a:t>
            </a:r>
            <a:r>
              <a:rPr lang="ru-RU" sz="2700" dirty="0" err="1"/>
              <a:t>подушевом</a:t>
            </a:r>
            <a:r>
              <a:rPr lang="ru-RU" sz="2700" dirty="0"/>
              <a:t> методе оплаты труда).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7E99717-94B1-4365-8C89-48519AA496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689215"/>
              </p:ext>
            </p:extLst>
          </p:nvPr>
        </p:nvGraphicFramePr>
        <p:xfrm>
          <a:off x="705643" y="1061561"/>
          <a:ext cx="10515601" cy="2011680"/>
        </p:xfrm>
        <a:graphic>
          <a:graphicData uri="http://schemas.openxmlformats.org/drawingml/2006/table">
            <a:tbl>
              <a:tblPr/>
              <a:tblGrid>
                <a:gridCol w="3997321">
                  <a:extLst>
                    <a:ext uri="{9D8B030D-6E8A-4147-A177-3AD203B41FA5}">
                      <a16:colId xmlns:a16="http://schemas.microsoft.com/office/drawing/2014/main" val="1489842349"/>
                    </a:ext>
                  </a:extLst>
                </a:gridCol>
                <a:gridCol w="3259140">
                  <a:extLst>
                    <a:ext uri="{9D8B030D-6E8A-4147-A177-3AD203B41FA5}">
                      <a16:colId xmlns:a16="http://schemas.microsoft.com/office/drawing/2014/main" val="2279502872"/>
                    </a:ext>
                  </a:extLst>
                </a:gridCol>
                <a:gridCol w="3259140">
                  <a:extLst>
                    <a:ext uri="{9D8B030D-6E8A-4147-A177-3AD203B41FA5}">
                      <a16:colId xmlns:a16="http://schemas.microsoft.com/office/drawing/2014/main" val="646096968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Олимпийские, Паралимпийские, Сурдлимпийские игры,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чемпионат мира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200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2034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160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5972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4 – 6-е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до 100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2181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участие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до 80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91248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DFA1968-761B-4407-97EC-DFBA0D7925DD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995454"/>
          <a:ext cx="10515601" cy="2011680"/>
        </p:xfrm>
        <a:graphic>
          <a:graphicData uri="http://schemas.openxmlformats.org/drawingml/2006/table">
            <a:tbl>
              <a:tblPr/>
              <a:tblGrid>
                <a:gridCol w="3997321">
                  <a:extLst>
                    <a:ext uri="{9D8B030D-6E8A-4147-A177-3AD203B41FA5}">
                      <a16:colId xmlns:a16="http://schemas.microsoft.com/office/drawing/2014/main" val="2282581565"/>
                    </a:ext>
                  </a:extLst>
                </a:gridCol>
                <a:gridCol w="3259140">
                  <a:extLst>
                    <a:ext uri="{9D8B030D-6E8A-4147-A177-3AD203B41FA5}">
                      <a16:colId xmlns:a16="http://schemas.microsoft.com/office/drawing/2014/main" val="3795665913"/>
                    </a:ext>
                  </a:extLst>
                </a:gridCol>
                <a:gridCol w="3259140">
                  <a:extLst>
                    <a:ext uri="{9D8B030D-6E8A-4147-A177-3AD203B41FA5}">
                      <a16:colId xmlns:a16="http://schemas.microsoft.com/office/drawing/2014/main" val="2209475784"/>
                    </a:ext>
                  </a:extLst>
                </a:gridCol>
              </a:tblGrid>
              <a:tr h="502920">
                <a:tc rowSpan="4">
                  <a:txBody>
                    <a:bodyPr/>
                    <a:lstStyle/>
                    <a:p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Кубок Европы (сумма этапов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или финал),</a:t>
                      </a:r>
                      <a:br>
                        <a:rPr lang="ru-RU" sz="1800">
                          <a:effectLst/>
                        </a:rPr>
                      </a:br>
                      <a:r>
                        <a:rPr lang="ru-RU" sz="1800">
                          <a:effectLst/>
                        </a:rPr>
                        <a:t>первенство мира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100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56140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80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550047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4 – 6-е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60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306036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участие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40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445860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A689AD1D-6267-4630-86BB-F945025D1F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695797"/>
              </p:ext>
            </p:extLst>
          </p:nvPr>
        </p:nvGraphicFramePr>
        <p:xfrm>
          <a:off x="1010920" y="5007134"/>
          <a:ext cx="10515601" cy="1508760"/>
        </p:xfrm>
        <a:graphic>
          <a:graphicData uri="http://schemas.openxmlformats.org/drawingml/2006/table">
            <a:tbl>
              <a:tblPr/>
              <a:tblGrid>
                <a:gridCol w="3997321">
                  <a:extLst>
                    <a:ext uri="{9D8B030D-6E8A-4147-A177-3AD203B41FA5}">
                      <a16:colId xmlns:a16="http://schemas.microsoft.com/office/drawing/2014/main" val="3745126867"/>
                    </a:ext>
                  </a:extLst>
                </a:gridCol>
                <a:gridCol w="3259140">
                  <a:extLst>
                    <a:ext uri="{9D8B030D-6E8A-4147-A177-3AD203B41FA5}">
                      <a16:colId xmlns:a16="http://schemas.microsoft.com/office/drawing/2014/main" val="3285633323"/>
                    </a:ext>
                  </a:extLst>
                </a:gridCol>
                <a:gridCol w="3259140">
                  <a:extLst>
                    <a:ext uri="{9D8B030D-6E8A-4147-A177-3AD203B41FA5}">
                      <a16:colId xmlns:a16="http://schemas.microsoft.com/office/drawing/2014/main" val="2134759673"/>
                    </a:ext>
                  </a:extLst>
                </a:gridCol>
              </a:tblGrid>
              <a:tr h="502920">
                <a:tc rowSpan="3"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Чемпионат России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1-е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100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241007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2 – 3-е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до 80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732994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effectLst/>
                        </a:rPr>
                        <a:t>4 – 6-е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до 60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528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784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77616-7068-4172-BF0A-6C015AC11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9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Нормативы оплаты труда тренера за подготовку занимающихся на этапах спортивной подготовки 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ACC82AF-E6AE-4A0A-953A-1648C7393D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930540"/>
              </p:ext>
            </p:extLst>
          </p:nvPr>
        </p:nvGraphicFramePr>
        <p:xfrm>
          <a:off x="741839" y="1087120"/>
          <a:ext cx="10515600" cy="187452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181833590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38106298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52622764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0229708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Этап подготовки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Продолжи­тельность этапа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(периодов)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Максимальный объем тренировочной нагрузки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(часов в неделю)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Размер норматива (процентов</a:t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за одного занимающегося</a:t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от должностного оклада</a:t>
                      </a:r>
                      <a:br>
                        <a:rPr lang="ru-RU" dirty="0">
                          <a:effectLst/>
                        </a:rPr>
                      </a:br>
                      <a:r>
                        <a:rPr lang="ru-RU" dirty="0">
                          <a:effectLst/>
                        </a:rPr>
                        <a:t>(ставок заработной платы)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329356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17B7534-C316-4F2B-89FB-59E6EE6A8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965708"/>
              </p:ext>
            </p:extLst>
          </p:nvPr>
        </p:nvGraphicFramePr>
        <p:xfrm>
          <a:off x="790020" y="2961640"/>
          <a:ext cx="10515600" cy="105156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725422659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698704958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17895907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5971897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Тренировочный этап</a:t>
                      </a:r>
                      <a:br>
                        <a:rPr lang="ru-RU">
                          <a:effectLst/>
                        </a:rPr>
                      </a:br>
                      <a:r>
                        <a:rPr lang="ru-RU">
                          <a:effectLst/>
                        </a:rPr>
                        <a:t>(этап спортивной специализации)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углубленная специализация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18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15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679823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8E0D7D9-93C3-4E1F-B1C6-F50F29B23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312458"/>
              </p:ext>
            </p:extLst>
          </p:nvPr>
        </p:nvGraphicFramePr>
        <p:xfrm>
          <a:off x="838200" y="4058920"/>
          <a:ext cx="10515600" cy="77724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4193246257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20642074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94153605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9274118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Этап совершенст­вования спортивного мастерства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весь период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24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24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472977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68FD441A-518B-41A5-90D7-58C79E7195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894393"/>
              </p:ext>
            </p:extLst>
          </p:nvPr>
        </p:nvGraphicFramePr>
        <p:xfrm>
          <a:off x="919480" y="4881880"/>
          <a:ext cx="10515600" cy="77724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78559275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91693043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995715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1026573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Этап высшего спортивного мастерства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весь период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</a:rPr>
                        <a:t>32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</a:rPr>
                        <a:t>39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601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937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751C8-7551-4480-BFCB-8BFF6A95C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Учреждения спорта при разработке положений по оплате труда руководствуются: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EF9E2C-9D2B-4B66-B0F3-7DF73A6D4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87933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dirty="0"/>
              <a:t>главой 54.1 ТК РФ;</a:t>
            </a:r>
          </a:p>
          <a:p>
            <a:pPr fontAlgn="base"/>
            <a:r>
              <a:rPr lang="ru-RU" dirty="0"/>
              <a:t>Приказом Минспорта РФ от 27.12.2013 № 1125 «Об утверждении особенностей организации и осуществления образовательной, тренировочной и методической деятельности в области физической культуры и спорта»</a:t>
            </a:r>
            <a:r>
              <a:rPr lang="ru-RU" b="1" dirty="0"/>
              <a:t> </a:t>
            </a:r>
            <a:r>
              <a:rPr lang="ru-RU" dirty="0"/>
              <a:t>(утвержденный документ далее – Особенности № 1125);</a:t>
            </a:r>
          </a:p>
          <a:p>
            <a:pPr fontAlgn="base"/>
            <a:r>
              <a:rPr lang="ru-RU" dirty="0"/>
              <a:t>Приказом Минобрнауки РФ от 22.12.2014 № 1601;</a:t>
            </a:r>
          </a:p>
          <a:p>
            <a:pPr fontAlgn="base"/>
            <a:r>
              <a:rPr lang="ru-RU" dirty="0"/>
              <a:t>Методическими рекомендациями по организации спортивной подготовки в Российской Федерации, доведенными</a:t>
            </a:r>
            <a:r>
              <a:rPr lang="ru-RU" b="1" dirty="0"/>
              <a:t> </a:t>
            </a:r>
            <a:r>
              <a:rPr lang="ru-RU" dirty="0"/>
              <a:t>Письмом Минспорта РФ от 12.05.2014 № ВМ-04-10/2554</a:t>
            </a:r>
            <a:r>
              <a:rPr lang="ru-RU" b="1" dirty="0"/>
              <a:t> </a:t>
            </a:r>
            <a:r>
              <a:rPr lang="ru-RU" dirty="0"/>
              <a:t>(далее – Методические рекомендации № ВМ-04-10/2554);</a:t>
            </a:r>
          </a:p>
          <a:p>
            <a:pPr fontAlgn="base"/>
            <a:r>
              <a:rPr lang="ru-RU" dirty="0"/>
              <a:t>Методическими рекомендациями по организации деятельности спортивных школ в Российской Федерации, доведенными Письмом Росспорта от 12.12.2006 № СК-02-10/3685;</a:t>
            </a:r>
          </a:p>
          <a:p>
            <a:pPr fontAlgn="base"/>
            <a:r>
              <a:rPr lang="ru-RU" dirty="0"/>
              <a:t>Методическими рекомендациями по формированию системы оплат труда тренеров-преподавателей и специалистов, осуществляющих подготовку спортивного резерва в области спорта инвалидов, в образовательных государственных (муниципальных) учреждениях, доведенными Письмом Минспорттуризма РФ от 27.10.2011 № ПК-02-10/6271.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755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6A8E79-1EAF-4F96-875D-B27AAD3D2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Тарификация может осуществляться с использованием следующих методов: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D179CF-8B61-4116-A1F4-5CF1CDB0B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dirty="0"/>
              <a:t>почасовой – зависит от выработки рабочего времени, затраченного на реализацию образовательной программы или программы спортивной подготовки в соответствии с табелем учета рабочего времени;</a:t>
            </a:r>
          </a:p>
          <a:p>
            <a:pPr fontAlgn="base"/>
            <a:r>
              <a:rPr lang="ru-RU" dirty="0" err="1"/>
              <a:t>подушевой</a:t>
            </a:r>
            <a:r>
              <a:rPr lang="ru-RU" dirty="0"/>
              <a:t> – зависит от количества занимающихся по каждому этапу (периоду) подготовки и избранному виду спорта, закрепленных за работником в соответствии с тарификацией;</a:t>
            </a:r>
          </a:p>
          <a:p>
            <a:pPr fontAlgn="base"/>
            <a:r>
              <a:rPr lang="ru-RU" dirty="0"/>
              <a:t>групповой – зависит от количества групп по каждому этапу (периоду) подготовки и избранному виду спорта при условии наполняемости групп не ниже минимального;</a:t>
            </a:r>
          </a:p>
          <a:p>
            <a:pPr fontAlgn="base"/>
            <a:r>
              <a:rPr lang="ru-RU" dirty="0"/>
              <a:t>рейтинговый – зависит от результатов спортивных достижений занимающихся за определенный период подготовки.</a:t>
            </a:r>
          </a:p>
        </p:txBody>
      </p:sp>
    </p:spTree>
    <p:extLst>
      <p:ext uri="{BB962C8B-B14F-4D97-AF65-F5344CB8AC3E}">
        <p14:creationId xmlns:p14="http://schemas.microsoft.com/office/powerpoint/2010/main" val="3206315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202283-65F2-4461-B4B0-798398DA7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Особенности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F27502-9000-44D9-BA16-CD7982996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Тарифицирование</a:t>
            </a:r>
            <a:r>
              <a:rPr lang="ru-RU" dirty="0"/>
              <a:t> работников, участвующих в реализации программ с несколькими группами занимающихся, может осуществляться с применением разных методов по каждой группе.</a:t>
            </a:r>
          </a:p>
          <a:p>
            <a:r>
              <a:rPr lang="ru-RU" dirty="0"/>
              <a:t>В связи с </a:t>
            </a:r>
            <a:r>
              <a:rPr lang="ru-RU" dirty="0" err="1"/>
              <a:t>подушевым</a:t>
            </a:r>
            <a:r>
              <a:rPr lang="ru-RU" dirty="0"/>
              <a:t> финансированием большинства государственных (муниципальных) образовательных и спортивных организаций наиболее распространенным является </a:t>
            </a:r>
            <a:r>
              <a:rPr lang="ru-RU" dirty="0" err="1"/>
              <a:t>подушевой</a:t>
            </a:r>
            <a:r>
              <a:rPr lang="ru-RU" dirty="0"/>
              <a:t> метод тарификации.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9074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701F66-47CD-41E4-86E9-A5DD6CCFA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Заработная плата 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05295E-1B11-4793-923A-2A799C6AB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 Должностной оклад (ставка заработной платы)</a:t>
            </a:r>
          </a:p>
          <a:p>
            <a:pPr marL="0" indent="0">
              <a:buNone/>
            </a:pPr>
            <a:r>
              <a:rPr lang="ru-RU" dirty="0"/>
              <a:t>2. Повышающие коэффициенты:</a:t>
            </a:r>
          </a:p>
          <a:p>
            <a:pPr fontAlgn="base"/>
            <a:r>
              <a:rPr lang="ru-RU" dirty="0"/>
              <a:t>коэффициент квалификации;</a:t>
            </a:r>
          </a:p>
          <a:p>
            <a:pPr fontAlgn="base"/>
            <a:r>
              <a:rPr lang="ru-RU" dirty="0"/>
              <a:t>коэффициент специфики работы;</a:t>
            </a:r>
          </a:p>
          <a:p>
            <a:pPr fontAlgn="base"/>
            <a:r>
              <a:rPr lang="ru-RU" dirty="0"/>
              <a:t>персональный повышающий коэффициент.</a:t>
            </a:r>
          </a:p>
          <a:p>
            <a:pPr marL="0" indent="0">
              <a:buNone/>
            </a:pPr>
            <a:r>
              <a:rPr lang="ru-RU" dirty="0"/>
              <a:t>3. Стимулирующие, премиальные и компенсационные выплаты.</a:t>
            </a:r>
          </a:p>
        </p:txBody>
      </p:sp>
    </p:spTree>
    <p:extLst>
      <p:ext uri="{BB962C8B-B14F-4D97-AF65-F5344CB8AC3E}">
        <p14:creationId xmlns:p14="http://schemas.microsoft.com/office/powerpoint/2010/main" val="3499197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01CFAA-DD15-4331-B317-6008CA1F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Рекомендуемые размеры коэффициента квалификации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B3C05B8-AFA6-452D-831A-CB86336D1A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0425996"/>
              </p:ext>
            </p:extLst>
          </p:nvPr>
        </p:nvGraphicFramePr>
        <p:xfrm>
          <a:off x="447472" y="2340134"/>
          <a:ext cx="11031166" cy="4258594"/>
        </p:xfrm>
        <a:graphic>
          <a:graphicData uri="http://schemas.openxmlformats.org/drawingml/2006/table">
            <a:tbl>
              <a:tblPr/>
              <a:tblGrid>
                <a:gridCol w="5515583">
                  <a:extLst>
                    <a:ext uri="{9D8B030D-6E8A-4147-A177-3AD203B41FA5}">
                      <a16:colId xmlns:a16="http://schemas.microsoft.com/office/drawing/2014/main" val="3196374216"/>
                    </a:ext>
                  </a:extLst>
                </a:gridCol>
                <a:gridCol w="5515583">
                  <a:extLst>
                    <a:ext uri="{9D8B030D-6E8A-4147-A177-3AD203B41FA5}">
                      <a16:colId xmlns:a16="http://schemas.microsoft.com/office/drawing/2014/main" val="4034128482"/>
                    </a:ext>
                  </a:extLst>
                </a:gridCol>
              </a:tblGrid>
              <a:tr h="790077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>
                          <a:effectLst/>
                        </a:rPr>
                        <a:t>Уровень квалификации</a:t>
                      </a:r>
                    </a:p>
                  </a:txBody>
                  <a:tcPr marL="38100" marR="38100" marT="38100" marB="3810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dirty="0">
                          <a:effectLst/>
                        </a:rPr>
                        <a:t>Рекомендуемый размер повышающего коэффициента</a:t>
                      </a:r>
                    </a:p>
                  </a:txBody>
                  <a:tcPr marL="38100" marR="38100" marT="38100" marB="3810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480388"/>
                  </a:ext>
                </a:extLst>
              </a:tr>
              <a:tr h="1568818">
                <a:tc>
                  <a:txBody>
                    <a:bodyPr/>
                    <a:lstStyle/>
                    <a:p>
                      <a:pPr fontAlgn="t"/>
                      <a:endParaRPr lang="ru-RU" sz="2800">
                        <a:effectLst/>
                      </a:endParaRPr>
                    </a:p>
                    <a:p>
                      <a:pPr algn="ctr" fontAlgn="t"/>
                      <a:r>
                        <a:rPr lang="ru-RU" sz="2800">
                          <a:effectLst/>
                        </a:rPr>
                        <a:t>- высшая категория</a:t>
                      </a:r>
                    </a:p>
                  </a:txBody>
                  <a:tcPr marL="38100" marR="38100" marT="38100" marB="3810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dirty="0">
                          <a:effectLst/>
                        </a:rPr>
                        <a:t>до 0,8</a:t>
                      </a:r>
                    </a:p>
                  </a:txBody>
                  <a:tcPr marL="38100" marR="38100" marT="38100" marB="3810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274445"/>
                  </a:ext>
                </a:extLst>
              </a:tr>
              <a:tr h="88006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>
                          <a:effectLst/>
                        </a:rPr>
                        <a:t>- первая категория</a:t>
                      </a:r>
                    </a:p>
                  </a:txBody>
                  <a:tcPr marL="38100" marR="38100" marT="38100" marB="3810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dirty="0">
                          <a:effectLst/>
                        </a:rPr>
                        <a:t>до 0,5</a:t>
                      </a:r>
                    </a:p>
                  </a:txBody>
                  <a:tcPr marL="38100" marR="38100" marT="38100" marB="3810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851104"/>
                  </a:ext>
                </a:extLst>
              </a:tr>
              <a:tr h="880068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>
                          <a:effectLst/>
                        </a:rPr>
                        <a:t>- вторая категория (при наличии)</a:t>
                      </a:r>
                    </a:p>
                  </a:txBody>
                  <a:tcPr marL="38100" marR="38100" marT="38100" marB="3810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dirty="0">
                          <a:effectLst/>
                        </a:rPr>
                        <a:t>до 0,3 </a:t>
                      </a:r>
                    </a:p>
                  </a:txBody>
                  <a:tcPr marL="38100" marR="38100" marT="38100" marB="38100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819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1694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CCCEA7-8F75-45E9-8C74-1A1EBA079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582" y="170572"/>
            <a:ext cx="10515600" cy="83137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Рекомендуемый размер норматива оплаты в % от ставки заработной платы тренера, тренера-преподавателя за подготовку одного спортсмена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C7B84B0-D250-432C-A0ED-02E49B1F24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9288204"/>
              </p:ext>
            </p:extLst>
          </p:nvPr>
        </p:nvGraphicFramePr>
        <p:xfrm>
          <a:off x="330739" y="1157592"/>
          <a:ext cx="11361908" cy="4977158"/>
        </p:xfrm>
        <a:graphic>
          <a:graphicData uri="http://schemas.openxmlformats.org/drawingml/2006/table">
            <a:tbl>
              <a:tblPr/>
              <a:tblGrid>
                <a:gridCol w="2840477">
                  <a:extLst>
                    <a:ext uri="{9D8B030D-6E8A-4147-A177-3AD203B41FA5}">
                      <a16:colId xmlns:a16="http://schemas.microsoft.com/office/drawing/2014/main" val="733017665"/>
                    </a:ext>
                  </a:extLst>
                </a:gridCol>
                <a:gridCol w="2840477">
                  <a:extLst>
                    <a:ext uri="{9D8B030D-6E8A-4147-A177-3AD203B41FA5}">
                      <a16:colId xmlns:a16="http://schemas.microsoft.com/office/drawing/2014/main" val="3133796291"/>
                    </a:ext>
                  </a:extLst>
                </a:gridCol>
                <a:gridCol w="2840477">
                  <a:extLst>
                    <a:ext uri="{9D8B030D-6E8A-4147-A177-3AD203B41FA5}">
                      <a16:colId xmlns:a16="http://schemas.microsoft.com/office/drawing/2014/main" val="3471361623"/>
                    </a:ext>
                  </a:extLst>
                </a:gridCol>
                <a:gridCol w="2840477">
                  <a:extLst>
                    <a:ext uri="{9D8B030D-6E8A-4147-A177-3AD203B41FA5}">
                      <a16:colId xmlns:a16="http://schemas.microsoft.com/office/drawing/2014/main" val="2631581447"/>
                    </a:ext>
                  </a:extLst>
                </a:gridCol>
              </a:tblGrid>
              <a:tr h="56035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подготовки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подготовки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Устанавливается учреждением в пределах от 40 до 60%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572699"/>
                  </a:ext>
                </a:extLst>
              </a:tr>
              <a:tr h="35908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Высшего спортивного мастерства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Весь период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группа видов спорта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группа видов спорта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228166"/>
                  </a:ext>
                </a:extLst>
              </a:tr>
              <a:tr h="528145">
                <a:tc rowSpan="2">
                  <a:txBody>
                    <a:bodyPr/>
                    <a:lstStyle/>
                    <a:p>
                      <a:pPr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Совершенствования спортивного мастерства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года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183552"/>
                  </a:ext>
                </a:extLst>
              </a:tr>
              <a:tr h="528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 года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309740"/>
                  </a:ext>
                </a:extLst>
              </a:tr>
              <a:tr h="528145">
                <a:tc rowSpan="2">
                  <a:txBody>
                    <a:bodyPr/>
                    <a:lstStyle/>
                    <a:p>
                      <a:pPr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Тренировочный (этап спортивной специализации)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2-х лет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620157"/>
                  </a:ext>
                </a:extLst>
              </a:tr>
              <a:tr h="528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 2-х лет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599236"/>
                  </a:ext>
                </a:extLst>
              </a:tr>
              <a:tr h="359864">
                <a:tc rowSpan="2">
                  <a:txBody>
                    <a:bodyPr/>
                    <a:lstStyle/>
                    <a:p>
                      <a:pPr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Начальной подготовки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года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078001"/>
                  </a:ext>
                </a:extLst>
              </a:tr>
              <a:tr h="560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 года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999342"/>
                  </a:ext>
                </a:extLst>
              </a:tr>
              <a:tr h="777564">
                <a:tc>
                  <a:txBody>
                    <a:bodyPr/>
                    <a:lstStyle/>
                    <a:p>
                      <a:pPr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Спортивно-оздоровительный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Весь период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2,2 </a:t>
                      </a:r>
                    </a:p>
                  </a:txBody>
                  <a:tcPr marL="17378" marR="17378" marT="17378" marB="17378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806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627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42E1B-5F96-4F83-B626-796F26F8B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379" y="233465"/>
            <a:ext cx="10974421" cy="130350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/>
              <a:t>Об оплате труда работников государственных бюджетных и автономных учреждений, подведомственных министерству по физической культуре и спорту Ростовской области (Правительство Ростовской области. Постановление от 19 дек. 2018 № 825</a:t>
            </a:r>
            <a:br>
              <a:rPr lang="ru-RU" sz="2000" b="1" dirty="0"/>
            </a:br>
            <a:r>
              <a:rPr lang="ru-RU" sz="2000" b="1" dirty="0"/>
              <a:t>Действующая редакция с изменениями от 21 янв. 2020г.)</a:t>
            </a:r>
            <a:endParaRPr lang="ru-RU" sz="20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40325FE8-1B79-4B74-9B9D-078ED372A6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546391"/>
              </p:ext>
            </p:extLst>
          </p:nvPr>
        </p:nvGraphicFramePr>
        <p:xfrm>
          <a:off x="0" y="1767608"/>
          <a:ext cx="11927840" cy="5292109"/>
        </p:xfrm>
        <a:graphic>
          <a:graphicData uri="http://schemas.openxmlformats.org/drawingml/2006/table">
            <a:tbl>
              <a:tblPr/>
              <a:tblGrid>
                <a:gridCol w="2812615">
                  <a:extLst>
                    <a:ext uri="{9D8B030D-6E8A-4147-A177-3AD203B41FA5}">
                      <a16:colId xmlns:a16="http://schemas.microsoft.com/office/drawing/2014/main" val="799660762"/>
                    </a:ext>
                  </a:extLst>
                </a:gridCol>
                <a:gridCol w="7438825">
                  <a:extLst>
                    <a:ext uri="{9D8B030D-6E8A-4147-A177-3AD203B41FA5}">
                      <a16:colId xmlns:a16="http://schemas.microsoft.com/office/drawing/2014/main" val="9938504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199468673"/>
                    </a:ext>
                  </a:extLst>
                </a:gridCol>
              </a:tblGrid>
              <a:tr h="16720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</a:rPr>
                        <a:t>1-й квалифика­ционный уровень</a:t>
                      </a:r>
                    </a:p>
                    <a:p>
                      <a:endParaRPr lang="ru-RU" sz="2000" dirty="0">
                        <a:effectLst/>
                      </a:endParaRPr>
                    </a:p>
                  </a:txBody>
                  <a:tcPr marL="49335" marR="49335" marT="74002" marB="7400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>
                          <a:effectLst/>
                        </a:rPr>
                        <a:t>инструктор по спорту;</a:t>
                      </a:r>
                      <a:br>
                        <a:rPr lang="ru-RU" sz="2000">
                          <a:effectLst/>
                        </a:rPr>
                      </a:br>
                      <a:r>
                        <a:rPr lang="ru-RU" sz="2000">
                          <a:effectLst/>
                        </a:rPr>
                        <a:t>спортсмен-инструктор;</a:t>
                      </a:r>
                      <a:br>
                        <a:rPr lang="ru-RU" sz="2000">
                          <a:effectLst/>
                        </a:rPr>
                      </a:br>
                      <a:r>
                        <a:rPr lang="ru-RU" sz="2000">
                          <a:effectLst/>
                        </a:rPr>
                        <a:t>тренер-наездник лошадей;</a:t>
                      </a:r>
                      <a:br>
                        <a:rPr lang="ru-RU" sz="2000">
                          <a:effectLst/>
                        </a:rPr>
                      </a:br>
                      <a:r>
                        <a:rPr lang="ru-RU" sz="2000">
                          <a:effectLst/>
                        </a:rPr>
                        <a:t>техник по эксплуатации и ремонту спортивной техники</a:t>
                      </a:r>
                    </a:p>
                    <a:p>
                      <a:endParaRPr lang="ru-RU" sz="2000" dirty="0">
                        <a:effectLst/>
                      </a:endParaRPr>
                    </a:p>
                  </a:txBody>
                  <a:tcPr marL="49335" marR="49335" marT="74002" marB="7400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</a:rPr>
                        <a:t>10943</a:t>
                      </a:r>
                    </a:p>
                    <a:p>
                      <a:pPr algn="ctr"/>
                      <a:endParaRPr lang="ru-RU" sz="2000" dirty="0">
                        <a:effectLst/>
                      </a:endParaRPr>
                    </a:p>
                  </a:txBody>
                  <a:tcPr marL="49335" marR="49335" marT="74002" marB="7400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021805"/>
                  </a:ext>
                </a:extLst>
              </a:tr>
              <a:tr h="1746455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2-й квалифика­ционный уровень</a:t>
                      </a:r>
                    </a:p>
                  </a:txBody>
                  <a:tcPr marL="49335" marR="49335" marT="74002" marB="7400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администратор тренировочного процесса; инструктор-методист по адаптивной физической культуре; тренер;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тренер-преподаватель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по адаптивной физической культуре;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хореограф</a:t>
                      </a:r>
                    </a:p>
                  </a:txBody>
                  <a:tcPr marL="49335" marR="49335" marT="74002" marB="7400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11766</a:t>
                      </a:r>
                    </a:p>
                  </a:txBody>
                  <a:tcPr marL="49335" marR="49335" marT="74002" marB="7400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672312"/>
                  </a:ext>
                </a:extLst>
              </a:tr>
              <a:tr h="1568850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3-й квалифика­ционный уровень</a:t>
                      </a:r>
                    </a:p>
                  </a:txBody>
                  <a:tcPr marL="49335" marR="49335" marT="74002" marB="7400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специалист по подготовке спортивного инвентаря; старшие: инструктор-методист по адаптивной физической культуре,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тренер-преподаватель по адаптивной физической культуре</a:t>
                      </a:r>
                    </a:p>
                  </a:txBody>
                  <a:tcPr marL="49335" marR="49335" marT="74002" marB="7400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12354</a:t>
                      </a:r>
                    </a:p>
                  </a:txBody>
                  <a:tcPr marL="49335" marR="49335" marT="74002" marB="7400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515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880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8A71BC-C66C-4E37-B223-A4444CA72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Выплата за интенсивность и высокие результаты работы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67193DC-2DAB-47B2-AA27-AC212E728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858195"/>
              </p:ext>
            </p:extLst>
          </p:nvPr>
        </p:nvGraphicFramePr>
        <p:xfrm>
          <a:off x="909320" y="2708434"/>
          <a:ext cx="10515600" cy="3642360"/>
        </p:xfrm>
        <a:graphic>
          <a:graphicData uri="http://schemas.openxmlformats.org/drawingml/2006/table">
            <a:tbl>
              <a:tblPr/>
              <a:tblGrid>
                <a:gridCol w="7776810">
                  <a:extLst>
                    <a:ext uri="{9D8B030D-6E8A-4147-A177-3AD203B41FA5}">
                      <a16:colId xmlns:a16="http://schemas.microsoft.com/office/drawing/2014/main" val="1881474172"/>
                    </a:ext>
                  </a:extLst>
                </a:gridCol>
                <a:gridCol w="2738790">
                  <a:extLst>
                    <a:ext uri="{9D8B030D-6E8A-4147-A177-3AD203B41FA5}">
                      <a16:colId xmlns:a16="http://schemas.microsoft.com/office/drawing/2014/main" val="17612258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br>
                        <a:rPr lang="ru-RU" sz="2800">
                          <a:effectLst/>
                        </a:rPr>
                      </a:br>
                      <a:r>
                        <a:rPr lang="ru-RU" sz="2800">
                          <a:effectLst/>
                        </a:rPr>
                        <a:t>Тренер, тренер по адаптивной физической культуре, тренер-преподаватель – за передачу одаренных</a:t>
                      </a:r>
                      <a:br>
                        <a:rPr lang="ru-RU" sz="2800">
                          <a:effectLst/>
                        </a:rPr>
                      </a:br>
                      <a:r>
                        <a:rPr lang="ru-RU" sz="2800">
                          <a:effectLst/>
                        </a:rPr>
                        <a:t>и высоко результативных занимающихся в СШОР, училище (колледж) олимпийского резерва и центр олимпийской подготовки (за каждого занимающегося)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/>
                        </a:rPr>
                        <a:t>до 20</a:t>
                      </a:r>
                      <a:br>
                        <a:rPr lang="ru-RU" sz="2800" dirty="0">
                          <a:effectLst/>
                        </a:rPr>
                      </a:br>
                      <a:r>
                        <a:rPr lang="ru-RU" sz="2800" dirty="0">
                          <a:effectLst/>
                        </a:rPr>
                        <a:t>(в течение года</a:t>
                      </a:r>
                      <a:br>
                        <a:rPr lang="ru-RU" sz="2800" dirty="0">
                          <a:effectLst/>
                        </a:rPr>
                      </a:br>
                      <a:r>
                        <a:rPr lang="ru-RU" sz="2800" dirty="0">
                          <a:effectLst/>
                        </a:rPr>
                        <a:t>с даты зачисления)</a:t>
                      </a:r>
                    </a:p>
                  </a:txBody>
                  <a:tcPr marL="76200" marR="76200" marT="114300" marB="11430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1D7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471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7724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700</Words>
  <Application>Microsoft Office PowerPoint</Application>
  <PresentationFormat>Широкоэкранный</PresentationFormat>
  <Paragraphs>226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Оплата труда тренера (тренера-преподавателя) </vt:lpstr>
      <vt:lpstr>Учреждения спорта при разработке положений по оплате труда руководствуются:</vt:lpstr>
      <vt:lpstr>Тарификация может осуществляться с использованием следующих методов:</vt:lpstr>
      <vt:lpstr>Особенности</vt:lpstr>
      <vt:lpstr>Заработная плата </vt:lpstr>
      <vt:lpstr>Рекомендуемые размеры коэффициента квалификации</vt:lpstr>
      <vt:lpstr>Рекомендуемый размер норматива оплаты в % от ставки заработной платы тренера, тренера-преподавателя за подготовку одного спортсмена </vt:lpstr>
      <vt:lpstr>Об оплате труда работников государственных бюджетных и автономных учреждений, подведомственных министерству по физической культуре и спорту Ростовской области (Правительство Ростовской области. Постановление от 19 дек. 2018 № 825 Действующая редакция с изменениями от 21 янв. 2020г.)</vt:lpstr>
      <vt:lpstr>Выплата за интенсивность и высокие результаты работы</vt:lpstr>
      <vt:lpstr>Выплата за подготовку и (или) участие в подготовке одного занимающегося (команды), добившихся высоких результатов в официальных спортивных соревнованиях (тренерскому составу и специалистам при почасовом методе оплаты труда).</vt:lpstr>
      <vt:lpstr>Выплата за подготовку и (или) участие в подготовке одного занимающегося (команды), добившихся высоких результатов в официальных спортивных соревнованиях (тренерскому составу и специалистам при почасовом методе оплаты труда).</vt:lpstr>
      <vt:lpstr>Выплата за подготовку и (или) участие в подготовке одного занимающегося (команды), добившихся высоких результатов в официальных спортивных соревнованиях (тренерскому составу и специалистам при почасовом методе оплаты труда).</vt:lpstr>
      <vt:lpstr>Особенности (примечания к Положению об оплате)</vt:lpstr>
      <vt:lpstr> Норматив оплаты труда тренера за подготовку высококвалифицированного занимающегося (при подушевом методе оплаты труда).</vt:lpstr>
      <vt:lpstr>Нормативы оплаты труда тренера за подготовку занимающихся на этапах спортивной подготовки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Оплата труда тренера (тренера-преподавателя) </dc:title>
  <dc:creator>Николай Чертов</dc:creator>
  <cp:lastModifiedBy>Николай Чертов</cp:lastModifiedBy>
  <cp:revision>11</cp:revision>
  <dcterms:created xsi:type="dcterms:W3CDTF">2020-04-29T15:55:06Z</dcterms:created>
  <dcterms:modified xsi:type="dcterms:W3CDTF">2020-04-29T23:40:17Z</dcterms:modified>
</cp:coreProperties>
</file>