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sldIdLst>
    <p:sldId id="256" r:id="rId2"/>
    <p:sldId id="329" r:id="rId3"/>
    <p:sldId id="257" r:id="rId4"/>
    <p:sldId id="333" r:id="rId5"/>
    <p:sldId id="334" r:id="rId6"/>
    <p:sldId id="336" r:id="rId7"/>
    <p:sldId id="337" r:id="rId8"/>
    <p:sldId id="273" r:id="rId9"/>
    <p:sldId id="274" r:id="rId10"/>
    <p:sldId id="258" r:id="rId11"/>
    <p:sldId id="338" r:id="rId12"/>
    <p:sldId id="259" r:id="rId13"/>
    <p:sldId id="260" r:id="rId14"/>
    <p:sldId id="261" r:id="rId15"/>
    <p:sldId id="262" r:id="rId16"/>
    <p:sldId id="263" r:id="rId17"/>
    <p:sldId id="275" r:id="rId18"/>
    <p:sldId id="276" r:id="rId19"/>
    <p:sldId id="277" r:id="rId20"/>
    <p:sldId id="278" r:id="rId21"/>
    <p:sldId id="279" r:id="rId22"/>
    <p:sldId id="280" r:id="rId23"/>
    <p:sldId id="281" r:id="rId24"/>
    <p:sldId id="282" r:id="rId25"/>
    <p:sldId id="283" r:id="rId26"/>
    <p:sldId id="284" r:id="rId27"/>
    <p:sldId id="285" r:id="rId28"/>
    <p:sldId id="286" r:id="rId29"/>
    <p:sldId id="287" r:id="rId30"/>
    <p:sldId id="288" r:id="rId31"/>
    <p:sldId id="289" r:id="rId32"/>
    <p:sldId id="325" r:id="rId33"/>
    <p:sldId id="324" r:id="rId34"/>
    <p:sldId id="290" r:id="rId35"/>
    <p:sldId id="328" r:id="rId36"/>
    <p:sldId id="291" r:id="rId37"/>
    <p:sldId id="292" r:id="rId38"/>
    <p:sldId id="293" r:id="rId39"/>
    <p:sldId id="294" r:id="rId40"/>
    <p:sldId id="295" r:id="rId41"/>
    <p:sldId id="296" r:id="rId42"/>
    <p:sldId id="297" r:id="rId43"/>
    <p:sldId id="298" r:id="rId44"/>
    <p:sldId id="299" r:id="rId45"/>
    <p:sldId id="300" r:id="rId46"/>
    <p:sldId id="301" r:id="rId47"/>
    <p:sldId id="302" r:id="rId48"/>
    <p:sldId id="303" r:id="rId49"/>
    <p:sldId id="339" r:id="rId50"/>
    <p:sldId id="340" r:id="rId51"/>
    <p:sldId id="332" r:id="rId52"/>
    <p:sldId id="304" r:id="rId53"/>
    <p:sldId id="305" r:id="rId54"/>
    <p:sldId id="306" r:id="rId55"/>
    <p:sldId id="307" r:id="rId56"/>
    <p:sldId id="308" r:id="rId57"/>
    <p:sldId id="309" r:id="rId58"/>
    <p:sldId id="310" r:id="rId59"/>
    <p:sldId id="311" r:id="rId60"/>
    <p:sldId id="312" r:id="rId61"/>
    <p:sldId id="313" r:id="rId62"/>
    <p:sldId id="314" r:id="rId63"/>
    <p:sldId id="315" r:id="rId64"/>
    <p:sldId id="317" r:id="rId65"/>
    <p:sldId id="318" r:id="rId66"/>
    <p:sldId id="316" r:id="rId67"/>
    <p:sldId id="264" r:id="rId68"/>
    <p:sldId id="265" r:id="rId69"/>
    <p:sldId id="266" r:id="rId70"/>
    <p:sldId id="267" r:id="rId71"/>
    <p:sldId id="268" r:id="rId72"/>
    <p:sldId id="269" r:id="rId73"/>
    <p:sldId id="270" r:id="rId74"/>
    <p:sldId id="271" r:id="rId75"/>
    <p:sldId id="322" r:id="rId76"/>
    <p:sldId id="319" r:id="rId77"/>
    <p:sldId id="272" r:id="rId78"/>
    <p:sldId id="320" r:id="rId79"/>
    <p:sldId id="321" r:id="rId80"/>
    <p:sldId id="326" r:id="rId81"/>
    <p:sldId id="331" r:id="rId82"/>
  </p:sldIdLst>
  <p:sldSz cx="9144000" cy="6858000" type="screen4x3"/>
  <p:notesSz cx="6858000" cy="9144000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8120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0" d="100"/>
          <a:sy n="100" d="100"/>
        </p:scale>
        <p:origin x="858" y="3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84" Type="http://schemas.openxmlformats.org/officeDocument/2006/relationships/viewProps" Target="viewProps.xml"/><Relationship Id="rId16" Type="http://schemas.openxmlformats.org/officeDocument/2006/relationships/slide" Target="slides/slide15.xml"/><Relationship Id="rId11" Type="http://schemas.openxmlformats.org/officeDocument/2006/relationships/slide" Target="slides/slide10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5" Type="http://schemas.openxmlformats.org/officeDocument/2006/relationships/slide" Target="slides/slide4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slide" Target="slides/slide76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slide" Target="slides/slide79.xml"/><Relationship Id="rId85" Type="http://schemas.openxmlformats.org/officeDocument/2006/relationships/theme" Target="theme/theme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4" Type="http://schemas.openxmlformats.org/officeDocument/2006/relationships/slide" Target="slides/slide23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66" Type="http://schemas.openxmlformats.org/officeDocument/2006/relationships/slide" Target="slides/slide65.xml"/><Relationship Id="rId61" Type="http://schemas.openxmlformats.org/officeDocument/2006/relationships/slide" Target="slides/slide60.xml"/><Relationship Id="rId82" Type="http://schemas.openxmlformats.org/officeDocument/2006/relationships/slide" Target="slides/slide81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>
            <a:extLst>
              <a:ext uri="{FF2B5EF4-FFF2-40B4-BE49-F238E27FC236}">
                <a16:creationId xmlns:a16="http://schemas.microsoft.com/office/drawing/2014/main" id="{DA213175-8456-4E1B-A515-E2E245335115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9159875" cy="6870700"/>
            <a:chOff x="0" y="0"/>
            <a:chExt cx="5770" cy="4328"/>
          </a:xfrm>
        </p:grpSpPr>
        <p:sp>
          <p:nvSpPr>
            <p:cNvPr id="5" name="Rectangle 3">
              <a:extLst>
                <a:ext uri="{FF2B5EF4-FFF2-40B4-BE49-F238E27FC236}">
                  <a16:creationId xmlns:a16="http://schemas.microsoft.com/office/drawing/2014/main" id="{E22AEC4A-D8FC-4BDC-9AB9-AE629E81B8C0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0" y="4186"/>
              <a:ext cx="5089" cy="142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ffectLst/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defRPr/>
              </a:pPr>
              <a:endParaRPr kumimoji="1" lang="ru-RU" altLang="ru-RU"/>
            </a:p>
          </p:txBody>
        </p:sp>
        <p:sp>
          <p:nvSpPr>
            <p:cNvPr id="6" name="Rectangle 4">
              <a:extLst>
                <a:ext uri="{FF2B5EF4-FFF2-40B4-BE49-F238E27FC236}">
                  <a16:creationId xmlns:a16="http://schemas.microsoft.com/office/drawing/2014/main" id="{76AB8EA5-2247-4DA8-9284-1E366CF242F6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0" y="0"/>
              <a:ext cx="5089" cy="126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ffectLst/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defRPr/>
              </a:pPr>
              <a:endParaRPr kumimoji="1" lang="ru-RU" altLang="ru-RU"/>
            </a:p>
          </p:txBody>
        </p:sp>
        <p:sp>
          <p:nvSpPr>
            <p:cNvPr id="7" name="Rectangle 5">
              <a:extLst>
                <a:ext uri="{FF2B5EF4-FFF2-40B4-BE49-F238E27FC236}">
                  <a16:creationId xmlns:a16="http://schemas.microsoft.com/office/drawing/2014/main" id="{6B49274E-29EA-47EA-BC99-3989AC263E7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10" y="0"/>
              <a:ext cx="758" cy="4320"/>
            </a:xfrm>
            <a:prstGeom prst="rect">
              <a:avLst/>
            </a:prstGeom>
            <a:gradFill rotWithShape="0">
              <a:gsLst>
                <a:gs pos="0">
                  <a:schemeClr val="accent1">
                    <a:gamma/>
                    <a:shade val="84706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84706"/>
                    <a:invGamma/>
                  </a:schemeClr>
                </a:gs>
              </a:gsLst>
              <a:lin ang="5400000" scaled="1"/>
            </a:gradFill>
            <a:ln>
              <a:noFill/>
            </a:ln>
            <a:effectLst/>
          </p:spPr>
          <p:txBody>
            <a:bodyPr wrap="none" anchor="ctr"/>
            <a:lstStyle/>
            <a:p>
              <a:pPr algn="ctr" eaLnBrk="1" hangingPunct="1">
                <a:defRPr/>
              </a:pPr>
              <a:endParaRPr kumimoji="1" lang="ru-RU" altLang="ru-RU"/>
            </a:p>
          </p:txBody>
        </p:sp>
        <p:grpSp>
          <p:nvGrpSpPr>
            <p:cNvPr id="8" name="Group 6">
              <a:extLst>
                <a:ext uri="{FF2B5EF4-FFF2-40B4-BE49-F238E27FC236}">
                  <a16:creationId xmlns:a16="http://schemas.microsoft.com/office/drawing/2014/main" id="{1310F80F-B9AA-4CD1-A9BB-FD76ABF22F65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944" y="1"/>
              <a:ext cx="816" cy="3974"/>
              <a:chOff x="4944" y="1"/>
              <a:chExt cx="816" cy="3974"/>
            </a:xfrm>
          </p:grpSpPr>
          <p:grpSp>
            <p:nvGrpSpPr>
              <p:cNvPr id="20" name="Group 7">
                <a:extLst>
                  <a:ext uri="{FF2B5EF4-FFF2-40B4-BE49-F238E27FC236}">
                    <a16:creationId xmlns:a16="http://schemas.microsoft.com/office/drawing/2014/main" id="{4242395C-1395-4150-9513-7912F409E947}"/>
                  </a:ext>
                </a:extLst>
              </p:cNvPr>
              <p:cNvGrpSpPr>
                <a:grpSpLocks/>
              </p:cNvGrpSpPr>
              <p:nvPr userDrawn="1"/>
            </p:nvGrpSpPr>
            <p:grpSpPr bwMode="auto">
              <a:xfrm>
                <a:off x="5280" y="1"/>
                <a:ext cx="480" cy="1430"/>
                <a:chOff x="5280" y="1"/>
                <a:chExt cx="480" cy="1430"/>
              </a:xfrm>
            </p:grpSpPr>
            <p:grpSp>
              <p:nvGrpSpPr>
                <p:cNvPr id="41" name="Group 8">
                  <a:extLst>
                    <a:ext uri="{FF2B5EF4-FFF2-40B4-BE49-F238E27FC236}">
                      <a16:creationId xmlns:a16="http://schemas.microsoft.com/office/drawing/2014/main" id="{C1EBB195-3965-4FC0-8445-E036135A4CB9}"/>
                    </a:ext>
                  </a:extLst>
                </p:cNvPr>
                <p:cNvGrpSpPr>
                  <a:grpSpLocks/>
                </p:cNvGrpSpPr>
                <p:nvPr userDrawn="1"/>
              </p:nvGrpSpPr>
              <p:grpSpPr bwMode="auto">
                <a:xfrm rot="-5400000">
                  <a:off x="5484" y="0"/>
                  <a:ext cx="174" cy="176"/>
                  <a:chOff x="1657" y="323"/>
                  <a:chExt cx="1691" cy="2560"/>
                </a:xfrm>
              </p:grpSpPr>
              <p:grpSp>
                <p:nvGrpSpPr>
                  <p:cNvPr id="50" name="Group 9">
                    <a:extLst>
                      <a:ext uri="{FF2B5EF4-FFF2-40B4-BE49-F238E27FC236}">
                        <a16:creationId xmlns:a16="http://schemas.microsoft.com/office/drawing/2014/main" id="{2E0DE149-0A91-4921-9CC4-E357DACF9EDC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1657" y="323"/>
                    <a:ext cx="1691" cy="2560"/>
                    <a:chOff x="1657" y="323"/>
                    <a:chExt cx="1691" cy="2560"/>
                  </a:xfrm>
                </p:grpSpPr>
                <p:sp>
                  <p:nvSpPr>
                    <p:cNvPr id="57" name="Freeform 10">
                      <a:extLst>
                        <a:ext uri="{FF2B5EF4-FFF2-40B4-BE49-F238E27FC236}">
                          <a16:creationId xmlns:a16="http://schemas.microsoft.com/office/drawing/2014/main" id="{B50819D0-2310-44E8-BD2F-372C4AA8327B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2117" y="323"/>
                      <a:ext cx="1231" cy="2560"/>
                    </a:xfrm>
                    <a:custGeom>
                      <a:avLst/>
                      <a:gdLst>
                        <a:gd name="T0" fmla="*/ 337 w 1231"/>
                        <a:gd name="T1" fmla="*/ 283 h 2560"/>
                        <a:gd name="T2" fmla="*/ 415 w 1231"/>
                        <a:gd name="T3" fmla="*/ 115 h 2560"/>
                        <a:gd name="T4" fmla="*/ 583 w 1231"/>
                        <a:gd name="T5" fmla="*/ 7 h 2560"/>
                        <a:gd name="T6" fmla="*/ 895 w 1231"/>
                        <a:gd name="T7" fmla="*/ 61 h 2560"/>
                        <a:gd name="T8" fmla="*/ 1051 w 1231"/>
                        <a:gd name="T9" fmla="*/ 349 h 2560"/>
                        <a:gd name="T10" fmla="*/ 979 w 1231"/>
                        <a:gd name="T11" fmla="*/ 769 h 2560"/>
                        <a:gd name="T12" fmla="*/ 943 w 1231"/>
                        <a:gd name="T13" fmla="*/ 943 h 2560"/>
                        <a:gd name="T14" fmla="*/ 1105 w 1231"/>
                        <a:gd name="T15" fmla="*/ 1075 h 2560"/>
                        <a:gd name="T16" fmla="*/ 1231 w 1231"/>
                        <a:gd name="T17" fmla="*/ 1525 h 2560"/>
                        <a:gd name="T18" fmla="*/ 1123 w 1231"/>
                        <a:gd name="T19" fmla="*/ 1969 h 2560"/>
                        <a:gd name="T20" fmla="*/ 907 w 1231"/>
                        <a:gd name="T21" fmla="*/ 2077 h 2560"/>
                        <a:gd name="T22" fmla="*/ 721 w 1231"/>
                        <a:gd name="T23" fmla="*/ 2059 h 2560"/>
                        <a:gd name="T24" fmla="*/ 655 w 1231"/>
                        <a:gd name="T25" fmla="*/ 2251 h 2560"/>
                        <a:gd name="T26" fmla="*/ 529 w 1231"/>
                        <a:gd name="T27" fmla="*/ 2527 h 2560"/>
                        <a:gd name="T28" fmla="*/ 211 w 1231"/>
                        <a:gd name="T29" fmla="*/ 2509 h 2560"/>
                        <a:gd name="T30" fmla="*/ 31 w 1231"/>
                        <a:gd name="T31" fmla="*/ 2227 h 2560"/>
                        <a:gd name="T32" fmla="*/ 25 w 1231"/>
                        <a:gd name="T33" fmla="*/ 1969 h 2560"/>
                        <a:gd name="T34" fmla="*/ 145 w 1231"/>
                        <a:gd name="T35" fmla="*/ 1651 h 2560"/>
                        <a:gd name="T36" fmla="*/ 259 w 1231"/>
                        <a:gd name="T37" fmla="*/ 1513 h 2560"/>
                        <a:gd name="T38" fmla="*/ 217 w 1231"/>
                        <a:gd name="T39" fmla="*/ 1729 h 2560"/>
                        <a:gd name="T40" fmla="*/ 73 w 1231"/>
                        <a:gd name="T41" fmla="*/ 2023 h 2560"/>
                        <a:gd name="T42" fmla="*/ 169 w 1231"/>
                        <a:gd name="T43" fmla="*/ 2323 h 2560"/>
                        <a:gd name="T44" fmla="*/ 439 w 1231"/>
                        <a:gd name="T45" fmla="*/ 2431 h 2560"/>
                        <a:gd name="T46" fmla="*/ 595 w 1231"/>
                        <a:gd name="T47" fmla="*/ 2227 h 2560"/>
                        <a:gd name="T48" fmla="*/ 577 w 1231"/>
                        <a:gd name="T49" fmla="*/ 1807 h 2560"/>
                        <a:gd name="T50" fmla="*/ 493 w 1231"/>
                        <a:gd name="T51" fmla="*/ 1531 h 2560"/>
                        <a:gd name="T52" fmla="*/ 535 w 1231"/>
                        <a:gd name="T53" fmla="*/ 1459 h 2560"/>
                        <a:gd name="T54" fmla="*/ 625 w 1231"/>
                        <a:gd name="T55" fmla="*/ 1633 h 2560"/>
                        <a:gd name="T56" fmla="*/ 721 w 1231"/>
                        <a:gd name="T57" fmla="*/ 1933 h 2560"/>
                        <a:gd name="T58" fmla="*/ 967 w 1231"/>
                        <a:gd name="T59" fmla="*/ 1963 h 2560"/>
                        <a:gd name="T60" fmla="*/ 1135 w 1231"/>
                        <a:gd name="T61" fmla="*/ 1687 h 2560"/>
                        <a:gd name="T62" fmla="*/ 1117 w 1231"/>
                        <a:gd name="T63" fmla="*/ 1273 h 2560"/>
                        <a:gd name="T64" fmla="*/ 883 w 1231"/>
                        <a:gd name="T65" fmla="*/ 1057 h 2560"/>
                        <a:gd name="T66" fmla="*/ 679 w 1231"/>
                        <a:gd name="T67" fmla="*/ 1129 h 2560"/>
                        <a:gd name="T68" fmla="*/ 577 w 1231"/>
                        <a:gd name="T69" fmla="*/ 1117 h 2560"/>
                        <a:gd name="T70" fmla="*/ 619 w 1231"/>
                        <a:gd name="T71" fmla="*/ 1033 h 2560"/>
                        <a:gd name="T72" fmla="*/ 811 w 1231"/>
                        <a:gd name="T73" fmla="*/ 937 h 2560"/>
                        <a:gd name="T74" fmla="*/ 949 w 1231"/>
                        <a:gd name="T75" fmla="*/ 613 h 2560"/>
                        <a:gd name="T76" fmla="*/ 883 w 1231"/>
                        <a:gd name="T77" fmla="*/ 175 h 2560"/>
                        <a:gd name="T78" fmla="*/ 619 w 1231"/>
                        <a:gd name="T79" fmla="*/ 103 h 2560"/>
                        <a:gd name="T80" fmla="*/ 391 w 1231"/>
                        <a:gd name="T81" fmla="*/ 355 h 2560"/>
                        <a:gd name="T82" fmla="*/ 403 w 1231"/>
                        <a:gd name="T83" fmla="*/ 763 h 2560"/>
                        <a:gd name="T84" fmla="*/ 343 w 1231"/>
                        <a:gd name="T85" fmla="*/ 949 h 2560"/>
                        <a:gd name="T86" fmla="*/ 289 w 1231"/>
                        <a:gd name="T87" fmla="*/ 685 h 2560"/>
                        <a:gd name="T88" fmla="*/ 307 w 1231"/>
                        <a:gd name="T89" fmla="*/ 367 h 2560"/>
                        <a:gd name="T90" fmla="*/ 0 60000 65536"/>
                        <a:gd name="T91" fmla="*/ 0 60000 65536"/>
                        <a:gd name="T92" fmla="*/ 0 60000 65536"/>
                        <a:gd name="T93" fmla="*/ 0 60000 65536"/>
                        <a:gd name="T94" fmla="*/ 0 60000 65536"/>
                        <a:gd name="T95" fmla="*/ 0 60000 65536"/>
                        <a:gd name="T96" fmla="*/ 0 60000 65536"/>
                        <a:gd name="T97" fmla="*/ 0 60000 65536"/>
                        <a:gd name="T98" fmla="*/ 0 60000 65536"/>
                        <a:gd name="T99" fmla="*/ 0 60000 65536"/>
                        <a:gd name="T100" fmla="*/ 0 60000 65536"/>
                        <a:gd name="T101" fmla="*/ 0 60000 65536"/>
                        <a:gd name="T102" fmla="*/ 0 60000 65536"/>
                        <a:gd name="T103" fmla="*/ 0 60000 65536"/>
                        <a:gd name="T104" fmla="*/ 0 60000 65536"/>
                        <a:gd name="T105" fmla="*/ 0 60000 65536"/>
                        <a:gd name="T106" fmla="*/ 0 60000 65536"/>
                        <a:gd name="T107" fmla="*/ 0 60000 65536"/>
                        <a:gd name="T108" fmla="*/ 0 60000 65536"/>
                        <a:gd name="T109" fmla="*/ 0 60000 65536"/>
                        <a:gd name="T110" fmla="*/ 0 60000 65536"/>
                        <a:gd name="T111" fmla="*/ 0 60000 65536"/>
                        <a:gd name="T112" fmla="*/ 0 60000 65536"/>
                        <a:gd name="T113" fmla="*/ 0 60000 65536"/>
                        <a:gd name="T114" fmla="*/ 0 60000 65536"/>
                        <a:gd name="T115" fmla="*/ 0 60000 65536"/>
                        <a:gd name="T116" fmla="*/ 0 60000 65536"/>
                        <a:gd name="T117" fmla="*/ 0 60000 65536"/>
                        <a:gd name="T118" fmla="*/ 0 60000 65536"/>
                        <a:gd name="T119" fmla="*/ 0 60000 65536"/>
                        <a:gd name="T120" fmla="*/ 0 60000 65536"/>
                        <a:gd name="T121" fmla="*/ 0 60000 65536"/>
                        <a:gd name="T122" fmla="*/ 0 60000 65536"/>
                        <a:gd name="T123" fmla="*/ 0 60000 65536"/>
                        <a:gd name="T124" fmla="*/ 0 60000 65536"/>
                        <a:gd name="T125" fmla="*/ 0 60000 65536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</a:gdLst>
                      <a:ahLst/>
                      <a:cxnLst>
                        <a:cxn ang="T90">
                          <a:pos x="T0" y="T1"/>
                        </a:cxn>
                        <a:cxn ang="T91">
                          <a:pos x="T2" y="T3"/>
                        </a:cxn>
                        <a:cxn ang="T92">
                          <a:pos x="T4" y="T5"/>
                        </a:cxn>
                        <a:cxn ang="T93">
                          <a:pos x="T6" y="T7"/>
                        </a:cxn>
                        <a:cxn ang="T94">
                          <a:pos x="T8" y="T9"/>
                        </a:cxn>
                        <a:cxn ang="T95">
                          <a:pos x="T10" y="T11"/>
                        </a:cxn>
                        <a:cxn ang="T96">
                          <a:pos x="T12" y="T13"/>
                        </a:cxn>
                        <a:cxn ang="T97">
                          <a:pos x="T14" y="T15"/>
                        </a:cxn>
                        <a:cxn ang="T98">
                          <a:pos x="T16" y="T17"/>
                        </a:cxn>
                        <a:cxn ang="T99">
                          <a:pos x="T18" y="T19"/>
                        </a:cxn>
                        <a:cxn ang="T100">
                          <a:pos x="T20" y="T21"/>
                        </a:cxn>
                        <a:cxn ang="T101">
                          <a:pos x="T22" y="T23"/>
                        </a:cxn>
                        <a:cxn ang="T102">
                          <a:pos x="T24" y="T25"/>
                        </a:cxn>
                        <a:cxn ang="T103">
                          <a:pos x="T26" y="T27"/>
                        </a:cxn>
                        <a:cxn ang="T104">
                          <a:pos x="T28" y="T29"/>
                        </a:cxn>
                        <a:cxn ang="T105">
                          <a:pos x="T30" y="T31"/>
                        </a:cxn>
                        <a:cxn ang="T106">
                          <a:pos x="T32" y="T33"/>
                        </a:cxn>
                        <a:cxn ang="T107">
                          <a:pos x="T34" y="T35"/>
                        </a:cxn>
                        <a:cxn ang="T108">
                          <a:pos x="T36" y="T37"/>
                        </a:cxn>
                        <a:cxn ang="T109">
                          <a:pos x="T38" y="T39"/>
                        </a:cxn>
                        <a:cxn ang="T110">
                          <a:pos x="T40" y="T41"/>
                        </a:cxn>
                        <a:cxn ang="T111">
                          <a:pos x="T42" y="T43"/>
                        </a:cxn>
                        <a:cxn ang="T112">
                          <a:pos x="T44" y="T45"/>
                        </a:cxn>
                        <a:cxn ang="T113">
                          <a:pos x="T46" y="T47"/>
                        </a:cxn>
                        <a:cxn ang="T114">
                          <a:pos x="T48" y="T49"/>
                        </a:cxn>
                        <a:cxn ang="T115">
                          <a:pos x="T50" y="T51"/>
                        </a:cxn>
                        <a:cxn ang="T116">
                          <a:pos x="T52" y="T53"/>
                        </a:cxn>
                        <a:cxn ang="T117">
                          <a:pos x="T54" y="T55"/>
                        </a:cxn>
                        <a:cxn ang="T118">
                          <a:pos x="T56" y="T57"/>
                        </a:cxn>
                        <a:cxn ang="T119">
                          <a:pos x="T58" y="T59"/>
                        </a:cxn>
                        <a:cxn ang="T120">
                          <a:pos x="T60" y="T61"/>
                        </a:cxn>
                        <a:cxn ang="T121">
                          <a:pos x="T62" y="T63"/>
                        </a:cxn>
                        <a:cxn ang="T122">
                          <a:pos x="T64" y="T65"/>
                        </a:cxn>
                        <a:cxn ang="T123">
                          <a:pos x="T66" y="T67"/>
                        </a:cxn>
                        <a:cxn ang="T124">
                          <a:pos x="T68" y="T69"/>
                        </a:cxn>
                        <a:cxn ang="T125">
                          <a:pos x="T70" y="T71"/>
                        </a:cxn>
                        <a:cxn ang="T126">
                          <a:pos x="T72" y="T73"/>
                        </a:cxn>
                        <a:cxn ang="T127">
                          <a:pos x="T74" y="T75"/>
                        </a:cxn>
                        <a:cxn ang="T128">
                          <a:pos x="T76" y="T77"/>
                        </a:cxn>
                        <a:cxn ang="T129">
                          <a:pos x="T78" y="T79"/>
                        </a:cxn>
                        <a:cxn ang="T130">
                          <a:pos x="T80" y="T81"/>
                        </a:cxn>
                        <a:cxn ang="T131">
                          <a:pos x="T82" y="T83"/>
                        </a:cxn>
                        <a:cxn ang="T132">
                          <a:pos x="T84" y="T85"/>
                        </a:cxn>
                        <a:cxn ang="T133">
                          <a:pos x="T86" y="T87"/>
                        </a:cxn>
                        <a:cxn ang="T134">
                          <a:pos x="T88" y="T89"/>
                        </a:cxn>
                      </a:cxnLst>
                      <a:rect l="0" t="0" r="r" b="b"/>
                      <a:pathLst>
                        <a:path w="1231" h="2560">
                          <a:moveTo>
                            <a:pt x="307" y="367"/>
                          </a:moveTo>
                          <a:cubicBezTo>
                            <a:pt x="317" y="336"/>
                            <a:pt x="326" y="303"/>
                            <a:pt x="337" y="283"/>
                          </a:cubicBezTo>
                          <a:cubicBezTo>
                            <a:pt x="348" y="263"/>
                            <a:pt x="360" y="275"/>
                            <a:pt x="373" y="247"/>
                          </a:cubicBezTo>
                          <a:cubicBezTo>
                            <a:pt x="386" y="219"/>
                            <a:pt x="400" y="147"/>
                            <a:pt x="415" y="115"/>
                          </a:cubicBezTo>
                          <a:cubicBezTo>
                            <a:pt x="430" y="83"/>
                            <a:pt x="435" y="73"/>
                            <a:pt x="463" y="55"/>
                          </a:cubicBezTo>
                          <a:cubicBezTo>
                            <a:pt x="491" y="37"/>
                            <a:pt x="536" y="14"/>
                            <a:pt x="583" y="7"/>
                          </a:cubicBezTo>
                          <a:cubicBezTo>
                            <a:pt x="630" y="0"/>
                            <a:pt x="693" y="4"/>
                            <a:pt x="745" y="13"/>
                          </a:cubicBezTo>
                          <a:cubicBezTo>
                            <a:pt x="797" y="22"/>
                            <a:pt x="852" y="34"/>
                            <a:pt x="895" y="61"/>
                          </a:cubicBezTo>
                          <a:cubicBezTo>
                            <a:pt x="938" y="88"/>
                            <a:pt x="977" y="127"/>
                            <a:pt x="1003" y="175"/>
                          </a:cubicBezTo>
                          <a:cubicBezTo>
                            <a:pt x="1029" y="223"/>
                            <a:pt x="1044" y="287"/>
                            <a:pt x="1051" y="349"/>
                          </a:cubicBezTo>
                          <a:cubicBezTo>
                            <a:pt x="1058" y="411"/>
                            <a:pt x="1057" y="477"/>
                            <a:pt x="1045" y="547"/>
                          </a:cubicBezTo>
                          <a:cubicBezTo>
                            <a:pt x="1033" y="617"/>
                            <a:pt x="995" y="712"/>
                            <a:pt x="979" y="769"/>
                          </a:cubicBezTo>
                          <a:cubicBezTo>
                            <a:pt x="963" y="826"/>
                            <a:pt x="955" y="860"/>
                            <a:pt x="949" y="889"/>
                          </a:cubicBezTo>
                          <a:cubicBezTo>
                            <a:pt x="943" y="918"/>
                            <a:pt x="936" y="925"/>
                            <a:pt x="943" y="943"/>
                          </a:cubicBezTo>
                          <a:cubicBezTo>
                            <a:pt x="950" y="961"/>
                            <a:pt x="964" y="975"/>
                            <a:pt x="991" y="997"/>
                          </a:cubicBezTo>
                          <a:cubicBezTo>
                            <a:pt x="1018" y="1019"/>
                            <a:pt x="1069" y="1033"/>
                            <a:pt x="1105" y="1075"/>
                          </a:cubicBezTo>
                          <a:cubicBezTo>
                            <a:pt x="1141" y="1117"/>
                            <a:pt x="1186" y="1174"/>
                            <a:pt x="1207" y="1249"/>
                          </a:cubicBezTo>
                          <a:cubicBezTo>
                            <a:pt x="1228" y="1324"/>
                            <a:pt x="1231" y="1441"/>
                            <a:pt x="1231" y="1525"/>
                          </a:cubicBezTo>
                          <a:cubicBezTo>
                            <a:pt x="1231" y="1609"/>
                            <a:pt x="1225" y="1679"/>
                            <a:pt x="1207" y="1753"/>
                          </a:cubicBezTo>
                          <a:cubicBezTo>
                            <a:pt x="1189" y="1827"/>
                            <a:pt x="1153" y="1917"/>
                            <a:pt x="1123" y="1969"/>
                          </a:cubicBezTo>
                          <a:cubicBezTo>
                            <a:pt x="1093" y="2021"/>
                            <a:pt x="1063" y="2047"/>
                            <a:pt x="1027" y="2065"/>
                          </a:cubicBezTo>
                          <a:cubicBezTo>
                            <a:pt x="991" y="2083"/>
                            <a:pt x="951" y="2079"/>
                            <a:pt x="907" y="2077"/>
                          </a:cubicBezTo>
                          <a:cubicBezTo>
                            <a:pt x="863" y="2075"/>
                            <a:pt x="794" y="2056"/>
                            <a:pt x="763" y="2053"/>
                          </a:cubicBezTo>
                          <a:cubicBezTo>
                            <a:pt x="732" y="2050"/>
                            <a:pt x="733" y="2050"/>
                            <a:pt x="721" y="2059"/>
                          </a:cubicBezTo>
                          <a:cubicBezTo>
                            <a:pt x="709" y="2068"/>
                            <a:pt x="702" y="2075"/>
                            <a:pt x="691" y="2107"/>
                          </a:cubicBezTo>
                          <a:cubicBezTo>
                            <a:pt x="680" y="2139"/>
                            <a:pt x="665" y="2205"/>
                            <a:pt x="655" y="2251"/>
                          </a:cubicBezTo>
                          <a:cubicBezTo>
                            <a:pt x="645" y="2297"/>
                            <a:pt x="652" y="2337"/>
                            <a:pt x="631" y="2383"/>
                          </a:cubicBezTo>
                          <a:cubicBezTo>
                            <a:pt x="610" y="2429"/>
                            <a:pt x="574" y="2498"/>
                            <a:pt x="529" y="2527"/>
                          </a:cubicBezTo>
                          <a:cubicBezTo>
                            <a:pt x="484" y="2556"/>
                            <a:pt x="414" y="2560"/>
                            <a:pt x="361" y="2557"/>
                          </a:cubicBezTo>
                          <a:cubicBezTo>
                            <a:pt x="308" y="2554"/>
                            <a:pt x="256" y="2537"/>
                            <a:pt x="211" y="2509"/>
                          </a:cubicBezTo>
                          <a:cubicBezTo>
                            <a:pt x="166" y="2481"/>
                            <a:pt x="121" y="2436"/>
                            <a:pt x="91" y="2389"/>
                          </a:cubicBezTo>
                          <a:cubicBezTo>
                            <a:pt x="61" y="2342"/>
                            <a:pt x="46" y="2275"/>
                            <a:pt x="31" y="2227"/>
                          </a:cubicBezTo>
                          <a:cubicBezTo>
                            <a:pt x="16" y="2179"/>
                            <a:pt x="2" y="2144"/>
                            <a:pt x="1" y="2101"/>
                          </a:cubicBezTo>
                          <a:cubicBezTo>
                            <a:pt x="0" y="2058"/>
                            <a:pt x="13" y="2018"/>
                            <a:pt x="25" y="1969"/>
                          </a:cubicBezTo>
                          <a:cubicBezTo>
                            <a:pt x="37" y="1920"/>
                            <a:pt x="53" y="1860"/>
                            <a:pt x="73" y="1807"/>
                          </a:cubicBezTo>
                          <a:cubicBezTo>
                            <a:pt x="93" y="1754"/>
                            <a:pt x="122" y="1698"/>
                            <a:pt x="145" y="1651"/>
                          </a:cubicBezTo>
                          <a:cubicBezTo>
                            <a:pt x="168" y="1604"/>
                            <a:pt x="192" y="1548"/>
                            <a:pt x="211" y="1525"/>
                          </a:cubicBezTo>
                          <a:cubicBezTo>
                            <a:pt x="230" y="1502"/>
                            <a:pt x="249" y="1502"/>
                            <a:pt x="259" y="1513"/>
                          </a:cubicBezTo>
                          <a:cubicBezTo>
                            <a:pt x="269" y="1524"/>
                            <a:pt x="278" y="1555"/>
                            <a:pt x="271" y="1591"/>
                          </a:cubicBezTo>
                          <a:cubicBezTo>
                            <a:pt x="264" y="1627"/>
                            <a:pt x="242" y="1682"/>
                            <a:pt x="217" y="1729"/>
                          </a:cubicBezTo>
                          <a:cubicBezTo>
                            <a:pt x="192" y="1776"/>
                            <a:pt x="145" y="1824"/>
                            <a:pt x="121" y="1873"/>
                          </a:cubicBezTo>
                          <a:cubicBezTo>
                            <a:pt x="97" y="1922"/>
                            <a:pt x="76" y="1970"/>
                            <a:pt x="73" y="2023"/>
                          </a:cubicBezTo>
                          <a:cubicBezTo>
                            <a:pt x="70" y="2076"/>
                            <a:pt x="87" y="2141"/>
                            <a:pt x="103" y="2191"/>
                          </a:cubicBezTo>
                          <a:cubicBezTo>
                            <a:pt x="119" y="2241"/>
                            <a:pt x="140" y="2285"/>
                            <a:pt x="169" y="2323"/>
                          </a:cubicBezTo>
                          <a:cubicBezTo>
                            <a:pt x="198" y="2361"/>
                            <a:pt x="232" y="2401"/>
                            <a:pt x="277" y="2419"/>
                          </a:cubicBezTo>
                          <a:cubicBezTo>
                            <a:pt x="322" y="2437"/>
                            <a:pt x="395" y="2440"/>
                            <a:pt x="439" y="2431"/>
                          </a:cubicBezTo>
                          <a:cubicBezTo>
                            <a:pt x="483" y="2422"/>
                            <a:pt x="515" y="2399"/>
                            <a:pt x="541" y="2365"/>
                          </a:cubicBezTo>
                          <a:cubicBezTo>
                            <a:pt x="567" y="2331"/>
                            <a:pt x="583" y="2280"/>
                            <a:pt x="595" y="2227"/>
                          </a:cubicBezTo>
                          <a:cubicBezTo>
                            <a:pt x="607" y="2174"/>
                            <a:pt x="616" y="2117"/>
                            <a:pt x="613" y="2047"/>
                          </a:cubicBezTo>
                          <a:cubicBezTo>
                            <a:pt x="610" y="1977"/>
                            <a:pt x="589" y="1871"/>
                            <a:pt x="577" y="1807"/>
                          </a:cubicBezTo>
                          <a:cubicBezTo>
                            <a:pt x="565" y="1743"/>
                            <a:pt x="555" y="1709"/>
                            <a:pt x="541" y="1663"/>
                          </a:cubicBezTo>
                          <a:cubicBezTo>
                            <a:pt x="527" y="1617"/>
                            <a:pt x="502" y="1561"/>
                            <a:pt x="493" y="1531"/>
                          </a:cubicBezTo>
                          <a:cubicBezTo>
                            <a:pt x="484" y="1501"/>
                            <a:pt x="480" y="1495"/>
                            <a:pt x="487" y="1483"/>
                          </a:cubicBezTo>
                          <a:cubicBezTo>
                            <a:pt x="494" y="1471"/>
                            <a:pt x="519" y="1455"/>
                            <a:pt x="535" y="1459"/>
                          </a:cubicBezTo>
                          <a:cubicBezTo>
                            <a:pt x="551" y="1463"/>
                            <a:pt x="568" y="1478"/>
                            <a:pt x="583" y="1507"/>
                          </a:cubicBezTo>
                          <a:cubicBezTo>
                            <a:pt x="598" y="1536"/>
                            <a:pt x="610" y="1583"/>
                            <a:pt x="625" y="1633"/>
                          </a:cubicBezTo>
                          <a:cubicBezTo>
                            <a:pt x="640" y="1683"/>
                            <a:pt x="657" y="1757"/>
                            <a:pt x="673" y="1807"/>
                          </a:cubicBezTo>
                          <a:cubicBezTo>
                            <a:pt x="689" y="1857"/>
                            <a:pt x="697" y="1905"/>
                            <a:pt x="721" y="1933"/>
                          </a:cubicBezTo>
                          <a:cubicBezTo>
                            <a:pt x="745" y="1961"/>
                            <a:pt x="776" y="1970"/>
                            <a:pt x="817" y="1975"/>
                          </a:cubicBezTo>
                          <a:cubicBezTo>
                            <a:pt x="858" y="1980"/>
                            <a:pt x="926" y="1980"/>
                            <a:pt x="967" y="1963"/>
                          </a:cubicBezTo>
                          <a:cubicBezTo>
                            <a:pt x="1008" y="1946"/>
                            <a:pt x="1035" y="1919"/>
                            <a:pt x="1063" y="1873"/>
                          </a:cubicBezTo>
                          <a:cubicBezTo>
                            <a:pt x="1091" y="1827"/>
                            <a:pt x="1122" y="1761"/>
                            <a:pt x="1135" y="1687"/>
                          </a:cubicBezTo>
                          <a:cubicBezTo>
                            <a:pt x="1148" y="1613"/>
                            <a:pt x="1144" y="1498"/>
                            <a:pt x="1141" y="1429"/>
                          </a:cubicBezTo>
                          <a:cubicBezTo>
                            <a:pt x="1138" y="1360"/>
                            <a:pt x="1140" y="1325"/>
                            <a:pt x="1117" y="1273"/>
                          </a:cubicBezTo>
                          <a:cubicBezTo>
                            <a:pt x="1094" y="1221"/>
                            <a:pt x="1042" y="1153"/>
                            <a:pt x="1003" y="1117"/>
                          </a:cubicBezTo>
                          <a:cubicBezTo>
                            <a:pt x="964" y="1081"/>
                            <a:pt x="919" y="1064"/>
                            <a:pt x="883" y="1057"/>
                          </a:cubicBezTo>
                          <a:cubicBezTo>
                            <a:pt x="847" y="1050"/>
                            <a:pt x="821" y="1063"/>
                            <a:pt x="787" y="1075"/>
                          </a:cubicBezTo>
                          <a:cubicBezTo>
                            <a:pt x="753" y="1087"/>
                            <a:pt x="706" y="1117"/>
                            <a:pt x="679" y="1129"/>
                          </a:cubicBezTo>
                          <a:cubicBezTo>
                            <a:pt x="652" y="1141"/>
                            <a:pt x="642" y="1149"/>
                            <a:pt x="625" y="1147"/>
                          </a:cubicBezTo>
                          <a:cubicBezTo>
                            <a:pt x="608" y="1145"/>
                            <a:pt x="584" y="1130"/>
                            <a:pt x="577" y="1117"/>
                          </a:cubicBezTo>
                          <a:cubicBezTo>
                            <a:pt x="570" y="1104"/>
                            <a:pt x="576" y="1083"/>
                            <a:pt x="583" y="1069"/>
                          </a:cubicBezTo>
                          <a:cubicBezTo>
                            <a:pt x="590" y="1055"/>
                            <a:pt x="599" y="1043"/>
                            <a:pt x="619" y="1033"/>
                          </a:cubicBezTo>
                          <a:cubicBezTo>
                            <a:pt x="639" y="1023"/>
                            <a:pt x="671" y="1025"/>
                            <a:pt x="703" y="1009"/>
                          </a:cubicBezTo>
                          <a:cubicBezTo>
                            <a:pt x="735" y="993"/>
                            <a:pt x="780" y="965"/>
                            <a:pt x="811" y="937"/>
                          </a:cubicBezTo>
                          <a:cubicBezTo>
                            <a:pt x="842" y="909"/>
                            <a:pt x="866" y="895"/>
                            <a:pt x="889" y="841"/>
                          </a:cubicBezTo>
                          <a:cubicBezTo>
                            <a:pt x="912" y="787"/>
                            <a:pt x="939" y="696"/>
                            <a:pt x="949" y="613"/>
                          </a:cubicBezTo>
                          <a:cubicBezTo>
                            <a:pt x="959" y="530"/>
                            <a:pt x="960" y="416"/>
                            <a:pt x="949" y="343"/>
                          </a:cubicBezTo>
                          <a:cubicBezTo>
                            <a:pt x="938" y="270"/>
                            <a:pt x="914" y="215"/>
                            <a:pt x="883" y="175"/>
                          </a:cubicBezTo>
                          <a:cubicBezTo>
                            <a:pt x="852" y="135"/>
                            <a:pt x="807" y="115"/>
                            <a:pt x="763" y="103"/>
                          </a:cubicBezTo>
                          <a:cubicBezTo>
                            <a:pt x="719" y="91"/>
                            <a:pt x="665" y="90"/>
                            <a:pt x="619" y="103"/>
                          </a:cubicBezTo>
                          <a:cubicBezTo>
                            <a:pt x="573" y="116"/>
                            <a:pt x="525" y="139"/>
                            <a:pt x="487" y="181"/>
                          </a:cubicBezTo>
                          <a:cubicBezTo>
                            <a:pt x="449" y="223"/>
                            <a:pt x="412" y="301"/>
                            <a:pt x="391" y="355"/>
                          </a:cubicBezTo>
                          <a:cubicBezTo>
                            <a:pt x="370" y="409"/>
                            <a:pt x="359" y="437"/>
                            <a:pt x="361" y="505"/>
                          </a:cubicBezTo>
                          <a:cubicBezTo>
                            <a:pt x="363" y="573"/>
                            <a:pt x="399" y="691"/>
                            <a:pt x="403" y="763"/>
                          </a:cubicBezTo>
                          <a:cubicBezTo>
                            <a:pt x="407" y="835"/>
                            <a:pt x="395" y="906"/>
                            <a:pt x="385" y="937"/>
                          </a:cubicBezTo>
                          <a:cubicBezTo>
                            <a:pt x="375" y="968"/>
                            <a:pt x="356" y="957"/>
                            <a:pt x="343" y="949"/>
                          </a:cubicBezTo>
                          <a:cubicBezTo>
                            <a:pt x="330" y="941"/>
                            <a:pt x="316" y="933"/>
                            <a:pt x="307" y="889"/>
                          </a:cubicBezTo>
                          <a:cubicBezTo>
                            <a:pt x="298" y="845"/>
                            <a:pt x="294" y="755"/>
                            <a:pt x="289" y="685"/>
                          </a:cubicBezTo>
                          <a:cubicBezTo>
                            <a:pt x="284" y="615"/>
                            <a:pt x="273" y="523"/>
                            <a:pt x="277" y="469"/>
                          </a:cubicBezTo>
                          <a:cubicBezTo>
                            <a:pt x="281" y="415"/>
                            <a:pt x="297" y="398"/>
                            <a:pt x="307" y="367"/>
                          </a:cubicBezTo>
                          <a:close/>
                        </a:path>
                      </a:pathLst>
                    </a:custGeom>
                    <a:solidFill>
                      <a:srgbClr val="E7D6B7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58" name="Freeform 11">
                      <a:extLst>
                        <a:ext uri="{FF2B5EF4-FFF2-40B4-BE49-F238E27FC236}">
                          <a16:creationId xmlns:a16="http://schemas.microsoft.com/office/drawing/2014/main" id="{18C6FC33-CAE6-4BCD-9A68-887E73EDC53A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1657" y="376"/>
                      <a:ext cx="865" cy="2071"/>
                    </a:xfrm>
                    <a:custGeom>
                      <a:avLst/>
                      <a:gdLst>
                        <a:gd name="T0" fmla="*/ 785 w 865"/>
                        <a:gd name="T1" fmla="*/ 530 h 2071"/>
                        <a:gd name="T2" fmla="*/ 797 w 865"/>
                        <a:gd name="T3" fmla="*/ 350 h 2071"/>
                        <a:gd name="T4" fmla="*/ 863 w 865"/>
                        <a:gd name="T5" fmla="*/ 206 h 2071"/>
                        <a:gd name="T6" fmla="*/ 809 w 865"/>
                        <a:gd name="T7" fmla="*/ 218 h 2071"/>
                        <a:gd name="T8" fmla="*/ 749 w 865"/>
                        <a:gd name="T9" fmla="*/ 218 h 2071"/>
                        <a:gd name="T10" fmla="*/ 683 w 865"/>
                        <a:gd name="T11" fmla="*/ 116 h 2071"/>
                        <a:gd name="T12" fmla="*/ 611 w 865"/>
                        <a:gd name="T13" fmla="*/ 32 h 2071"/>
                        <a:gd name="T14" fmla="*/ 509 w 865"/>
                        <a:gd name="T15" fmla="*/ 2 h 2071"/>
                        <a:gd name="T16" fmla="*/ 407 w 865"/>
                        <a:gd name="T17" fmla="*/ 20 h 2071"/>
                        <a:gd name="T18" fmla="*/ 281 w 865"/>
                        <a:gd name="T19" fmla="*/ 74 h 2071"/>
                        <a:gd name="T20" fmla="*/ 173 w 865"/>
                        <a:gd name="T21" fmla="*/ 206 h 2071"/>
                        <a:gd name="T22" fmla="*/ 119 w 865"/>
                        <a:gd name="T23" fmla="*/ 404 h 2071"/>
                        <a:gd name="T24" fmla="*/ 131 w 865"/>
                        <a:gd name="T25" fmla="*/ 590 h 2071"/>
                        <a:gd name="T26" fmla="*/ 173 w 865"/>
                        <a:gd name="T27" fmla="*/ 782 h 2071"/>
                        <a:gd name="T28" fmla="*/ 197 w 865"/>
                        <a:gd name="T29" fmla="*/ 884 h 2071"/>
                        <a:gd name="T30" fmla="*/ 167 w 865"/>
                        <a:gd name="T31" fmla="*/ 986 h 2071"/>
                        <a:gd name="T32" fmla="*/ 65 w 865"/>
                        <a:gd name="T33" fmla="*/ 1124 h 2071"/>
                        <a:gd name="T34" fmla="*/ 17 w 865"/>
                        <a:gd name="T35" fmla="*/ 1298 h 2071"/>
                        <a:gd name="T36" fmla="*/ 5 w 865"/>
                        <a:gd name="T37" fmla="*/ 1550 h 2071"/>
                        <a:gd name="T38" fmla="*/ 47 w 865"/>
                        <a:gd name="T39" fmla="*/ 1748 h 2071"/>
                        <a:gd name="T40" fmla="*/ 131 w 865"/>
                        <a:gd name="T41" fmla="*/ 1898 h 2071"/>
                        <a:gd name="T42" fmla="*/ 299 w 865"/>
                        <a:gd name="T43" fmla="*/ 1988 h 2071"/>
                        <a:gd name="T44" fmla="*/ 425 w 865"/>
                        <a:gd name="T45" fmla="*/ 1982 h 2071"/>
                        <a:gd name="T46" fmla="*/ 467 w 865"/>
                        <a:gd name="T47" fmla="*/ 1994 h 2071"/>
                        <a:gd name="T48" fmla="*/ 497 w 865"/>
                        <a:gd name="T49" fmla="*/ 2066 h 2071"/>
                        <a:gd name="T50" fmla="*/ 497 w 865"/>
                        <a:gd name="T51" fmla="*/ 1964 h 2071"/>
                        <a:gd name="T52" fmla="*/ 557 w 865"/>
                        <a:gd name="T53" fmla="*/ 1778 h 2071"/>
                        <a:gd name="T54" fmla="*/ 617 w 865"/>
                        <a:gd name="T55" fmla="*/ 1658 h 2071"/>
                        <a:gd name="T56" fmla="*/ 581 w 865"/>
                        <a:gd name="T57" fmla="*/ 1700 h 2071"/>
                        <a:gd name="T58" fmla="*/ 515 w 865"/>
                        <a:gd name="T59" fmla="*/ 1820 h 2071"/>
                        <a:gd name="T60" fmla="*/ 407 w 865"/>
                        <a:gd name="T61" fmla="*/ 1904 h 2071"/>
                        <a:gd name="T62" fmla="*/ 269 w 865"/>
                        <a:gd name="T63" fmla="*/ 1898 h 2071"/>
                        <a:gd name="T64" fmla="*/ 179 w 865"/>
                        <a:gd name="T65" fmla="*/ 1814 h 2071"/>
                        <a:gd name="T66" fmla="*/ 113 w 865"/>
                        <a:gd name="T67" fmla="*/ 1640 h 2071"/>
                        <a:gd name="T68" fmla="*/ 107 w 865"/>
                        <a:gd name="T69" fmla="*/ 1394 h 2071"/>
                        <a:gd name="T70" fmla="*/ 137 w 865"/>
                        <a:gd name="T71" fmla="*/ 1190 h 2071"/>
                        <a:gd name="T72" fmla="*/ 203 w 865"/>
                        <a:gd name="T73" fmla="*/ 1070 h 2071"/>
                        <a:gd name="T74" fmla="*/ 323 w 865"/>
                        <a:gd name="T75" fmla="*/ 1022 h 2071"/>
                        <a:gd name="T76" fmla="*/ 509 w 865"/>
                        <a:gd name="T77" fmla="*/ 1076 h 2071"/>
                        <a:gd name="T78" fmla="*/ 611 w 865"/>
                        <a:gd name="T79" fmla="*/ 1124 h 2071"/>
                        <a:gd name="T80" fmla="*/ 665 w 865"/>
                        <a:gd name="T81" fmla="*/ 1100 h 2071"/>
                        <a:gd name="T82" fmla="*/ 659 w 865"/>
                        <a:gd name="T83" fmla="*/ 1046 h 2071"/>
                        <a:gd name="T84" fmla="*/ 611 w 865"/>
                        <a:gd name="T85" fmla="*/ 1004 h 2071"/>
                        <a:gd name="T86" fmla="*/ 497 w 865"/>
                        <a:gd name="T87" fmla="*/ 980 h 2071"/>
                        <a:gd name="T88" fmla="*/ 323 w 865"/>
                        <a:gd name="T89" fmla="*/ 896 h 2071"/>
                        <a:gd name="T90" fmla="*/ 233 w 865"/>
                        <a:gd name="T91" fmla="*/ 680 h 2071"/>
                        <a:gd name="T92" fmla="*/ 209 w 865"/>
                        <a:gd name="T93" fmla="*/ 416 h 2071"/>
                        <a:gd name="T94" fmla="*/ 317 w 865"/>
                        <a:gd name="T95" fmla="*/ 170 h 2071"/>
                        <a:gd name="T96" fmla="*/ 485 w 865"/>
                        <a:gd name="T97" fmla="*/ 110 h 2071"/>
                        <a:gd name="T98" fmla="*/ 617 w 865"/>
                        <a:gd name="T99" fmla="*/ 164 h 2071"/>
                        <a:gd name="T100" fmla="*/ 707 w 865"/>
                        <a:gd name="T101" fmla="*/ 290 h 2071"/>
                        <a:gd name="T102" fmla="*/ 737 w 865"/>
                        <a:gd name="T103" fmla="*/ 428 h 2071"/>
                        <a:gd name="T104" fmla="*/ 773 w 865"/>
                        <a:gd name="T105" fmla="*/ 602 h 2071"/>
                        <a:gd name="T106" fmla="*/ 809 w 865"/>
                        <a:gd name="T107" fmla="*/ 584 h 2071"/>
                        <a:gd name="T108" fmla="*/ 785 w 865"/>
                        <a:gd name="T109" fmla="*/ 530 h 2071"/>
                        <a:gd name="T110" fmla="*/ 0 60000 65536"/>
                        <a:gd name="T111" fmla="*/ 0 60000 65536"/>
                        <a:gd name="T112" fmla="*/ 0 60000 65536"/>
                        <a:gd name="T113" fmla="*/ 0 60000 65536"/>
                        <a:gd name="T114" fmla="*/ 0 60000 65536"/>
                        <a:gd name="T115" fmla="*/ 0 60000 65536"/>
                        <a:gd name="T116" fmla="*/ 0 60000 65536"/>
                        <a:gd name="T117" fmla="*/ 0 60000 65536"/>
                        <a:gd name="T118" fmla="*/ 0 60000 65536"/>
                        <a:gd name="T119" fmla="*/ 0 60000 65536"/>
                        <a:gd name="T120" fmla="*/ 0 60000 65536"/>
                        <a:gd name="T121" fmla="*/ 0 60000 65536"/>
                        <a:gd name="T122" fmla="*/ 0 60000 65536"/>
                        <a:gd name="T123" fmla="*/ 0 60000 65536"/>
                        <a:gd name="T124" fmla="*/ 0 60000 65536"/>
                        <a:gd name="T125" fmla="*/ 0 60000 65536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60000 65536"/>
                        <a:gd name="T148" fmla="*/ 0 60000 65536"/>
                        <a:gd name="T149" fmla="*/ 0 60000 65536"/>
                        <a:gd name="T150" fmla="*/ 0 60000 65536"/>
                        <a:gd name="T151" fmla="*/ 0 60000 65536"/>
                        <a:gd name="T152" fmla="*/ 0 60000 65536"/>
                        <a:gd name="T153" fmla="*/ 0 60000 65536"/>
                        <a:gd name="T154" fmla="*/ 0 60000 65536"/>
                        <a:gd name="T155" fmla="*/ 0 60000 65536"/>
                        <a:gd name="T156" fmla="*/ 0 60000 65536"/>
                        <a:gd name="T157" fmla="*/ 0 60000 65536"/>
                        <a:gd name="T158" fmla="*/ 0 60000 65536"/>
                        <a:gd name="T159" fmla="*/ 0 60000 65536"/>
                        <a:gd name="T160" fmla="*/ 0 60000 65536"/>
                        <a:gd name="T161" fmla="*/ 0 60000 65536"/>
                        <a:gd name="T162" fmla="*/ 0 60000 65536"/>
                        <a:gd name="T163" fmla="*/ 0 60000 65536"/>
                        <a:gd name="T164" fmla="*/ 0 60000 65536"/>
                      </a:gdLst>
                      <a:ahLst/>
                      <a:cxnLst>
                        <a:cxn ang="T110">
                          <a:pos x="T0" y="T1"/>
                        </a:cxn>
                        <a:cxn ang="T111">
                          <a:pos x="T2" y="T3"/>
                        </a:cxn>
                        <a:cxn ang="T112">
                          <a:pos x="T4" y="T5"/>
                        </a:cxn>
                        <a:cxn ang="T113">
                          <a:pos x="T6" y="T7"/>
                        </a:cxn>
                        <a:cxn ang="T114">
                          <a:pos x="T8" y="T9"/>
                        </a:cxn>
                        <a:cxn ang="T115">
                          <a:pos x="T10" y="T11"/>
                        </a:cxn>
                        <a:cxn ang="T116">
                          <a:pos x="T12" y="T13"/>
                        </a:cxn>
                        <a:cxn ang="T117">
                          <a:pos x="T14" y="T15"/>
                        </a:cxn>
                        <a:cxn ang="T118">
                          <a:pos x="T16" y="T17"/>
                        </a:cxn>
                        <a:cxn ang="T119">
                          <a:pos x="T18" y="T19"/>
                        </a:cxn>
                        <a:cxn ang="T120">
                          <a:pos x="T20" y="T21"/>
                        </a:cxn>
                        <a:cxn ang="T121">
                          <a:pos x="T22" y="T23"/>
                        </a:cxn>
                        <a:cxn ang="T122">
                          <a:pos x="T24" y="T25"/>
                        </a:cxn>
                        <a:cxn ang="T123">
                          <a:pos x="T26" y="T27"/>
                        </a:cxn>
                        <a:cxn ang="T124">
                          <a:pos x="T28" y="T29"/>
                        </a:cxn>
                        <a:cxn ang="T125">
                          <a:pos x="T30" y="T31"/>
                        </a:cxn>
                        <a:cxn ang="T126">
                          <a:pos x="T32" y="T33"/>
                        </a:cxn>
                        <a:cxn ang="T127">
                          <a:pos x="T34" y="T35"/>
                        </a:cxn>
                        <a:cxn ang="T128">
                          <a:pos x="T36" y="T37"/>
                        </a:cxn>
                        <a:cxn ang="T129">
                          <a:pos x="T38" y="T39"/>
                        </a:cxn>
                        <a:cxn ang="T130">
                          <a:pos x="T40" y="T41"/>
                        </a:cxn>
                        <a:cxn ang="T131">
                          <a:pos x="T42" y="T43"/>
                        </a:cxn>
                        <a:cxn ang="T132">
                          <a:pos x="T44" y="T45"/>
                        </a:cxn>
                        <a:cxn ang="T133">
                          <a:pos x="T46" y="T47"/>
                        </a:cxn>
                        <a:cxn ang="T134">
                          <a:pos x="T48" y="T49"/>
                        </a:cxn>
                        <a:cxn ang="T135">
                          <a:pos x="T50" y="T51"/>
                        </a:cxn>
                        <a:cxn ang="T136">
                          <a:pos x="T52" y="T53"/>
                        </a:cxn>
                        <a:cxn ang="T137">
                          <a:pos x="T54" y="T55"/>
                        </a:cxn>
                        <a:cxn ang="T138">
                          <a:pos x="T56" y="T57"/>
                        </a:cxn>
                        <a:cxn ang="T139">
                          <a:pos x="T58" y="T59"/>
                        </a:cxn>
                        <a:cxn ang="T140">
                          <a:pos x="T60" y="T61"/>
                        </a:cxn>
                        <a:cxn ang="T141">
                          <a:pos x="T62" y="T63"/>
                        </a:cxn>
                        <a:cxn ang="T142">
                          <a:pos x="T64" y="T65"/>
                        </a:cxn>
                        <a:cxn ang="T143">
                          <a:pos x="T66" y="T67"/>
                        </a:cxn>
                        <a:cxn ang="T144">
                          <a:pos x="T68" y="T69"/>
                        </a:cxn>
                        <a:cxn ang="T145">
                          <a:pos x="T70" y="T71"/>
                        </a:cxn>
                        <a:cxn ang="T146">
                          <a:pos x="T72" y="T73"/>
                        </a:cxn>
                        <a:cxn ang="T147">
                          <a:pos x="T74" y="T75"/>
                        </a:cxn>
                        <a:cxn ang="T148">
                          <a:pos x="T76" y="T77"/>
                        </a:cxn>
                        <a:cxn ang="T149">
                          <a:pos x="T78" y="T79"/>
                        </a:cxn>
                        <a:cxn ang="T150">
                          <a:pos x="T80" y="T81"/>
                        </a:cxn>
                        <a:cxn ang="T151">
                          <a:pos x="T82" y="T83"/>
                        </a:cxn>
                        <a:cxn ang="T152">
                          <a:pos x="T84" y="T85"/>
                        </a:cxn>
                        <a:cxn ang="T153">
                          <a:pos x="T86" y="T87"/>
                        </a:cxn>
                        <a:cxn ang="T154">
                          <a:pos x="T88" y="T89"/>
                        </a:cxn>
                        <a:cxn ang="T155">
                          <a:pos x="T90" y="T91"/>
                        </a:cxn>
                        <a:cxn ang="T156">
                          <a:pos x="T92" y="T93"/>
                        </a:cxn>
                        <a:cxn ang="T157">
                          <a:pos x="T94" y="T95"/>
                        </a:cxn>
                        <a:cxn ang="T158">
                          <a:pos x="T96" y="T97"/>
                        </a:cxn>
                        <a:cxn ang="T159">
                          <a:pos x="T98" y="T99"/>
                        </a:cxn>
                        <a:cxn ang="T160">
                          <a:pos x="T100" y="T101"/>
                        </a:cxn>
                        <a:cxn ang="T161">
                          <a:pos x="T102" y="T103"/>
                        </a:cxn>
                        <a:cxn ang="T162">
                          <a:pos x="T104" y="T105"/>
                        </a:cxn>
                        <a:cxn ang="T163">
                          <a:pos x="T106" y="T107"/>
                        </a:cxn>
                        <a:cxn ang="T164">
                          <a:pos x="T108" y="T109"/>
                        </a:cxn>
                      </a:cxnLst>
                      <a:rect l="0" t="0" r="r" b="b"/>
                      <a:pathLst>
                        <a:path w="865" h="2071">
                          <a:moveTo>
                            <a:pt x="785" y="530"/>
                          </a:moveTo>
                          <a:cubicBezTo>
                            <a:pt x="783" y="491"/>
                            <a:pt x="784" y="404"/>
                            <a:pt x="797" y="350"/>
                          </a:cubicBezTo>
                          <a:cubicBezTo>
                            <a:pt x="810" y="296"/>
                            <a:pt x="861" y="228"/>
                            <a:pt x="863" y="206"/>
                          </a:cubicBezTo>
                          <a:cubicBezTo>
                            <a:pt x="865" y="184"/>
                            <a:pt x="828" y="216"/>
                            <a:pt x="809" y="218"/>
                          </a:cubicBezTo>
                          <a:cubicBezTo>
                            <a:pt x="790" y="220"/>
                            <a:pt x="770" y="235"/>
                            <a:pt x="749" y="218"/>
                          </a:cubicBezTo>
                          <a:cubicBezTo>
                            <a:pt x="728" y="201"/>
                            <a:pt x="706" y="147"/>
                            <a:pt x="683" y="116"/>
                          </a:cubicBezTo>
                          <a:cubicBezTo>
                            <a:pt x="660" y="85"/>
                            <a:pt x="640" y="51"/>
                            <a:pt x="611" y="32"/>
                          </a:cubicBezTo>
                          <a:cubicBezTo>
                            <a:pt x="582" y="13"/>
                            <a:pt x="543" y="4"/>
                            <a:pt x="509" y="2"/>
                          </a:cubicBezTo>
                          <a:cubicBezTo>
                            <a:pt x="475" y="0"/>
                            <a:pt x="445" y="8"/>
                            <a:pt x="407" y="20"/>
                          </a:cubicBezTo>
                          <a:cubicBezTo>
                            <a:pt x="369" y="32"/>
                            <a:pt x="320" y="43"/>
                            <a:pt x="281" y="74"/>
                          </a:cubicBezTo>
                          <a:cubicBezTo>
                            <a:pt x="242" y="105"/>
                            <a:pt x="200" y="151"/>
                            <a:pt x="173" y="206"/>
                          </a:cubicBezTo>
                          <a:cubicBezTo>
                            <a:pt x="146" y="261"/>
                            <a:pt x="126" y="340"/>
                            <a:pt x="119" y="404"/>
                          </a:cubicBezTo>
                          <a:cubicBezTo>
                            <a:pt x="112" y="468"/>
                            <a:pt x="122" y="527"/>
                            <a:pt x="131" y="590"/>
                          </a:cubicBezTo>
                          <a:cubicBezTo>
                            <a:pt x="140" y="653"/>
                            <a:pt x="162" y="733"/>
                            <a:pt x="173" y="782"/>
                          </a:cubicBezTo>
                          <a:cubicBezTo>
                            <a:pt x="184" y="831"/>
                            <a:pt x="198" y="850"/>
                            <a:pt x="197" y="884"/>
                          </a:cubicBezTo>
                          <a:cubicBezTo>
                            <a:pt x="196" y="918"/>
                            <a:pt x="189" y="946"/>
                            <a:pt x="167" y="986"/>
                          </a:cubicBezTo>
                          <a:cubicBezTo>
                            <a:pt x="145" y="1026"/>
                            <a:pt x="90" y="1072"/>
                            <a:pt x="65" y="1124"/>
                          </a:cubicBezTo>
                          <a:cubicBezTo>
                            <a:pt x="40" y="1176"/>
                            <a:pt x="27" y="1227"/>
                            <a:pt x="17" y="1298"/>
                          </a:cubicBezTo>
                          <a:cubicBezTo>
                            <a:pt x="7" y="1369"/>
                            <a:pt x="0" y="1475"/>
                            <a:pt x="5" y="1550"/>
                          </a:cubicBezTo>
                          <a:cubicBezTo>
                            <a:pt x="10" y="1625"/>
                            <a:pt x="26" y="1690"/>
                            <a:pt x="47" y="1748"/>
                          </a:cubicBezTo>
                          <a:cubicBezTo>
                            <a:pt x="68" y="1806"/>
                            <a:pt x="89" y="1858"/>
                            <a:pt x="131" y="1898"/>
                          </a:cubicBezTo>
                          <a:cubicBezTo>
                            <a:pt x="173" y="1938"/>
                            <a:pt x="250" y="1974"/>
                            <a:pt x="299" y="1988"/>
                          </a:cubicBezTo>
                          <a:cubicBezTo>
                            <a:pt x="348" y="2002"/>
                            <a:pt x="397" y="1981"/>
                            <a:pt x="425" y="1982"/>
                          </a:cubicBezTo>
                          <a:cubicBezTo>
                            <a:pt x="453" y="1983"/>
                            <a:pt x="455" y="1980"/>
                            <a:pt x="467" y="1994"/>
                          </a:cubicBezTo>
                          <a:cubicBezTo>
                            <a:pt x="479" y="2008"/>
                            <a:pt x="492" y="2071"/>
                            <a:pt x="497" y="2066"/>
                          </a:cubicBezTo>
                          <a:cubicBezTo>
                            <a:pt x="502" y="2061"/>
                            <a:pt x="487" y="2012"/>
                            <a:pt x="497" y="1964"/>
                          </a:cubicBezTo>
                          <a:cubicBezTo>
                            <a:pt x="507" y="1916"/>
                            <a:pt x="537" y="1829"/>
                            <a:pt x="557" y="1778"/>
                          </a:cubicBezTo>
                          <a:cubicBezTo>
                            <a:pt x="577" y="1727"/>
                            <a:pt x="613" y="1671"/>
                            <a:pt x="617" y="1658"/>
                          </a:cubicBezTo>
                          <a:cubicBezTo>
                            <a:pt x="621" y="1645"/>
                            <a:pt x="598" y="1673"/>
                            <a:pt x="581" y="1700"/>
                          </a:cubicBezTo>
                          <a:cubicBezTo>
                            <a:pt x="564" y="1727"/>
                            <a:pt x="544" y="1786"/>
                            <a:pt x="515" y="1820"/>
                          </a:cubicBezTo>
                          <a:cubicBezTo>
                            <a:pt x="486" y="1854"/>
                            <a:pt x="448" y="1891"/>
                            <a:pt x="407" y="1904"/>
                          </a:cubicBezTo>
                          <a:cubicBezTo>
                            <a:pt x="366" y="1917"/>
                            <a:pt x="307" y="1913"/>
                            <a:pt x="269" y="1898"/>
                          </a:cubicBezTo>
                          <a:cubicBezTo>
                            <a:pt x="231" y="1883"/>
                            <a:pt x="205" y="1857"/>
                            <a:pt x="179" y="1814"/>
                          </a:cubicBezTo>
                          <a:cubicBezTo>
                            <a:pt x="153" y="1771"/>
                            <a:pt x="125" y="1710"/>
                            <a:pt x="113" y="1640"/>
                          </a:cubicBezTo>
                          <a:cubicBezTo>
                            <a:pt x="101" y="1570"/>
                            <a:pt x="103" y="1469"/>
                            <a:pt x="107" y="1394"/>
                          </a:cubicBezTo>
                          <a:cubicBezTo>
                            <a:pt x="111" y="1319"/>
                            <a:pt x="121" y="1244"/>
                            <a:pt x="137" y="1190"/>
                          </a:cubicBezTo>
                          <a:cubicBezTo>
                            <a:pt x="153" y="1136"/>
                            <a:pt x="172" y="1098"/>
                            <a:pt x="203" y="1070"/>
                          </a:cubicBezTo>
                          <a:cubicBezTo>
                            <a:pt x="234" y="1042"/>
                            <a:pt x="272" y="1021"/>
                            <a:pt x="323" y="1022"/>
                          </a:cubicBezTo>
                          <a:cubicBezTo>
                            <a:pt x="374" y="1023"/>
                            <a:pt x="461" y="1059"/>
                            <a:pt x="509" y="1076"/>
                          </a:cubicBezTo>
                          <a:cubicBezTo>
                            <a:pt x="557" y="1093"/>
                            <a:pt x="585" y="1120"/>
                            <a:pt x="611" y="1124"/>
                          </a:cubicBezTo>
                          <a:cubicBezTo>
                            <a:pt x="637" y="1128"/>
                            <a:pt x="657" y="1113"/>
                            <a:pt x="665" y="1100"/>
                          </a:cubicBezTo>
                          <a:cubicBezTo>
                            <a:pt x="673" y="1087"/>
                            <a:pt x="668" y="1062"/>
                            <a:pt x="659" y="1046"/>
                          </a:cubicBezTo>
                          <a:cubicBezTo>
                            <a:pt x="650" y="1030"/>
                            <a:pt x="638" y="1015"/>
                            <a:pt x="611" y="1004"/>
                          </a:cubicBezTo>
                          <a:cubicBezTo>
                            <a:pt x="584" y="993"/>
                            <a:pt x="545" y="998"/>
                            <a:pt x="497" y="980"/>
                          </a:cubicBezTo>
                          <a:cubicBezTo>
                            <a:pt x="449" y="962"/>
                            <a:pt x="367" y="946"/>
                            <a:pt x="323" y="896"/>
                          </a:cubicBezTo>
                          <a:cubicBezTo>
                            <a:pt x="279" y="846"/>
                            <a:pt x="252" y="760"/>
                            <a:pt x="233" y="680"/>
                          </a:cubicBezTo>
                          <a:cubicBezTo>
                            <a:pt x="214" y="600"/>
                            <a:pt x="195" y="501"/>
                            <a:pt x="209" y="416"/>
                          </a:cubicBezTo>
                          <a:cubicBezTo>
                            <a:pt x="223" y="331"/>
                            <a:pt x="271" y="221"/>
                            <a:pt x="317" y="170"/>
                          </a:cubicBezTo>
                          <a:cubicBezTo>
                            <a:pt x="363" y="119"/>
                            <a:pt x="435" y="111"/>
                            <a:pt x="485" y="110"/>
                          </a:cubicBezTo>
                          <a:cubicBezTo>
                            <a:pt x="535" y="109"/>
                            <a:pt x="580" y="134"/>
                            <a:pt x="617" y="164"/>
                          </a:cubicBezTo>
                          <a:cubicBezTo>
                            <a:pt x="654" y="194"/>
                            <a:pt x="687" y="246"/>
                            <a:pt x="707" y="290"/>
                          </a:cubicBezTo>
                          <a:cubicBezTo>
                            <a:pt x="727" y="334"/>
                            <a:pt x="726" y="376"/>
                            <a:pt x="737" y="428"/>
                          </a:cubicBezTo>
                          <a:cubicBezTo>
                            <a:pt x="748" y="480"/>
                            <a:pt x="761" y="576"/>
                            <a:pt x="773" y="602"/>
                          </a:cubicBezTo>
                          <a:cubicBezTo>
                            <a:pt x="785" y="628"/>
                            <a:pt x="807" y="597"/>
                            <a:pt x="809" y="584"/>
                          </a:cubicBezTo>
                          <a:cubicBezTo>
                            <a:pt x="811" y="571"/>
                            <a:pt x="787" y="569"/>
                            <a:pt x="785" y="530"/>
                          </a:cubicBezTo>
                          <a:close/>
                        </a:path>
                      </a:pathLst>
                    </a:custGeom>
                    <a:solidFill>
                      <a:srgbClr val="E7D6B7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</p:grpSp>
              <p:sp>
                <p:nvSpPr>
                  <p:cNvPr id="51" name="Oval 12">
                    <a:extLst>
                      <a:ext uri="{FF2B5EF4-FFF2-40B4-BE49-F238E27FC236}">
                        <a16:creationId xmlns:a16="http://schemas.microsoft.com/office/drawing/2014/main" id="{D2ADAA21-1A7C-4696-9203-182781C150A3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2396" y="1428"/>
                    <a:ext cx="175" cy="247"/>
                  </a:xfrm>
                  <a:prstGeom prst="ellipse">
                    <a:avLst/>
                  </a:prstGeom>
                  <a:solidFill>
                    <a:srgbClr val="E7D6B7"/>
                  </a:solidFill>
                  <a:ln>
                    <a:noFill/>
                  </a:ln>
                  <a:effectLst/>
                </p:spPr>
                <p:txBody>
                  <a:bodyPr wrap="none" anchor="ctr"/>
                  <a:lstStyle>
                    <a:lvl1pPr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1pPr>
                    <a:lvl2pPr marL="742950" indent="-28575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2pPr>
                    <a:lvl3pPr marL="11430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3pPr>
                    <a:lvl4pPr marL="16002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4pPr>
                    <a:lvl5pPr marL="20574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9pPr>
                  </a:lstStyle>
                  <a:p>
                    <a:pPr eaLnBrk="1" hangingPunct="1">
                      <a:defRPr/>
                    </a:pPr>
                    <a:endParaRPr lang="ru-RU" altLang="ru-RU"/>
                  </a:p>
                </p:txBody>
              </p:sp>
              <p:sp>
                <p:nvSpPr>
                  <p:cNvPr id="52" name="Freeform 13">
                    <a:extLst>
                      <a:ext uri="{FF2B5EF4-FFF2-40B4-BE49-F238E27FC236}">
                        <a16:creationId xmlns:a16="http://schemas.microsoft.com/office/drawing/2014/main" id="{8C26F9D3-8F53-4788-8D34-1E3ECCB1CF20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595" y="741"/>
                    <a:ext cx="266" cy="521"/>
                  </a:xfrm>
                  <a:custGeom>
                    <a:avLst/>
                    <a:gdLst>
                      <a:gd name="T0" fmla="*/ 3 w 266"/>
                      <a:gd name="T1" fmla="*/ 483 h 521"/>
                      <a:gd name="T2" fmla="*/ 27 w 266"/>
                      <a:gd name="T3" fmla="*/ 273 h 521"/>
                      <a:gd name="T4" fmla="*/ 111 w 266"/>
                      <a:gd name="T5" fmla="*/ 45 h 521"/>
                      <a:gd name="T6" fmla="*/ 183 w 266"/>
                      <a:gd name="T7" fmla="*/ 3 h 521"/>
                      <a:gd name="T8" fmla="*/ 237 w 266"/>
                      <a:gd name="T9" fmla="*/ 39 h 521"/>
                      <a:gd name="T10" fmla="*/ 261 w 266"/>
                      <a:gd name="T11" fmla="*/ 129 h 521"/>
                      <a:gd name="T12" fmla="*/ 207 w 266"/>
                      <a:gd name="T13" fmla="*/ 273 h 521"/>
                      <a:gd name="T14" fmla="*/ 105 w 266"/>
                      <a:gd name="T15" fmla="*/ 477 h 521"/>
                      <a:gd name="T16" fmla="*/ 45 w 266"/>
                      <a:gd name="T17" fmla="*/ 501 h 521"/>
                      <a:gd name="T18" fmla="*/ 3 w 266"/>
                      <a:gd name="T19" fmla="*/ 483 h 521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</a:gdLst>
                    <a:ahLst/>
                    <a:cxnLst>
                      <a:cxn ang="T20">
                        <a:pos x="T0" y="T1"/>
                      </a:cxn>
                      <a:cxn ang="T21">
                        <a:pos x="T2" y="T3"/>
                      </a:cxn>
                      <a:cxn ang="T22">
                        <a:pos x="T4" y="T5"/>
                      </a:cxn>
                      <a:cxn ang="T23">
                        <a:pos x="T6" y="T7"/>
                      </a:cxn>
                      <a:cxn ang="T24">
                        <a:pos x="T8" y="T9"/>
                      </a:cxn>
                      <a:cxn ang="T25">
                        <a:pos x="T10" y="T11"/>
                      </a:cxn>
                      <a:cxn ang="T26">
                        <a:pos x="T12" y="T13"/>
                      </a:cxn>
                      <a:cxn ang="T27">
                        <a:pos x="T14" y="T15"/>
                      </a:cxn>
                      <a:cxn ang="T28">
                        <a:pos x="T16" y="T17"/>
                      </a:cxn>
                      <a:cxn ang="T29">
                        <a:pos x="T18" y="T19"/>
                      </a:cxn>
                    </a:cxnLst>
                    <a:rect l="0" t="0" r="r" b="b"/>
                    <a:pathLst>
                      <a:path w="266" h="521">
                        <a:moveTo>
                          <a:pt x="3" y="483"/>
                        </a:moveTo>
                        <a:cubicBezTo>
                          <a:pt x="0" y="445"/>
                          <a:pt x="9" y="346"/>
                          <a:pt x="27" y="273"/>
                        </a:cubicBezTo>
                        <a:cubicBezTo>
                          <a:pt x="45" y="200"/>
                          <a:pt x="85" y="90"/>
                          <a:pt x="111" y="45"/>
                        </a:cubicBezTo>
                        <a:cubicBezTo>
                          <a:pt x="137" y="0"/>
                          <a:pt x="162" y="4"/>
                          <a:pt x="183" y="3"/>
                        </a:cubicBezTo>
                        <a:cubicBezTo>
                          <a:pt x="204" y="2"/>
                          <a:pt x="224" y="18"/>
                          <a:pt x="237" y="39"/>
                        </a:cubicBezTo>
                        <a:cubicBezTo>
                          <a:pt x="250" y="60"/>
                          <a:pt x="266" y="90"/>
                          <a:pt x="261" y="129"/>
                        </a:cubicBezTo>
                        <a:cubicBezTo>
                          <a:pt x="256" y="168"/>
                          <a:pt x="233" y="215"/>
                          <a:pt x="207" y="273"/>
                        </a:cubicBezTo>
                        <a:cubicBezTo>
                          <a:pt x="181" y="331"/>
                          <a:pt x="132" y="439"/>
                          <a:pt x="105" y="477"/>
                        </a:cubicBezTo>
                        <a:cubicBezTo>
                          <a:pt x="78" y="515"/>
                          <a:pt x="61" y="501"/>
                          <a:pt x="45" y="501"/>
                        </a:cubicBezTo>
                        <a:cubicBezTo>
                          <a:pt x="29" y="501"/>
                          <a:pt x="6" y="521"/>
                          <a:pt x="3" y="483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53" name="Freeform 14">
                    <a:extLst>
                      <a:ext uri="{FF2B5EF4-FFF2-40B4-BE49-F238E27FC236}">
                        <a16:creationId xmlns:a16="http://schemas.microsoft.com/office/drawing/2014/main" id="{749DBC0F-0D2F-48C6-A7B5-2AADF00B5549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672" y="1593"/>
                    <a:ext cx="392" cy="340"/>
                  </a:xfrm>
                  <a:custGeom>
                    <a:avLst/>
                    <a:gdLst>
                      <a:gd name="T0" fmla="*/ 100 w 392"/>
                      <a:gd name="T1" fmla="*/ 201 h 340"/>
                      <a:gd name="T2" fmla="*/ 16 w 392"/>
                      <a:gd name="T3" fmla="*/ 87 h 340"/>
                      <a:gd name="T4" fmla="*/ 4 w 392"/>
                      <a:gd name="T5" fmla="*/ 45 h 340"/>
                      <a:gd name="T6" fmla="*/ 28 w 392"/>
                      <a:gd name="T7" fmla="*/ 3 h 340"/>
                      <a:gd name="T8" fmla="*/ 130 w 392"/>
                      <a:gd name="T9" fmla="*/ 27 h 340"/>
                      <a:gd name="T10" fmla="*/ 250 w 392"/>
                      <a:gd name="T11" fmla="*/ 75 h 340"/>
                      <a:gd name="T12" fmla="*/ 364 w 392"/>
                      <a:gd name="T13" fmla="*/ 159 h 340"/>
                      <a:gd name="T14" fmla="*/ 388 w 392"/>
                      <a:gd name="T15" fmla="*/ 273 h 340"/>
                      <a:gd name="T16" fmla="*/ 340 w 392"/>
                      <a:gd name="T17" fmla="*/ 333 h 340"/>
                      <a:gd name="T18" fmla="*/ 244 w 392"/>
                      <a:gd name="T19" fmla="*/ 315 h 340"/>
                      <a:gd name="T20" fmla="*/ 100 w 392"/>
                      <a:gd name="T21" fmla="*/ 201 h 340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</a:gdLst>
                    <a:ahLst/>
                    <a:cxnLst>
                      <a:cxn ang="T22">
                        <a:pos x="T0" y="T1"/>
                      </a:cxn>
                      <a:cxn ang="T23">
                        <a:pos x="T2" y="T3"/>
                      </a:cxn>
                      <a:cxn ang="T24">
                        <a:pos x="T4" y="T5"/>
                      </a:cxn>
                      <a:cxn ang="T25">
                        <a:pos x="T6" y="T7"/>
                      </a:cxn>
                      <a:cxn ang="T26">
                        <a:pos x="T8" y="T9"/>
                      </a:cxn>
                      <a:cxn ang="T27">
                        <a:pos x="T10" y="T11"/>
                      </a:cxn>
                      <a:cxn ang="T28">
                        <a:pos x="T12" y="T13"/>
                      </a:cxn>
                      <a:cxn ang="T29">
                        <a:pos x="T14" y="T15"/>
                      </a:cxn>
                      <a:cxn ang="T30">
                        <a:pos x="T16" y="T17"/>
                      </a:cxn>
                      <a:cxn ang="T31">
                        <a:pos x="T18" y="T19"/>
                      </a:cxn>
                      <a:cxn ang="T32">
                        <a:pos x="T20" y="T21"/>
                      </a:cxn>
                    </a:cxnLst>
                    <a:rect l="0" t="0" r="r" b="b"/>
                    <a:pathLst>
                      <a:path w="392" h="340">
                        <a:moveTo>
                          <a:pt x="100" y="201"/>
                        </a:moveTo>
                        <a:cubicBezTo>
                          <a:pt x="62" y="163"/>
                          <a:pt x="32" y="113"/>
                          <a:pt x="16" y="87"/>
                        </a:cubicBezTo>
                        <a:cubicBezTo>
                          <a:pt x="0" y="61"/>
                          <a:pt x="2" y="59"/>
                          <a:pt x="4" y="45"/>
                        </a:cubicBezTo>
                        <a:cubicBezTo>
                          <a:pt x="6" y="31"/>
                          <a:pt x="7" y="6"/>
                          <a:pt x="28" y="3"/>
                        </a:cubicBezTo>
                        <a:cubicBezTo>
                          <a:pt x="49" y="0"/>
                          <a:pt x="93" y="15"/>
                          <a:pt x="130" y="27"/>
                        </a:cubicBezTo>
                        <a:cubicBezTo>
                          <a:pt x="167" y="39"/>
                          <a:pt x="211" y="53"/>
                          <a:pt x="250" y="75"/>
                        </a:cubicBezTo>
                        <a:cubicBezTo>
                          <a:pt x="289" y="97"/>
                          <a:pt x="341" y="126"/>
                          <a:pt x="364" y="159"/>
                        </a:cubicBezTo>
                        <a:cubicBezTo>
                          <a:pt x="387" y="192"/>
                          <a:pt x="392" y="244"/>
                          <a:pt x="388" y="273"/>
                        </a:cubicBezTo>
                        <a:cubicBezTo>
                          <a:pt x="384" y="302"/>
                          <a:pt x="364" y="326"/>
                          <a:pt x="340" y="333"/>
                        </a:cubicBezTo>
                        <a:cubicBezTo>
                          <a:pt x="316" y="340"/>
                          <a:pt x="282" y="336"/>
                          <a:pt x="244" y="315"/>
                        </a:cubicBezTo>
                        <a:cubicBezTo>
                          <a:pt x="206" y="294"/>
                          <a:pt x="138" y="239"/>
                          <a:pt x="100" y="201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54" name="Freeform 15">
                    <a:extLst>
                      <a:ext uri="{FF2B5EF4-FFF2-40B4-BE49-F238E27FC236}">
                        <a16:creationId xmlns:a16="http://schemas.microsoft.com/office/drawing/2014/main" id="{CFADDAD8-8502-4217-BFA6-B7FD8EEB74E3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412" y="1929"/>
                    <a:ext cx="151" cy="558"/>
                  </a:xfrm>
                  <a:custGeom>
                    <a:avLst/>
                    <a:gdLst>
                      <a:gd name="T0" fmla="*/ 18 w 151"/>
                      <a:gd name="T1" fmla="*/ 165 h 558"/>
                      <a:gd name="T2" fmla="*/ 42 w 151"/>
                      <a:gd name="T3" fmla="*/ 39 h 558"/>
                      <a:gd name="T4" fmla="*/ 66 w 151"/>
                      <a:gd name="T5" fmla="*/ 3 h 558"/>
                      <a:gd name="T6" fmla="*/ 108 w 151"/>
                      <a:gd name="T7" fmla="*/ 27 h 558"/>
                      <a:gd name="T8" fmla="*/ 138 w 151"/>
                      <a:gd name="T9" fmla="*/ 165 h 558"/>
                      <a:gd name="T10" fmla="*/ 144 w 151"/>
                      <a:gd name="T11" fmla="*/ 423 h 558"/>
                      <a:gd name="T12" fmla="*/ 96 w 151"/>
                      <a:gd name="T13" fmla="*/ 543 h 558"/>
                      <a:gd name="T14" fmla="*/ 24 w 151"/>
                      <a:gd name="T15" fmla="*/ 513 h 558"/>
                      <a:gd name="T16" fmla="*/ 0 w 151"/>
                      <a:gd name="T17" fmla="*/ 315 h 558"/>
                      <a:gd name="T18" fmla="*/ 18 w 151"/>
                      <a:gd name="T19" fmla="*/ 165 h 558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</a:gdLst>
                    <a:ahLst/>
                    <a:cxnLst>
                      <a:cxn ang="T20">
                        <a:pos x="T0" y="T1"/>
                      </a:cxn>
                      <a:cxn ang="T21">
                        <a:pos x="T2" y="T3"/>
                      </a:cxn>
                      <a:cxn ang="T22">
                        <a:pos x="T4" y="T5"/>
                      </a:cxn>
                      <a:cxn ang="T23">
                        <a:pos x="T6" y="T7"/>
                      </a:cxn>
                      <a:cxn ang="T24">
                        <a:pos x="T8" y="T9"/>
                      </a:cxn>
                      <a:cxn ang="T25">
                        <a:pos x="T10" y="T11"/>
                      </a:cxn>
                      <a:cxn ang="T26">
                        <a:pos x="T12" y="T13"/>
                      </a:cxn>
                      <a:cxn ang="T27">
                        <a:pos x="T14" y="T15"/>
                      </a:cxn>
                      <a:cxn ang="T28">
                        <a:pos x="T16" y="T17"/>
                      </a:cxn>
                      <a:cxn ang="T29">
                        <a:pos x="T18" y="T19"/>
                      </a:cxn>
                    </a:cxnLst>
                    <a:rect l="0" t="0" r="r" b="b"/>
                    <a:pathLst>
                      <a:path w="151" h="558">
                        <a:moveTo>
                          <a:pt x="18" y="165"/>
                        </a:moveTo>
                        <a:cubicBezTo>
                          <a:pt x="25" y="119"/>
                          <a:pt x="34" y="66"/>
                          <a:pt x="42" y="39"/>
                        </a:cubicBezTo>
                        <a:cubicBezTo>
                          <a:pt x="50" y="12"/>
                          <a:pt x="55" y="5"/>
                          <a:pt x="66" y="3"/>
                        </a:cubicBezTo>
                        <a:cubicBezTo>
                          <a:pt x="77" y="1"/>
                          <a:pt x="96" y="0"/>
                          <a:pt x="108" y="27"/>
                        </a:cubicBezTo>
                        <a:cubicBezTo>
                          <a:pt x="120" y="54"/>
                          <a:pt x="132" y="99"/>
                          <a:pt x="138" y="165"/>
                        </a:cubicBezTo>
                        <a:cubicBezTo>
                          <a:pt x="144" y="231"/>
                          <a:pt x="151" y="360"/>
                          <a:pt x="144" y="423"/>
                        </a:cubicBezTo>
                        <a:cubicBezTo>
                          <a:pt x="137" y="486"/>
                          <a:pt x="116" y="528"/>
                          <a:pt x="96" y="543"/>
                        </a:cubicBezTo>
                        <a:cubicBezTo>
                          <a:pt x="76" y="558"/>
                          <a:pt x="40" y="551"/>
                          <a:pt x="24" y="513"/>
                        </a:cubicBezTo>
                        <a:cubicBezTo>
                          <a:pt x="8" y="475"/>
                          <a:pt x="0" y="372"/>
                          <a:pt x="0" y="315"/>
                        </a:cubicBezTo>
                        <a:cubicBezTo>
                          <a:pt x="0" y="258"/>
                          <a:pt x="11" y="211"/>
                          <a:pt x="18" y="165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55" name="Freeform 16">
                    <a:extLst>
                      <a:ext uri="{FF2B5EF4-FFF2-40B4-BE49-F238E27FC236}">
                        <a16:creationId xmlns:a16="http://schemas.microsoft.com/office/drawing/2014/main" id="{6574EC98-EDC3-4A0D-A0EF-F4A8669D0121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1907" y="1589"/>
                    <a:ext cx="392" cy="253"/>
                  </a:xfrm>
                  <a:custGeom>
                    <a:avLst/>
                    <a:gdLst>
                      <a:gd name="T0" fmla="*/ 175 w 392"/>
                      <a:gd name="T1" fmla="*/ 61 h 253"/>
                      <a:gd name="T2" fmla="*/ 307 w 392"/>
                      <a:gd name="T3" fmla="*/ 19 h 253"/>
                      <a:gd name="T4" fmla="*/ 367 w 392"/>
                      <a:gd name="T5" fmla="*/ 7 h 253"/>
                      <a:gd name="T6" fmla="*/ 385 w 392"/>
                      <a:gd name="T7" fmla="*/ 61 h 253"/>
                      <a:gd name="T8" fmla="*/ 325 w 392"/>
                      <a:gd name="T9" fmla="*/ 133 h 253"/>
                      <a:gd name="T10" fmla="*/ 193 w 392"/>
                      <a:gd name="T11" fmla="*/ 223 h 253"/>
                      <a:gd name="T12" fmla="*/ 37 w 392"/>
                      <a:gd name="T13" fmla="*/ 247 h 253"/>
                      <a:gd name="T14" fmla="*/ 1 w 392"/>
                      <a:gd name="T15" fmla="*/ 187 h 253"/>
                      <a:gd name="T16" fmla="*/ 43 w 392"/>
                      <a:gd name="T17" fmla="*/ 115 h 253"/>
                      <a:gd name="T18" fmla="*/ 175 w 392"/>
                      <a:gd name="T19" fmla="*/ 61 h 253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</a:gdLst>
                    <a:ahLst/>
                    <a:cxnLst>
                      <a:cxn ang="T20">
                        <a:pos x="T0" y="T1"/>
                      </a:cxn>
                      <a:cxn ang="T21">
                        <a:pos x="T2" y="T3"/>
                      </a:cxn>
                      <a:cxn ang="T22">
                        <a:pos x="T4" y="T5"/>
                      </a:cxn>
                      <a:cxn ang="T23">
                        <a:pos x="T6" y="T7"/>
                      </a:cxn>
                      <a:cxn ang="T24">
                        <a:pos x="T8" y="T9"/>
                      </a:cxn>
                      <a:cxn ang="T25">
                        <a:pos x="T10" y="T11"/>
                      </a:cxn>
                      <a:cxn ang="T26">
                        <a:pos x="T12" y="T13"/>
                      </a:cxn>
                      <a:cxn ang="T27">
                        <a:pos x="T14" y="T15"/>
                      </a:cxn>
                      <a:cxn ang="T28">
                        <a:pos x="T16" y="T17"/>
                      </a:cxn>
                      <a:cxn ang="T29">
                        <a:pos x="T18" y="T19"/>
                      </a:cxn>
                    </a:cxnLst>
                    <a:rect l="0" t="0" r="r" b="b"/>
                    <a:pathLst>
                      <a:path w="392" h="253">
                        <a:moveTo>
                          <a:pt x="175" y="61"/>
                        </a:moveTo>
                        <a:cubicBezTo>
                          <a:pt x="219" y="45"/>
                          <a:pt x="275" y="28"/>
                          <a:pt x="307" y="19"/>
                        </a:cubicBezTo>
                        <a:cubicBezTo>
                          <a:pt x="339" y="10"/>
                          <a:pt x="354" y="0"/>
                          <a:pt x="367" y="7"/>
                        </a:cubicBezTo>
                        <a:cubicBezTo>
                          <a:pt x="380" y="14"/>
                          <a:pt x="392" y="40"/>
                          <a:pt x="385" y="61"/>
                        </a:cubicBezTo>
                        <a:cubicBezTo>
                          <a:pt x="378" y="82"/>
                          <a:pt x="357" y="106"/>
                          <a:pt x="325" y="133"/>
                        </a:cubicBezTo>
                        <a:cubicBezTo>
                          <a:pt x="293" y="160"/>
                          <a:pt x="241" y="204"/>
                          <a:pt x="193" y="223"/>
                        </a:cubicBezTo>
                        <a:cubicBezTo>
                          <a:pt x="145" y="242"/>
                          <a:pt x="69" y="253"/>
                          <a:pt x="37" y="247"/>
                        </a:cubicBezTo>
                        <a:cubicBezTo>
                          <a:pt x="5" y="241"/>
                          <a:pt x="0" y="209"/>
                          <a:pt x="1" y="187"/>
                        </a:cubicBezTo>
                        <a:cubicBezTo>
                          <a:pt x="2" y="165"/>
                          <a:pt x="15" y="136"/>
                          <a:pt x="43" y="115"/>
                        </a:cubicBezTo>
                        <a:cubicBezTo>
                          <a:pt x="71" y="94"/>
                          <a:pt x="131" y="77"/>
                          <a:pt x="175" y="61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56" name="Freeform 17">
                    <a:extLst>
                      <a:ext uri="{FF2B5EF4-FFF2-40B4-BE49-F238E27FC236}">
                        <a16:creationId xmlns:a16="http://schemas.microsoft.com/office/drawing/2014/main" id="{4B683A5F-8DEC-49DF-A6C4-62894AB14597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094" y="930"/>
                    <a:ext cx="238" cy="386"/>
                  </a:xfrm>
                  <a:custGeom>
                    <a:avLst/>
                    <a:gdLst>
                      <a:gd name="T0" fmla="*/ 78 w 238"/>
                      <a:gd name="T1" fmla="*/ 270 h 386"/>
                      <a:gd name="T2" fmla="*/ 24 w 238"/>
                      <a:gd name="T3" fmla="*/ 192 h 386"/>
                      <a:gd name="T4" fmla="*/ 0 w 238"/>
                      <a:gd name="T5" fmla="*/ 96 h 386"/>
                      <a:gd name="T6" fmla="*/ 24 w 238"/>
                      <a:gd name="T7" fmla="*/ 12 h 386"/>
                      <a:gd name="T8" fmla="*/ 120 w 238"/>
                      <a:gd name="T9" fmla="*/ 24 h 386"/>
                      <a:gd name="T10" fmla="*/ 180 w 238"/>
                      <a:gd name="T11" fmla="*/ 132 h 386"/>
                      <a:gd name="T12" fmla="*/ 234 w 238"/>
                      <a:gd name="T13" fmla="*/ 306 h 386"/>
                      <a:gd name="T14" fmla="*/ 204 w 238"/>
                      <a:gd name="T15" fmla="*/ 378 h 386"/>
                      <a:gd name="T16" fmla="*/ 168 w 238"/>
                      <a:gd name="T17" fmla="*/ 354 h 386"/>
                      <a:gd name="T18" fmla="*/ 78 w 238"/>
                      <a:gd name="T19" fmla="*/ 270 h 38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</a:gdLst>
                    <a:ahLst/>
                    <a:cxnLst>
                      <a:cxn ang="T20">
                        <a:pos x="T0" y="T1"/>
                      </a:cxn>
                      <a:cxn ang="T21">
                        <a:pos x="T2" y="T3"/>
                      </a:cxn>
                      <a:cxn ang="T22">
                        <a:pos x="T4" y="T5"/>
                      </a:cxn>
                      <a:cxn ang="T23">
                        <a:pos x="T6" y="T7"/>
                      </a:cxn>
                      <a:cxn ang="T24">
                        <a:pos x="T8" y="T9"/>
                      </a:cxn>
                      <a:cxn ang="T25">
                        <a:pos x="T10" y="T11"/>
                      </a:cxn>
                      <a:cxn ang="T26">
                        <a:pos x="T12" y="T13"/>
                      </a:cxn>
                      <a:cxn ang="T27">
                        <a:pos x="T14" y="T15"/>
                      </a:cxn>
                      <a:cxn ang="T28">
                        <a:pos x="T16" y="T17"/>
                      </a:cxn>
                      <a:cxn ang="T29">
                        <a:pos x="T18" y="T19"/>
                      </a:cxn>
                    </a:cxnLst>
                    <a:rect l="0" t="0" r="r" b="b"/>
                    <a:pathLst>
                      <a:path w="238" h="386">
                        <a:moveTo>
                          <a:pt x="78" y="270"/>
                        </a:moveTo>
                        <a:cubicBezTo>
                          <a:pt x="54" y="243"/>
                          <a:pt x="37" y="221"/>
                          <a:pt x="24" y="192"/>
                        </a:cubicBezTo>
                        <a:cubicBezTo>
                          <a:pt x="11" y="163"/>
                          <a:pt x="0" y="126"/>
                          <a:pt x="0" y="96"/>
                        </a:cubicBezTo>
                        <a:cubicBezTo>
                          <a:pt x="0" y="66"/>
                          <a:pt x="4" y="24"/>
                          <a:pt x="24" y="12"/>
                        </a:cubicBezTo>
                        <a:cubicBezTo>
                          <a:pt x="44" y="0"/>
                          <a:pt x="94" y="4"/>
                          <a:pt x="120" y="24"/>
                        </a:cubicBezTo>
                        <a:cubicBezTo>
                          <a:pt x="146" y="44"/>
                          <a:pt x="161" y="85"/>
                          <a:pt x="180" y="132"/>
                        </a:cubicBezTo>
                        <a:cubicBezTo>
                          <a:pt x="199" y="179"/>
                          <a:pt x="230" y="265"/>
                          <a:pt x="234" y="306"/>
                        </a:cubicBezTo>
                        <a:cubicBezTo>
                          <a:pt x="238" y="347"/>
                          <a:pt x="215" y="370"/>
                          <a:pt x="204" y="378"/>
                        </a:cubicBezTo>
                        <a:cubicBezTo>
                          <a:pt x="193" y="386"/>
                          <a:pt x="190" y="372"/>
                          <a:pt x="168" y="354"/>
                        </a:cubicBezTo>
                        <a:cubicBezTo>
                          <a:pt x="146" y="336"/>
                          <a:pt x="102" y="297"/>
                          <a:pt x="78" y="270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</p:grpSp>
            <p:pic>
              <p:nvPicPr>
                <p:cNvPr id="42" name="Picture 18">
                  <a:extLst>
                    <a:ext uri="{FF2B5EF4-FFF2-40B4-BE49-F238E27FC236}">
                      <a16:creationId xmlns:a16="http://schemas.microsoft.com/office/drawing/2014/main" id="{EE908F67-C798-470C-A7CD-AC76F9B0CCEC}"/>
                    </a:ext>
                  </a:extLst>
                </p:cNvPr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80" y="14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43" name="Picture 19">
                  <a:extLst>
                    <a:ext uri="{FF2B5EF4-FFF2-40B4-BE49-F238E27FC236}">
                      <a16:creationId xmlns:a16="http://schemas.microsoft.com/office/drawing/2014/main" id="{1F737E67-186B-4700-B8A2-7F8242F5F904}"/>
                    </a:ext>
                  </a:extLst>
                </p:cNvPr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574" y="14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44" name="Picture 20">
                  <a:extLst>
                    <a:ext uri="{FF2B5EF4-FFF2-40B4-BE49-F238E27FC236}">
                      <a16:creationId xmlns:a16="http://schemas.microsoft.com/office/drawing/2014/main" id="{8D821053-C221-48B9-AEF0-C79AAC02EBD9}"/>
                    </a:ext>
                  </a:extLst>
                </p:cNvPr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424" y="33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45" name="Picture 21">
                  <a:extLst>
                    <a:ext uri="{FF2B5EF4-FFF2-40B4-BE49-F238E27FC236}">
                      <a16:creationId xmlns:a16="http://schemas.microsoft.com/office/drawing/2014/main" id="{20BDFD0F-E046-4851-90DC-6FEDC322C36D}"/>
                    </a:ext>
                  </a:extLst>
                </p:cNvPr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376" y="57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46" name="Picture 22">
                  <a:extLst>
                    <a:ext uri="{FF2B5EF4-FFF2-40B4-BE49-F238E27FC236}">
                      <a16:creationId xmlns:a16="http://schemas.microsoft.com/office/drawing/2014/main" id="{AD932285-13BE-423F-818A-0F2045FB597C}"/>
                    </a:ext>
                  </a:extLst>
                </p:cNvPr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574" y="52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47" name="Picture 23">
                  <a:extLst>
                    <a:ext uri="{FF2B5EF4-FFF2-40B4-BE49-F238E27FC236}">
                      <a16:creationId xmlns:a16="http://schemas.microsoft.com/office/drawing/2014/main" id="{7CA6D95B-08B0-4044-B778-91918DBF4319}"/>
                    </a:ext>
                  </a:extLst>
                </p:cNvPr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472" y="76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48" name="Picture 24">
                  <a:extLst>
                    <a:ext uri="{FF2B5EF4-FFF2-40B4-BE49-F238E27FC236}">
                      <a16:creationId xmlns:a16="http://schemas.microsoft.com/office/drawing/2014/main" id="{613EAAFB-6B13-4F82-BADA-18BA58ACB6C5}"/>
                    </a:ext>
                  </a:extLst>
                </p:cNvPr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574" y="100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49" name="Picture 25">
                  <a:extLst>
                    <a:ext uri="{FF2B5EF4-FFF2-40B4-BE49-F238E27FC236}">
                      <a16:creationId xmlns:a16="http://schemas.microsoft.com/office/drawing/2014/main" id="{86A34F1A-8808-47D0-B48A-8D45F4C01312}"/>
                    </a:ext>
                  </a:extLst>
                </p:cNvPr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574" y="124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grpSp>
          <p:grpSp>
            <p:nvGrpSpPr>
              <p:cNvPr id="21" name="Group 26">
                <a:extLst>
                  <a:ext uri="{FF2B5EF4-FFF2-40B4-BE49-F238E27FC236}">
                    <a16:creationId xmlns:a16="http://schemas.microsoft.com/office/drawing/2014/main" id="{51FE2802-D5A6-4FA6-B40F-2685B56C82A2}"/>
                  </a:ext>
                </a:extLst>
              </p:cNvPr>
              <p:cNvGrpSpPr>
                <a:grpSpLocks/>
              </p:cNvGrpSpPr>
              <p:nvPr userDrawn="1"/>
            </p:nvGrpSpPr>
            <p:grpSpPr bwMode="auto">
              <a:xfrm>
                <a:off x="4944" y="1008"/>
                <a:ext cx="522" cy="2967"/>
                <a:chOff x="4944" y="1008"/>
                <a:chExt cx="522" cy="2967"/>
              </a:xfrm>
            </p:grpSpPr>
            <p:pic>
              <p:nvPicPr>
                <p:cNvPr id="22" name="Picture 27">
                  <a:extLst>
                    <a:ext uri="{FF2B5EF4-FFF2-40B4-BE49-F238E27FC236}">
                      <a16:creationId xmlns:a16="http://schemas.microsoft.com/office/drawing/2014/main" id="{5CE8D66B-FC9F-45D2-B17F-94B2557E72EE}"/>
                    </a:ext>
                  </a:extLst>
                </p:cNvPr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36" y="100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23" name="Picture 28">
                  <a:extLst>
                    <a:ext uri="{FF2B5EF4-FFF2-40B4-BE49-F238E27FC236}">
                      <a16:creationId xmlns:a16="http://schemas.microsoft.com/office/drawing/2014/main" id="{31CE02FE-5686-4511-9C25-E32DAC5E531F}"/>
                    </a:ext>
                  </a:extLst>
                </p:cNvPr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84" y="1200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24" name="Picture 29">
                  <a:extLst>
                    <a:ext uri="{FF2B5EF4-FFF2-40B4-BE49-F238E27FC236}">
                      <a16:creationId xmlns:a16="http://schemas.microsoft.com/office/drawing/2014/main" id="{9AE356B9-ADAC-4A58-BC2F-3102AF91E6D8}"/>
                    </a:ext>
                  </a:extLst>
                </p:cNvPr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36" y="158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25" name="Picture 30">
                  <a:extLst>
                    <a:ext uri="{FF2B5EF4-FFF2-40B4-BE49-F238E27FC236}">
                      <a16:creationId xmlns:a16="http://schemas.microsoft.com/office/drawing/2014/main" id="{1DD1E325-5E6E-4995-BAA5-ABF7BADE25AE}"/>
                    </a:ext>
                  </a:extLst>
                </p:cNvPr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80" y="172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26" name="Picture 31">
                  <a:extLst>
                    <a:ext uri="{FF2B5EF4-FFF2-40B4-BE49-F238E27FC236}">
                      <a16:creationId xmlns:a16="http://schemas.microsoft.com/office/drawing/2014/main" id="{0562A7F0-FFE0-4562-B1B6-B227CB953714}"/>
                    </a:ext>
                  </a:extLst>
                </p:cNvPr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040" y="182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27" name="Picture 32">
                  <a:extLst>
                    <a:ext uri="{FF2B5EF4-FFF2-40B4-BE49-F238E27FC236}">
                      <a16:creationId xmlns:a16="http://schemas.microsoft.com/office/drawing/2014/main" id="{1BBC9E9B-CDB7-4130-95B2-E68C6D09D25A}"/>
                    </a:ext>
                  </a:extLst>
                </p:cNvPr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088" y="201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28" name="Picture 33">
                  <a:extLst>
                    <a:ext uri="{FF2B5EF4-FFF2-40B4-BE49-F238E27FC236}">
                      <a16:creationId xmlns:a16="http://schemas.microsoft.com/office/drawing/2014/main" id="{D49EC2FB-0C04-4A4D-89B1-951D2B33DF46}"/>
                    </a:ext>
                  </a:extLst>
                </p:cNvPr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80" y="206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29" name="Picture 34">
                  <a:extLst>
                    <a:ext uri="{FF2B5EF4-FFF2-40B4-BE49-F238E27FC236}">
                      <a16:creationId xmlns:a16="http://schemas.microsoft.com/office/drawing/2014/main" id="{9AA6F853-C4C1-4409-8344-0776828A32AC}"/>
                    </a:ext>
                  </a:extLst>
                </p:cNvPr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32" y="235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30" name="Picture 35">
                  <a:extLst>
                    <a:ext uri="{FF2B5EF4-FFF2-40B4-BE49-F238E27FC236}">
                      <a16:creationId xmlns:a16="http://schemas.microsoft.com/office/drawing/2014/main" id="{10049F78-7872-427B-8F3D-FA876C76FB00}"/>
                    </a:ext>
                  </a:extLst>
                </p:cNvPr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220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31" name="Picture 36">
                  <a:extLst>
                    <a:ext uri="{FF2B5EF4-FFF2-40B4-BE49-F238E27FC236}">
                      <a16:creationId xmlns:a16="http://schemas.microsoft.com/office/drawing/2014/main" id="{078466D2-E315-45B5-B02E-C044DADD60FE}"/>
                    </a:ext>
                  </a:extLst>
                </p:cNvPr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244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32" name="Picture 37">
                  <a:extLst>
                    <a:ext uri="{FF2B5EF4-FFF2-40B4-BE49-F238E27FC236}">
                      <a16:creationId xmlns:a16="http://schemas.microsoft.com/office/drawing/2014/main" id="{67E3E829-FE2A-490B-88FC-E37E3B8F8F89}"/>
                    </a:ext>
                  </a:extLst>
                </p:cNvPr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36" y="259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33" name="Picture 38">
                  <a:extLst>
                    <a:ext uri="{FF2B5EF4-FFF2-40B4-BE49-F238E27FC236}">
                      <a16:creationId xmlns:a16="http://schemas.microsoft.com/office/drawing/2014/main" id="{12D71D03-088F-40BF-A608-399D35D6792E}"/>
                    </a:ext>
                  </a:extLst>
                </p:cNvPr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32" y="139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34" name="Picture 39">
                  <a:extLst>
                    <a:ext uri="{FF2B5EF4-FFF2-40B4-BE49-F238E27FC236}">
                      <a16:creationId xmlns:a16="http://schemas.microsoft.com/office/drawing/2014/main" id="{D4426620-B377-4608-9D40-86E018AE3579}"/>
                    </a:ext>
                  </a:extLst>
                </p:cNvPr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44" y="273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35" name="Picture 40">
                  <a:extLst>
                    <a:ext uri="{FF2B5EF4-FFF2-40B4-BE49-F238E27FC236}">
                      <a16:creationId xmlns:a16="http://schemas.microsoft.com/office/drawing/2014/main" id="{16224CD4-F1B5-4D15-A792-FBFDAAD05E17}"/>
                    </a:ext>
                  </a:extLst>
                </p:cNvPr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307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36" name="Picture 41">
                  <a:extLst>
                    <a:ext uri="{FF2B5EF4-FFF2-40B4-BE49-F238E27FC236}">
                      <a16:creationId xmlns:a16="http://schemas.microsoft.com/office/drawing/2014/main" id="{065E828C-1280-4ECC-B21A-315E49D49511}"/>
                    </a:ext>
                  </a:extLst>
                </p:cNvPr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32" y="331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37" name="Picture 42">
                  <a:extLst>
                    <a:ext uri="{FF2B5EF4-FFF2-40B4-BE49-F238E27FC236}">
                      <a16:creationId xmlns:a16="http://schemas.microsoft.com/office/drawing/2014/main" id="{07384510-F364-42FD-B0BE-BC7C3C05FBC5}"/>
                    </a:ext>
                  </a:extLst>
                </p:cNvPr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340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38" name="Picture 43">
                  <a:extLst>
                    <a:ext uri="{FF2B5EF4-FFF2-40B4-BE49-F238E27FC236}">
                      <a16:creationId xmlns:a16="http://schemas.microsoft.com/office/drawing/2014/main" id="{7F0C9BD8-C133-4E61-A26F-1DA729340B92}"/>
                    </a:ext>
                  </a:extLst>
                </p:cNvPr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088" y="355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39" name="Picture 44">
                  <a:extLst>
                    <a:ext uri="{FF2B5EF4-FFF2-40B4-BE49-F238E27FC236}">
                      <a16:creationId xmlns:a16="http://schemas.microsoft.com/office/drawing/2014/main" id="{AC5827EC-86E6-440B-A35F-5DE36121FD95}"/>
                    </a:ext>
                  </a:extLst>
                </p:cNvPr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379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40" name="Picture 45">
                  <a:extLst>
                    <a:ext uri="{FF2B5EF4-FFF2-40B4-BE49-F238E27FC236}">
                      <a16:creationId xmlns:a16="http://schemas.microsoft.com/office/drawing/2014/main" id="{3F0FDEA8-BEF9-431F-90AF-95EBCFA93D80}"/>
                    </a:ext>
                  </a:extLst>
                </p:cNvPr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84" y="369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grpSp>
        </p:grpSp>
        <p:sp>
          <p:nvSpPr>
            <p:cNvPr id="9" name="Freeform 46">
              <a:extLst>
                <a:ext uri="{FF2B5EF4-FFF2-40B4-BE49-F238E27FC236}">
                  <a16:creationId xmlns:a16="http://schemas.microsoft.com/office/drawing/2014/main" id="{2F124028-AD67-4BE7-A0E4-8310B43090C8}"/>
                </a:ext>
              </a:extLst>
            </p:cNvPr>
            <p:cNvSpPr>
              <a:spLocks/>
            </p:cNvSpPr>
            <p:nvPr/>
          </p:nvSpPr>
          <p:spPr bwMode="auto">
            <a:xfrm>
              <a:off x="5010" y="3092"/>
              <a:ext cx="750" cy="1222"/>
            </a:xfrm>
            <a:custGeom>
              <a:avLst/>
              <a:gdLst>
                <a:gd name="T0" fmla="*/ 372 w 750"/>
                <a:gd name="T1" fmla="*/ 154 h 1222"/>
                <a:gd name="T2" fmla="*/ 378 w 750"/>
                <a:gd name="T3" fmla="*/ 412 h 1222"/>
                <a:gd name="T4" fmla="*/ 312 w 750"/>
                <a:gd name="T5" fmla="*/ 724 h 1222"/>
                <a:gd name="T6" fmla="*/ 138 w 750"/>
                <a:gd name="T7" fmla="*/ 928 h 1222"/>
                <a:gd name="T8" fmla="*/ 0 w 750"/>
                <a:gd name="T9" fmla="*/ 976 h 1222"/>
                <a:gd name="T10" fmla="*/ 0 w 750"/>
                <a:gd name="T11" fmla="*/ 1222 h 1222"/>
                <a:gd name="T12" fmla="*/ 750 w 750"/>
                <a:gd name="T13" fmla="*/ 1222 h 1222"/>
                <a:gd name="T14" fmla="*/ 750 w 750"/>
                <a:gd name="T15" fmla="*/ 178 h 1222"/>
                <a:gd name="T16" fmla="*/ 372 w 750"/>
                <a:gd name="T17" fmla="*/ 154 h 1222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750" h="1222">
                  <a:moveTo>
                    <a:pt x="372" y="154"/>
                  </a:moveTo>
                  <a:cubicBezTo>
                    <a:pt x="309" y="193"/>
                    <a:pt x="388" y="317"/>
                    <a:pt x="378" y="412"/>
                  </a:cubicBezTo>
                  <a:cubicBezTo>
                    <a:pt x="368" y="507"/>
                    <a:pt x="352" y="638"/>
                    <a:pt x="312" y="724"/>
                  </a:cubicBezTo>
                  <a:cubicBezTo>
                    <a:pt x="272" y="810"/>
                    <a:pt x="190" y="886"/>
                    <a:pt x="138" y="928"/>
                  </a:cubicBezTo>
                  <a:cubicBezTo>
                    <a:pt x="86" y="970"/>
                    <a:pt x="23" y="927"/>
                    <a:pt x="0" y="976"/>
                  </a:cubicBezTo>
                  <a:lnTo>
                    <a:pt x="0" y="1222"/>
                  </a:lnTo>
                  <a:lnTo>
                    <a:pt x="750" y="1222"/>
                  </a:lnTo>
                  <a:lnTo>
                    <a:pt x="750" y="178"/>
                  </a:lnTo>
                  <a:cubicBezTo>
                    <a:pt x="687" y="0"/>
                    <a:pt x="451" y="159"/>
                    <a:pt x="372" y="154"/>
                  </a:cubicBezTo>
                  <a:close/>
                </a:path>
              </a:pathLst>
            </a:custGeom>
            <a:gradFill rotWithShape="0">
              <a:gsLst>
                <a:gs pos="0">
                  <a:srgbClr val="FAE3B7"/>
                </a:gs>
                <a:gs pos="17999">
                  <a:srgbClr val="A28949"/>
                </a:gs>
                <a:gs pos="31000">
                  <a:srgbClr val="835E17"/>
                </a:gs>
                <a:gs pos="33000">
                  <a:srgbClr val="BD922A"/>
                </a:gs>
                <a:gs pos="37000">
                  <a:srgbClr val="FBE4AE"/>
                </a:gs>
                <a:gs pos="78999">
                  <a:srgbClr val="BD922A"/>
                </a:gs>
                <a:gs pos="87000">
                  <a:srgbClr val="BD922A"/>
                </a:gs>
                <a:gs pos="100000">
                  <a:srgbClr val="FBE4AE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" name="Freeform 47">
              <a:extLst>
                <a:ext uri="{FF2B5EF4-FFF2-40B4-BE49-F238E27FC236}">
                  <a16:creationId xmlns:a16="http://schemas.microsoft.com/office/drawing/2014/main" id="{F7241A7A-BDCA-4C8C-9A85-847B4CA567FB}"/>
                </a:ext>
              </a:extLst>
            </p:cNvPr>
            <p:cNvSpPr>
              <a:spLocks/>
            </p:cNvSpPr>
            <p:nvPr/>
          </p:nvSpPr>
          <p:spPr bwMode="auto">
            <a:xfrm>
              <a:off x="5001" y="3060"/>
              <a:ext cx="768" cy="1260"/>
            </a:xfrm>
            <a:custGeom>
              <a:avLst/>
              <a:gdLst>
                <a:gd name="T0" fmla="*/ 0 w 768"/>
                <a:gd name="T1" fmla="*/ 1260 h 1260"/>
                <a:gd name="T2" fmla="*/ 0 w 768"/>
                <a:gd name="T3" fmla="*/ 1134 h 1260"/>
                <a:gd name="T4" fmla="*/ 210 w 768"/>
                <a:gd name="T5" fmla="*/ 1032 h 1260"/>
                <a:gd name="T6" fmla="*/ 324 w 768"/>
                <a:gd name="T7" fmla="*/ 918 h 1260"/>
                <a:gd name="T8" fmla="*/ 414 w 768"/>
                <a:gd name="T9" fmla="*/ 714 h 1260"/>
                <a:gd name="T10" fmla="*/ 450 w 768"/>
                <a:gd name="T11" fmla="*/ 456 h 1260"/>
                <a:gd name="T12" fmla="*/ 438 w 768"/>
                <a:gd name="T13" fmla="*/ 258 h 1260"/>
                <a:gd name="T14" fmla="*/ 684 w 768"/>
                <a:gd name="T15" fmla="*/ 0 h 1260"/>
                <a:gd name="T16" fmla="*/ 768 w 768"/>
                <a:gd name="T17" fmla="*/ 18 h 1260"/>
                <a:gd name="T18" fmla="*/ 768 w 768"/>
                <a:gd name="T19" fmla="*/ 1254 h 1260"/>
                <a:gd name="T20" fmla="*/ 0 w 768"/>
                <a:gd name="T21" fmla="*/ 1260 h 12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768" h="1260">
                  <a:moveTo>
                    <a:pt x="0" y="1260"/>
                  </a:moveTo>
                  <a:lnTo>
                    <a:pt x="0" y="1134"/>
                  </a:lnTo>
                  <a:lnTo>
                    <a:pt x="210" y="1032"/>
                  </a:lnTo>
                  <a:lnTo>
                    <a:pt x="324" y="918"/>
                  </a:lnTo>
                  <a:lnTo>
                    <a:pt x="414" y="714"/>
                  </a:lnTo>
                  <a:lnTo>
                    <a:pt x="450" y="456"/>
                  </a:lnTo>
                  <a:lnTo>
                    <a:pt x="438" y="258"/>
                  </a:lnTo>
                  <a:lnTo>
                    <a:pt x="684" y="0"/>
                  </a:lnTo>
                  <a:lnTo>
                    <a:pt x="768" y="18"/>
                  </a:lnTo>
                  <a:lnTo>
                    <a:pt x="768" y="1254"/>
                  </a:lnTo>
                  <a:lnTo>
                    <a:pt x="0" y="1260"/>
                  </a:ln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50000">
                  <a:schemeClr val="hlink"/>
                </a:gs>
                <a:gs pos="100000">
                  <a:schemeClr val="folHlink"/>
                </a:gs>
              </a:gsLst>
              <a:lin ang="0" scaled="1"/>
            </a:gradFill>
            <a:ln>
              <a:noFill/>
            </a:ln>
            <a:effectLst/>
          </p:spPr>
          <p:txBody>
            <a:bodyPr wrap="none" anchor="ctr"/>
            <a:lstStyle/>
            <a:p>
              <a:pPr eaLnBrk="1" hangingPunct="1">
                <a:defRPr/>
              </a:pPr>
              <a:endParaRPr lang="ru-RU"/>
            </a:p>
          </p:txBody>
        </p:sp>
        <p:sp>
          <p:nvSpPr>
            <p:cNvPr id="11" name="Freeform 48">
              <a:extLst>
                <a:ext uri="{FF2B5EF4-FFF2-40B4-BE49-F238E27FC236}">
                  <a16:creationId xmlns:a16="http://schemas.microsoft.com/office/drawing/2014/main" id="{B506D405-F410-4145-804D-2CD84D770365}"/>
                </a:ext>
              </a:extLst>
            </p:cNvPr>
            <p:cNvSpPr>
              <a:spLocks/>
            </p:cNvSpPr>
            <p:nvPr/>
          </p:nvSpPr>
          <p:spPr bwMode="auto">
            <a:xfrm>
              <a:off x="4994" y="1775"/>
              <a:ext cx="776" cy="2543"/>
            </a:xfrm>
            <a:custGeom>
              <a:avLst/>
              <a:gdLst>
                <a:gd name="T0" fmla="*/ 550 w 776"/>
                <a:gd name="T1" fmla="*/ 115 h 2543"/>
                <a:gd name="T2" fmla="*/ 460 w 776"/>
                <a:gd name="T3" fmla="*/ 529 h 2543"/>
                <a:gd name="T4" fmla="*/ 298 w 776"/>
                <a:gd name="T5" fmla="*/ 925 h 2543"/>
                <a:gd name="T6" fmla="*/ 76 w 776"/>
                <a:gd name="T7" fmla="*/ 1267 h 2543"/>
                <a:gd name="T8" fmla="*/ 4 w 776"/>
                <a:gd name="T9" fmla="*/ 1339 h 2543"/>
                <a:gd name="T10" fmla="*/ 100 w 776"/>
                <a:gd name="T11" fmla="*/ 1351 h 2543"/>
                <a:gd name="T12" fmla="*/ 286 w 776"/>
                <a:gd name="T13" fmla="*/ 1399 h 2543"/>
                <a:gd name="T14" fmla="*/ 394 w 776"/>
                <a:gd name="T15" fmla="*/ 1525 h 2543"/>
                <a:gd name="T16" fmla="*/ 478 w 776"/>
                <a:gd name="T17" fmla="*/ 1705 h 2543"/>
                <a:gd name="T18" fmla="*/ 478 w 776"/>
                <a:gd name="T19" fmla="*/ 1969 h 2543"/>
                <a:gd name="T20" fmla="*/ 370 w 776"/>
                <a:gd name="T21" fmla="*/ 2263 h 2543"/>
                <a:gd name="T22" fmla="*/ 124 w 776"/>
                <a:gd name="T23" fmla="*/ 2479 h 2543"/>
                <a:gd name="T24" fmla="*/ 22 w 776"/>
                <a:gd name="T25" fmla="*/ 2515 h 2543"/>
                <a:gd name="T26" fmla="*/ 196 w 776"/>
                <a:gd name="T27" fmla="*/ 2533 h 2543"/>
                <a:gd name="T28" fmla="*/ 388 w 776"/>
                <a:gd name="T29" fmla="*/ 2455 h 2543"/>
                <a:gd name="T30" fmla="*/ 502 w 776"/>
                <a:gd name="T31" fmla="*/ 2299 h 2543"/>
                <a:gd name="T32" fmla="*/ 598 w 776"/>
                <a:gd name="T33" fmla="*/ 2197 h 2543"/>
                <a:gd name="T34" fmla="*/ 694 w 776"/>
                <a:gd name="T35" fmla="*/ 2197 h 2543"/>
                <a:gd name="T36" fmla="*/ 742 w 776"/>
                <a:gd name="T37" fmla="*/ 2230 h 2543"/>
                <a:gd name="T38" fmla="*/ 712 w 776"/>
                <a:gd name="T39" fmla="*/ 2137 h 2543"/>
                <a:gd name="T40" fmla="*/ 664 w 776"/>
                <a:gd name="T41" fmla="*/ 1807 h 2543"/>
                <a:gd name="T42" fmla="*/ 670 w 776"/>
                <a:gd name="T43" fmla="*/ 1561 h 2543"/>
                <a:gd name="T44" fmla="*/ 718 w 776"/>
                <a:gd name="T45" fmla="*/ 1393 h 2543"/>
                <a:gd name="T46" fmla="*/ 748 w 776"/>
                <a:gd name="T47" fmla="*/ 1219 h 2543"/>
                <a:gd name="T48" fmla="*/ 550 w 776"/>
                <a:gd name="T49" fmla="*/ 115 h 25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776" h="2543">
                  <a:moveTo>
                    <a:pt x="550" y="115"/>
                  </a:moveTo>
                  <a:cubicBezTo>
                    <a:pt x="502" y="0"/>
                    <a:pt x="502" y="394"/>
                    <a:pt x="460" y="529"/>
                  </a:cubicBezTo>
                  <a:cubicBezTo>
                    <a:pt x="418" y="664"/>
                    <a:pt x="362" y="802"/>
                    <a:pt x="298" y="925"/>
                  </a:cubicBezTo>
                  <a:cubicBezTo>
                    <a:pt x="234" y="1048"/>
                    <a:pt x="125" y="1198"/>
                    <a:pt x="76" y="1267"/>
                  </a:cubicBezTo>
                  <a:cubicBezTo>
                    <a:pt x="27" y="1336"/>
                    <a:pt x="0" y="1325"/>
                    <a:pt x="4" y="1339"/>
                  </a:cubicBezTo>
                  <a:cubicBezTo>
                    <a:pt x="8" y="1353"/>
                    <a:pt x="53" y="1341"/>
                    <a:pt x="100" y="1351"/>
                  </a:cubicBezTo>
                  <a:cubicBezTo>
                    <a:pt x="147" y="1361"/>
                    <a:pt x="237" y="1370"/>
                    <a:pt x="286" y="1399"/>
                  </a:cubicBezTo>
                  <a:cubicBezTo>
                    <a:pt x="335" y="1428"/>
                    <a:pt x="362" y="1474"/>
                    <a:pt x="394" y="1525"/>
                  </a:cubicBezTo>
                  <a:cubicBezTo>
                    <a:pt x="426" y="1576"/>
                    <a:pt x="464" y="1631"/>
                    <a:pt x="478" y="1705"/>
                  </a:cubicBezTo>
                  <a:cubicBezTo>
                    <a:pt x="492" y="1779"/>
                    <a:pt x="496" y="1876"/>
                    <a:pt x="478" y="1969"/>
                  </a:cubicBezTo>
                  <a:cubicBezTo>
                    <a:pt x="460" y="2062"/>
                    <a:pt x="429" y="2178"/>
                    <a:pt x="370" y="2263"/>
                  </a:cubicBezTo>
                  <a:cubicBezTo>
                    <a:pt x="311" y="2348"/>
                    <a:pt x="238" y="2428"/>
                    <a:pt x="124" y="2479"/>
                  </a:cubicBezTo>
                  <a:cubicBezTo>
                    <a:pt x="66" y="2521"/>
                    <a:pt x="10" y="2506"/>
                    <a:pt x="22" y="2515"/>
                  </a:cubicBezTo>
                  <a:cubicBezTo>
                    <a:pt x="34" y="2524"/>
                    <a:pt x="135" y="2543"/>
                    <a:pt x="196" y="2533"/>
                  </a:cubicBezTo>
                  <a:cubicBezTo>
                    <a:pt x="257" y="2523"/>
                    <a:pt x="337" y="2494"/>
                    <a:pt x="388" y="2455"/>
                  </a:cubicBezTo>
                  <a:cubicBezTo>
                    <a:pt x="439" y="2416"/>
                    <a:pt x="467" y="2342"/>
                    <a:pt x="502" y="2299"/>
                  </a:cubicBezTo>
                  <a:cubicBezTo>
                    <a:pt x="537" y="2256"/>
                    <a:pt x="566" y="2214"/>
                    <a:pt x="598" y="2197"/>
                  </a:cubicBezTo>
                  <a:cubicBezTo>
                    <a:pt x="630" y="2180"/>
                    <a:pt x="670" y="2191"/>
                    <a:pt x="694" y="2197"/>
                  </a:cubicBezTo>
                  <a:cubicBezTo>
                    <a:pt x="718" y="2203"/>
                    <a:pt x="739" y="2240"/>
                    <a:pt x="742" y="2230"/>
                  </a:cubicBezTo>
                  <a:cubicBezTo>
                    <a:pt x="745" y="2220"/>
                    <a:pt x="725" y="2207"/>
                    <a:pt x="712" y="2137"/>
                  </a:cubicBezTo>
                  <a:cubicBezTo>
                    <a:pt x="699" y="2067"/>
                    <a:pt x="671" y="1903"/>
                    <a:pt x="664" y="1807"/>
                  </a:cubicBezTo>
                  <a:cubicBezTo>
                    <a:pt x="657" y="1711"/>
                    <a:pt x="661" y="1630"/>
                    <a:pt x="670" y="1561"/>
                  </a:cubicBezTo>
                  <a:cubicBezTo>
                    <a:pt x="679" y="1492"/>
                    <a:pt x="705" y="1450"/>
                    <a:pt x="718" y="1393"/>
                  </a:cubicBezTo>
                  <a:cubicBezTo>
                    <a:pt x="731" y="1336"/>
                    <a:pt x="776" y="1427"/>
                    <a:pt x="748" y="1219"/>
                  </a:cubicBezTo>
                  <a:cubicBezTo>
                    <a:pt x="720" y="1011"/>
                    <a:pt x="598" y="230"/>
                    <a:pt x="550" y="115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>
                    <a:gamma/>
                    <a:shade val="46275"/>
                    <a:invGamma/>
                  </a:schemeClr>
                </a:gs>
                <a:gs pos="50000">
                  <a:schemeClr val="accent2"/>
                </a:gs>
                <a:gs pos="100000">
                  <a:schemeClr val="accent2">
                    <a:gamma/>
                    <a:shade val="46275"/>
                    <a:invGamma/>
                  </a:schemeClr>
                </a:gs>
              </a:gsLst>
              <a:lin ang="0" scaled="1"/>
            </a:gradFill>
            <a:ln>
              <a:noFill/>
            </a:ln>
            <a:effectLst/>
          </p:spPr>
          <p:txBody>
            <a:bodyPr wrap="none" anchor="ctr"/>
            <a:lstStyle/>
            <a:p>
              <a:pPr eaLnBrk="1" hangingPunct="1">
                <a:defRPr/>
              </a:pPr>
              <a:endParaRPr lang="ru-RU"/>
            </a:p>
          </p:txBody>
        </p:sp>
        <p:sp>
          <p:nvSpPr>
            <p:cNvPr id="12" name="Freeform 49" descr="kimonopat1">
              <a:extLst>
                <a:ext uri="{FF2B5EF4-FFF2-40B4-BE49-F238E27FC236}">
                  <a16:creationId xmlns:a16="http://schemas.microsoft.com/office/drawing/2014/main" id="{7514F43E-4BFA-470F-9793-57C6B2E7D742}"/>
                </a:ext>
              </a:extLst>
            </p:cNvPr>
            <p:cNvSpPr>
              <a:spLocks/>
            </p:cNvSpPr>
            <p:nvPr/>
          </p:nvSpPr>
          <p:spPr bwMode="auto">
            <a:xfrm>
              <a:off x="5046" y="2229"/>
              <a:ext cx="617" cy="1376"/>
            </a:xfrm>
            <a:custGeom>
              <a:avLst/>
              <a:gdLst>
                <a:gd name="T0" fmla="*/ 486 w 617"/>
                <a:gd name="T1" fmla="*/ 3 h 1376"/>
                <a:gd name="T2" fmla="*/ 402 w 617"/>
                <a:gd name="T3" fmla="*/ 381 h 1376"/>
                <a:gd name="T4" fmla="*/ 216 w 617"/>
                <a:gd name="T5" fmla="*/ 777 h 1376"/>
                <a:gd name="T6" fmla="*/ 0 w 617"/>
                <a:gd name="T7" fmla="*/ 1119 h 1376"/>
                <a:gd name="T8" fmla="*/ 102 w 617"/>
                <a:gd name="T9" fmla="*/ 1101 h 1376"/>
                <a:gd name="T10" fmla="*/ 282 w 617"/>
                <a:gd name="T11" fmla="*/ 1119 h 1376"/>
                <a:gd name="T12" fmla="*/ 378 w 617"/>
                <a:gd name="T13" fmla="*/ 1185 h 1376"/>
                <a:gd name="T14" fmla="*/ 432 w 617"/>
                <a:gd name="T15" fmla="*/ 1269 h 1376"/>
                <a:gd name="T16" fmla="*/ 444 w 617"/>
                <a:gd name="T17" fmla="*/ 1365 h 1376"/>
                <a:gd name="T18" fmla="*/ 498 w 617"/>
                <a:gd name="T19" fmla="*/ 1203 h 1376"/>
                <a:gd name="T20" fmla="*/ 564 w 617"/>
                <a:gd name="T21" fmla="*/ 825 h 1376"/>
                <a:gd name="T22" fmla="*/ 606 w 617"/>
                <a:gd name="T23" fmla="*/ 363 h 1376"/>
                <a:gd name="T24" fmla="*/ 486 w 617"/>
                <a:gd name="T25" fmla="*/ 3 h 137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617" h="1376">
                  <a:moveTo>
                    <a:pt x="486" y="3"/>
                  </a:moveTo>
                  <a:cubicBezTo>
                    <a:pt x="452" y="6"/>
                    <a:pt x="447" y="252"/>
                    <a:pt x="402" y="381"/>
                  </a:cubicBezTo>
                  <a:cubicBezTo>
                    <a:pt x="357" y="510"/>
                    <a:pt x="283" y="654"/>
                    <a:pt x="216" y="777"/>
                  </a:cubicBezTo>
                  <a:cubicBezTo>
                    <a:pt x="149" y="900"/>
                    <a:pt x="19" y="1065"/>
                    <a:pt x="0" y="1119"/>
                  </a:cubicBezTo>
                  <a:cubicBezTo>
                    <a:pt x="48" y="1119"/>
                    <a:pt x="55" y="1101"/>
                    <a:pt x="102" y="1101"/>
                  </a:cubicBezTo>
                  <a:cubicBezTo>
                    <a:pt x="149" y="1101"/>
                    <a:pt x="236" y="1105"/>
                    <a:pt x="282" y="1119"/>
                  </a:cubicBezTo>
                  <a:cubicBezTo>
                    <a:pt x="328" y="1133"/>
                    <a:pt x="353" y="1160"/>
                    <a:pt x="378" y="1185"/>
                  </a:cubicBezTo>
                  <a:cubicBezTo>
                    <a:pt x="403" y="1210"/>
                    <a:pt x="421" y="1239"/>
                    <a:pt x="432" y="1269"/>
                  </a:cubicBezTo>
                  <a:cubicBezTo>
                    <a:pt x="443" y="1299"/>
                    <a:pt x="433" y="1376"/>
                    <a:pt x="444" y="1365"/>
                  </a:cubicBezTo>
                  <a:cubicBezTo>
                    <a:pt x="455" y="1354"/>
                    <a:pt x="478" y="1293"/>
                    <a:pt x="498" y="1203"/>
                  </a:cubicBezTo>
                  <a:cubicBezTo>
                    <a:pt x="518" y="1113"/>
                    <a:pt x="546" y="965"/>
                    <a:pt x="564" y="825"/>
                  </a:cubicBezTo>
                  <a:cubicBezTo>
                    <a:pt x="582" y="685"/>
                    <a:pt x="617" y="496"/>
                    <a:pt x="606" y="363"/>
                  </a:cubicBezTo>
                  <a:cubicBezTo>
                    <a:pt x="595" y="230"/>
                    <a:pt x="520" y="0"/>
                    <a:pt x="486" y="3"/>
                  </a:cubicBezTo>
                  <a:close/>
                </a:path>
              </a:pathLst>
            </a:custGeom>
            <a:blipFill dpi="0" rotWithShape="0">
              <a:blip r:embed="rId3"/>
              <a:srcRect/>
              <a:tile tx="0" ty="0" sx="100000" sy="100000" flip="none" algn="tl"/>
            </a:blip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3" name="Freeform 50" descr="kimonopat1">
              <a:extLst>
                <a:ext uri="{FF2B5EF4-FFF2-40B4-BE49-F238E27FC236}">
                  <a16:creationId xmlns:a16="http://schemas.microsoft.com/office/drawing/2014/main" id="{F58B1E3A-40B6-48E1-BECB-2E538184D207}"/>
                </a:ext>
              </a:extLst>
            </p:cNvPr>
            <p:cNvSpPr>
              <a:spLocks/>
            </p:cNvSpPr>
            <p:nvPr/>
          </p:nvSpPr>
          <p:spPr bwMode="auto">
            <a:xfrm>
              <a:off x="5193" y="269"/>
              <a:ext cx="576" cy="3180"/>
            </a:xfrm>
            <a:custGeom>
              <a:avLst/>
              <a:gdLst>
                <a:gd name="T0" fmla="*/ 42 w 576"/>
                <a:gd name="T1" fmla="*/ 61 h 3180"/>
                <a:gd name="T2" fmla="*/ 156 w 576"/>
                <a:gd name="T3" fmla="*/ 517 h 3180"/>
                <a:gd name="T4" fmla="*/ 288 w 576"/>
                <a:gd name="T5" fmla="*/ 991 h 3180"/>
                <a:gd name="T6" fmla="*/ 414 w 576"/>
                <a:gd name="T7" fmla="*/ 1435 h 3180"/>
                <a:gd name="T8" fmla="*/ 576 w 576"/>
                <a:gd name="T9" fmla="*/ 1807 h 3180"/>
                <a:gd name="T10" fmla="*/ 576 w 576"/>
                <a:gd name="T11" fmla="*/ 3055 h 3180"/>
                <a:gd name="T12" fmla="*/ 414 w 576"/>
                <a:gd name="T13" fmla="*/ 2557 h 3180"/>
                <a:gd name="T14" fmla="*/ 252 w 576"/>
                <a:gd name="T15" fmla="*/ 1765 h 3180"/>
                <a:gd name="T16" fmla="*/ 126 w 576"/>
                <a:gd name="T17" fmla="*/ 961 h 3180"/>
                <a:gd name="T18" fmla="*/ 12 w 576"/>
                <a:gd name="T19" fmla="*/ 151 h 3180"/>
                <a:gd name="T20" fmla="*/ 42 w 576"/>
                <a:gd name="T21" fmla="*/ 61 h 3180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576" h="3180">
                  <a:moveTo>
                    <a:pt x="42" y="61"/>
                  </a:moveTo>
                  <a:cubicBezTo>
                    <a:pt x="66" y="122"/>
                    <a:pt x="115" y="362"/>
                    <a:pt x="156" y="517"/>
                  </a:cubicBezTo>
                  <a:cubicBezTo>
                    <a:pt x="197" y="672"/>
                    <a:pt x="245" y="838"/>
                    <a:pt x="288" y="991"/>
                  </a:cubicBezTo>
                  <a:cubicBezTo>
                    <a:pt x="331" y="1144"/>
                    <a:pt x="366" y="1299"/>
                    <a:pt x="414" y="1435"/>
                  </a:cubicBezTo>
                  <a:cubicBezTo>
                    <a:pt x="462" y="1571"/>
                    <a:pt x="549" y="1537"/>
                    <a:pt x="576" y="1807"/>
                  </a:cubicBezTo>
                  <a:lnTo>
                    <a:pt x="576" y="3055"/>
                  </a:lnTo>
                  <a:cubicBezTo>
                    <a:pt x="549" y="3180"/>
                    <a:pt x="468" y="2772"/>
                    <a:pt x="414" y="2557"/>
                  </a:cubicBezTo>
                  <a:cubicBezTo>
                    <a:pt x="360" y="2342"/>
                    <a:pt x="300" y="2031"/>
                    <a:pt x="252" y="1765"/>
                  </a:cubicBezTo>
                  <a:cubicBezTo>
                    <a:pt x="204" y="1499"/>
                    <a:pt x="166" y="1230"/>
                    <a:pt x="126" y="961"/>
                  </a:cubicBezTo>
                  <a:cubicBezTo>
                    <a:pt x="86" y="692"/>
                    <a:pt x="24" y="299"/>
                    <a:pt x="12" y="151"/>
                  </a:cubicBezTo>
                  <a:cubicBezTo>
                    <a:pt x="0" y="3"/>
                    <a:pt x="18" y="0"/>
                    <a:pt x="42" y="61"/>
                  </a:cubicBezTo>
                  <a:close/>
                </a:path>
              </a:pathLst>
            </a:custGeom>
            <a:blipFill dpi="0" rotWithShape="0">
              <a:blip r:embed="rId3"/>
              <a:srcRect/>
              <a:tile tx="0" ty="0" sx="100000" sy="100000" flip="none" algn="tl"/>
            </a:blip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4" name="Freeform 51">
              <a:extLst>
                <a:ext uri="{FF2B5EF4-FFF2-40B4-BE49-F238E27FC236}">
                  <a16:creationId xmlns:a16="http://schemas.microsoft.com/office/drawing/2014/main" id="{4C29B3DD-C8FF-45DA-8E23-B69FA0A18899}"/>
                </a:ext>
              </a:extLst>
            </p:cNvPr>
            <p:cNvSpPr>
              <a:spLocks/>
            </p:cNvSpPr>
            <p:nvPr/>
          </p:nvSpPr>
          <p:spPr bwMode="auto">
            <a:xfrm>
              <a:off x="5197" y="165"/>
              <a:ext cx="573" cy="1935"/>
            </a:xfrm>
            <a:custGeom>
              <a:avLst/>
              <a:gdLst>
                <a:gd name="T0" fmla="*/ 69 w 573"/>
                <a:gd name="T1" fmla="*/ 63 h 1935"/>
                <a:gd name="T2" fmla="*/ 207 w 573"/>
                <a:gd name="T3" fmla="*/ 549 h 1935"/>
                <a:gd name="T4" fmla="*/ 381 w 573"/>
                <a:gd name="T5" fmla="*/ 1101 h 1935"/>
                <a:gd name="T6" fmla="*/ 573 w 573"/>
                <a:gd name="T7" fmla="*/ 1575 h 1935"/>
                <a:gd name="T8" fmla="*/ 573 w 573"/>
                <a:gd name="T9" fmla="*/ 1935 h 1935"/>
                <a:gd name="T10" fmla="*/ 321 w 573"/>
                <a:gd name="T11" fmla="*/ 1449 h 1935"/>
                <a:gd name="T12" fmla="*/ 147 w 573"/>
                <a:gd name="T13" fmla="*/ 699 h 1935"/>
                <a:gd name="T14" fmla="*/ 15 w 573"/>
                <a:gd name="T15" fmla="*/ 171 h 1935"/>
                <a:gd name="T16" fmla="*/ 69 w 573"/>
                <a:gd name="T17" fmla="*/ 63 h 1935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573" h="1935">
                  <a:moveTo>
                    <a:pt x="69" y="63"/>
                  </a:moveTo>
                  <a:cubicBezTo>
                    <a:pt x="101" y="126"/>
                    <a:pt x="155" y="376"/>
                    <a:pt x="207" y="549"/>
                  </a:cubicBezTo>
                  <a:cubicBezTo>
                    <a:pt x="259" y="722"/>
                    <a:pt x="320" y="930"/>
                    <a:pt x="381" y="1101"/>
                  </a:cubicBezTo>
                  <a:cubicBezTo>
                    <a:pt x="442" y="1272"/>
                    <a:pt x="541" y="1436"/>
                    <a:pt x="573" y="1575"/>
                  </a:cubicBezTo>
                  <a:lnTo>
                    <a:pt x="573" y="1935"/>
                  </a:lnTo>
                  <a:cubicBezTo>
                    <a:pt x="531" y="1914"/>
                    <a:pt x="392" y="1655"/>
                    <a:pt x="321" y="1449"/>
                  </a:cubicBezTo>
                  <a:cubicBezTo>
                    <a:pt x="250" y="1243"/>
                    <a:pt x="198" y="912"/>
                    <a:pt x="147" y="699"/>
                  </a:cubicBezTo>
                  <a:cubicBezTo>
                    <a:pt x="96" y="486"/>
                    <a:pt x="30" y="274"/>
                    <a:pt x="15" y="171"/>
                  </a:cubicBezTo>
                  <a:cubicBezTo>
                    <a:pt x="0" y="68"/>
                    <a:pt x="37" y="0"/>
                    <a:pt x="69" y="63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folHlink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5" name="Freeform 52">
              <a:extLst>
                <a:ext uri="{FF2B5EF4-FFF2-40B4-BE49-F238E27FC236}">
                  <a16:creationId xmlns:a16="http://schemas.microsoft.com/office/drawing/2014/main" id="{AD2FDDFA-A344-49D1-806A-4A5BF856B30B}"/>
                </a:ext>
              </a:extLst>
            </p:cNvPr>
            <p:cNvSpPr>
              <a:spLocks/>
            </p:cNvSpPr>
            <p:nvPr/>
          </p:nvSpPr>
          <p:spPr bwMode="auto">
            <a:xfrm>
              <a:off x="5004" y="0"/>
              <a:ext cx="363" cy="2112"/>
            </a:xfrm>
            <a:custGeom>
              <a:avLst/>
              <a:gdLst>
                <a:gd name="T0" fmla="*/ 0 w 363"/>
                <a:gd name="T1" fmla="*/ 2094 h 2112"/>
                <a:gd name="T2" fmla="*/ 66 w 363"/>
                <a:gd name="T3" fmla="*/ 1992 h 2112"/>
                <a:gd name="T4" fmla="*/ 150 w 363"/>
                <a:gd name="T5" fmla="*/ 1464 h 2112"/>
                <a:gd name="T6" fmla="*/ 234 w 363"/>
                <a:gd name="T7" fmla="*/ 678 h 2112"/>
                <a:gd name="T8" fmla="*/ 324 w 363"/>
                <a:gd name="T9" fmla="*/ 0 h 2112"/>
                <a:gd name="T10" fmla="*/ 0 w 363"/>
                <a:gd name="T11" fmla="*/ 0 h 2112"/>
                <a:gd name="T12" fmla="*/ 0 w 363"/>
                <a:gd name="T13" fmla="*/ 2094 h 2112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363" h="2112">
                  <a:moveTo>
                    <a:pt x="0" y="2094"/>
                  </a:moveTo>
                  <a:cubicBezTo>
                    <a:pt x="54" y="2112"/>
                    <a:pt x="41" y="2097"/>
                    <a:pt x="66" y="1992"/>
                  </a:cubicBezTo>
                  <a:cubicBezTo>
                    <a:pt x="91" y="1887"/>
                    <a:pt x="122" y="1683"/>
                    <a:pt x="150" y="1464"/>
                  </a:cubicBezTo>
                  <a:cubicBezTo>
                    <a:pt x="178" y="1245"/>
                    <a:pt x="205" y="922"/>
                    <a:pt x="234" y="678"/>
                  </a:cubicBezTo>
                  <a:cubicBezTo>
                    <a:pt x="263" y="434"/>
                    <a:pt x="363" y="113"/>
                    <a:pt x="324" y="0"/>
                  </a:cubicBezTo>
                  <a:lnTo>
                    <a:pt x="0" y="0"/>
                  </a:lnTo>
                  <a:cubicBezTo>
                    <a:pt x="0" y="0"/>
                    <a:pt x="0" y="2094"/>
                    <a:pt x="0" y="2094"/>
                  </a:cubicBezTo>
                  <a:close/>
                </a:path>
              </a:pathLst>
            </a:custGeom>
            <a:gradFill rotWithShape="0">
              <a:gsLst>
                <a:gs pos="0">
                  <a:srgbClr val="FAE3B7"/>
                </a:gs>
                <a:gs pos="17999">
                  <a:srgbClr val="A28949"/>
                </a:gs>
                <a:gs pos="31000">
                  <a:srgbClr val="835E17"/>
                </a:gs>
                <a:gs pos="33000">
                  <a:srgbClr val="BD922A"/>
                </a:gs>
                <a:gs pos="37000">
                  <a:srgbClr val="FBE4AE"/>
                </a:gs>
                <a:gs pos="78999">
                  <a:srgbClr val="BD922A"/>
                </a:gs>
                <a:gs pos="87000">
                  <a:srgbClr val="BD922A"/>
                </a:gs>
                <a:gs pos="100000">
                  <a:srgbClr val="FBE4AE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6" name="Freeform 53">
              <a:extLst>
                <a:ext uri="{FF2B5EF4-FFF2-40B4-BE49-F238E27FC236}">
                  <a16:creationId xmlns:a16="http://schemas.microsoft.com/office/drawing/2014/main" id="{3ECFF01A-D5DC-456D-986A-B9BE28C00A91}"/>
                </a:ext>
              </a:extLst>
            </p:cNvPr>
            <p:cNvSpPr>
              <a:spLocks/>
            </p:cNvSpPr>
            <p:nvPr/>
          </p:nvSpPr>
          <p:spPr bwMode="auto">
            <a:xfrm>
              <a:off x="5004" y="1"/>
              <a:ext cx="189" cy="2112"/>
            </a:xfrm>
            <a:custGeom>
              <a:avLst/>
              <a:gdLst>
                <a:gd name="T0" fmla="*/ 0 w 363"/>
                <a:gd name="T1" fmla="*/ 2094 h 2112"/>
                <a:gd name="T2" fmla="*/ 66 w 363"/>
                <a:gd name="T3" fmla="*/ 1992 h 2112"/>
                <a:gd name="T4" fmla="*/ 150 w 363"/>
                <a:gd name="T5" fmla="*/ 1464 h 2112"/>
                <a:gd name="T6" fmla="*/ 234 w 363"/>
                <a:gd name="T7" fmla="*/ 678 h 2112"/>
                <a:gd name="T8" fmla="*/ 324 w 363"/>
                <a:gd name="T9" fmla="*/ 0 h 2112"/>
                <a:gd name="T10" fmla="*/ 0 w 363"/>
                <a:gd name="T11" fmla="*/ 0 h 2112"/>
                <a:gd name="T12" fmla="*/ 0 w 363"/>
                <a:gd name="T13" fmla="*/ 2094 h 21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63" h="2112">
                  <a:moveTo>
                    <a:pt x="0" y="2094"/>
                  </a:moveTo>
                  <a:cubicBezTo>
                    <a:pt x="54" y="2112"/>
                    <a:pt x="41" y="2097"/>
                    <a:pt x="66" y="1992"/>
                  </a:cubicBezTo>
                  <a:cubicBezTo>
                    <a:pt x="91" y="1887"/>
                    <a:pt x="122" y="1683"/>
                    <a:pt x="150" y="1464"/>
                  </a:cubicBezTo>
                  <a:cubicBezTo>
                    <a:pt x="178" y="1245"/>
                    <a:pt x="205" y="922"/>
                    <a:pt x="234" y="678"/>
                  </a:cubicBezTo>
                  <a:cubicBezTo>
                    <a:pt x="263" y="434"/>
                    <a:pt x="363" y="113"/>
                    <a:pt x="324" y="0"/>
                  </a:cubicBezTo>
                  <a:lnTo>
                    <a:pt x="0" y="0"/>
                  </a:lnTo>
                  <a:cubicBezTo>
                    <a:pt x="0" y="0"/>
                    <a:pt x="0" y="2094"/>
                    <a:pt x="0" y="2094"/>
                  </a:cubicBez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50000">
                  <a:schemeClr val="hlink"/>
                </a:gs>
                <a:gs pos="100000">
                  <a:schemeClr val="folHlink"/>
                </a:gs>
              </a:gsLst>
              <a:lin ang="0" scaled="1"/>
            </a:gradFill>
            <a:ln>
              <a:noFill/>
            </a:ln>
            <a:effectLst/>
          </p:spPr>
          <p:txBody>
            <a:bodyPr wrap="none" anchor="ctr"/>
            <a:lstStyle/>
            <a:p>
              <a:pPr eaLnBrk="1" hangingPunct="1">
                <a:defRPr/>
              </a:pPr>
              <a:endParaRPr lang="ru-RU"/>
            </a:p>
          </p:txBody>
        </p:sp>
        <p:sp>
          <p:nvSpPr>
            <p:cNvPr id="17" name="Rectangle 54">
              <a:extLst>
                <a:ext uri="{FF2B5EF4-FFF2-40B4-BE49-F238E27FC236}">
                  <a16:creationId xmlns:a16="http://schemas.microsoft.com/office/drawing/2014/main" id="{A0087A56-6D4D-4117-8162-863A02DF725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55" y="1"/>
              <a:ext cx="56" cy="4320"/>
            </a:xfrm>
            <a:prstGeom prst="rect">
              <a:avLst/>
            </a:prstGeom>
            <a:gradFill rotWithShape="0">
              <a:gsLst>
                <a:gs pos="0">
                  <a:srgbClr val="FAE3B7"/>
                </a:gs>
                <a:gs pos="17999">
                  <a:srgbClr val="A28949"/>
                </a:gs>
                <a:gs pos="31000">
                  <a:srgbClr val="835E17"/>
                </a:gs>
                <a:gs pos="33000">
                  <a:srgbClr val="BD922A"/>
                </a:gs>
                <a:gs pos="37000">
                  <a:srgbClr val="FBE4AE"/>
                </a:gs>
                <a:gs pos="78999">
                  <a:srgbClr val="BD922A"/>
                </a:gs>
                <a:gs pos="87000">
                  <a:srgbClr val="BD922A"/>
                </a:gs>
                <a:gs pos="100000">
                  <a:srgbClr val="FBE4AE"/>
                </a:gs>
              </a:gsLst>
              <a:lin ang="5400000" scaled="1"/>
            </a:gradFill>
            <a:ln>
              <a:noFill/>
            </a:ln>
            <a:effectLst/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defRPr/>
              </a:pPr>
              <a:endParaRPr kumimoji="1" lang="ru-RU" altLang="ru-RU"/>
            </a:p>
          </p:txBody>
        </p:sp>
        <p:sp>
          <p:nvSpPr>
            <p:cNvPr id="18" name="Freeform 55">
              <a:extLst>
                <a:ext uri="{FF2B5EF4-FFF2-40B4-BE49-F238E27FC236}">
                  <a16:creationId xmlns:a16="http://schemas.microsoft.com/office/drawing/2014/main" id="{D26CB8DF-CCE0-4640-80FD-8B40918BBD53}"/>
                </a:ext>
              </a:extLst>
            </p:cNvPr>
            <p:cNvSpPr>
              <a:spLocks/>
            </p:cNvSpPr>
            <p:nvPr/>
          </p:nvSpPr>
          <p:spPr bwMode="auto">
            <a:xfrm>
              <a:off x="5013" y="3924"/>
              <a:ext cx="734" cy="390"/>
            </a:xfrm>
            <a:custGeom>
              <a:avLst/>
              <a:gdLst>
                <a:gd name="T0" fmla="*/ 1 w 692"/>
                <a:gd name="T1" fmla="*/ 357 h 378"/>
                <a:gd name="T2" fmla="*/ 109 w 692"/>
                <a:gd name="T3" fmla="*/ 341 h 378"/>
                <a:gd name="T4" fmla="*/ 241 w 692"/>
                <a:gd name="T5" fmla="*/ 305 h 378"/>
                <a:gd name="T6" fmla="*/ 353 w 692"/>
                <a:gd name="T7" fmla="*/ 209 h 378"/>
                <a:gd name="T8" fmla="*/ 429 w 692"/>
                <a:gd name="T9" fmla="*/ 89 h 378"/>
                <a:gd name="T10" fmla="*/ 493 w 692"/>
                <a:gd name="T11" fmla="*/ 17 h 378"/>
                <a:gd name="T12" fmla="*/ 577 w 692"/>
                <a:gd name="T13" fmla="*/ 1 h 378"/>
                <a:gd name="T14" fmla="*/ 629 w 692"/>
                <a:gd name="T15" fmla="*/ 21 h 378"/>
                <a:gd name="T16" fmla="*/ 673 w 692"/>
                <a:gd name="T17" fmla="*/ 65 h 378"/>
                <a:gd name="T18" fmla="*/ 673 w 692"/>
                <a:gd name="T19" fmla="*/ 137 h 378"/>
                <a:gd name="T20" fmla="*/ 561 w 692"/>
                <a:gd name="T21" fmla="*/ 225 h 378"/>
                <a:gd name="T22" fmla="*/ 425 w 692"/>
                <a:gd name="T23" fmla="*/ 297 h 378"/>
                <a:gd name="T24" fmla="*/ 245 w 692"/>
                <a:gd name="T25" fmla="*/ 357 h 378"/>
                <a:gd name="T26" fmla="*/ 113 w 692"/>
                <a:gd name="T27" fmla="*/ 377 h 378"/>
                <a:gd name="T28" fmla="*/ 1 w 692"/>
                <a:gd name="T29" fmla="*/ 357 h 3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692" h="378">
                  <a:moveTo>
                    <a:pt x="1" y="357"/>
                  </a:moveTo>
                  <a:cubicBezTo>
                    <a:pt x="0" y="351"/>
                    <a:pt x="69" y="350"/>
                    <a:pt x="109" y="341"/>
                  </a:cubicBezTo>
                  <a:cubicBezTo>
                    <a:pt x="149" y="332"/>
                    <a:pt x="200" y="327"/>
                    <a:pt x="241" y="305"/>
                  </a:cubicBezTo>
                  <a:cubicBezTo>
                    <a:pt x="282" y="283"/>
                    <a:pt x="322" y="245"/>
                    <a:pt x="353" y="209"/>
                  </a:cubicBezTo>
                  <a:cubicBezTo>
                    <a:pt x="384" y="173"/>
                    <a:pt x="406" y="121"/>
                    <a:pt x="429" y="89"/>
                  </a:cubicBezTo>
                  <a:cubicBezTo>
                    <a:pt x="452" y="57"/>
                    <a:pt x="468" y="32"/>
                    <a:pt x="493" y="17"/>
                  </a:cubicBezTo>
                  <a:cubicBezTo>
                    <a:pt x="518" y="2"/>
                    <a:pt x="554" y="0"/>
                    <a:pt x="577" y="1"/>
                  </a:cubicBezTo>
                  <a:cubicBezTo>
                    <a:pt x="600" y="2"/>
                    <a:pt x="613" y="10"/>
                    <a:pt x="629" y="21"/>
                  </a:cubicBezTo>
                  <a:cubicBezTo>
                    <a:pt x="645" y="32"/>
                    <a:pt x="666" y="46"/>
                    <a:pt x="673" y="65"/>
                  </a:cubicBezTo>
                  <a:cubicBezTo>
                    <a:pt x="680" y="84"/>
                    <a:pt x="692" y="110"/>
                    <a:pt x="673" y="137"/>
                  </a:cubicBezTo>
                  <a:cubicBezTo>
                    <a:pt x="654" y="164"/>
                    <a:pt x="602" y="198"/>
                    <a:pt x="561" y="225"/>
                  </a:cubicBezTo>
                  <a:cubicBezTo>
                    <a:pt x="520" y="252"/>
                    <a:pt x="478" y="275"/>
                    <a:pt x="425" y="297"/>
                  </a:cubicBezTo>
                  <a:cubicBezTo>
                    <a:pt x="372" y="319"/>
                    <a:pt x="297" y="344"/>
                    <a:pt x="245" y="357"/>
                  </a:cubicBezTo>
                  <a:cubicBezTo>
                    <a:pt x="193" y="370"/>
                    <a:pt x="156" y="376"/>
                    <a:pt x="113" y="377"/>
                  </a:cubicBezTo>
                  <a:cubicBezTo>
                    <a:pt x="70" y="378"/>
                    <a:pt x="2" y="363"/>
                    <a:pt x="1" y="357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</p:spPr>
          <p:txBody>
            <a:bodyPr wrap="none" anchor="ctr"/>
            <a:lstStyle/>
            <a:p>
              <a:pPr eaLnBrk="1" hangingPunct="1">
                <a:defRPr/>
              </a:pPr>
              <a:endParaRPr lang="ru-RU"/>
            </a:p>
          </p:txBody>
        </p:sp>
        <p:sp>
          <p:nvSpPr>
            <p:cNvPr id="19" name="AutoShape 56">
              <a:extLst>
                <a:ext uri="{FF2B5EF4-FFF2-40B4-BE49-F238E27FC236}">
                  <a16:creationId xmlns:a16="http://schemas.microsoft.com/office/drawing/2014/main" id="{48890975-F619-45E4-8FC5-B2A726A84C03}"/>
                </a:ext>
              </a:extLst>
            </p:cNvPr>
            <p:cNvSpPr>
              <a:spLocks noChangeArrowheads="1"/>
            </p:cNvSpPr>
            <p:nvPr/>
          </p:nvSpPr>
          <p:spPr bwMode="hidden">
            <a:xfrm rot="5400000">
              <a:off x="2724" y="2089"/>
              <a:ext cx="4320" cy="142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2105 w 21600"/>
                <a:gd name="T13" fmla="*/ 2130 h 21600"/>
                <a:gd name="T14" fmla="*/ 19495 w 21600"/>
                <a:gd name="T15" fmla="*/ 19470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607" y="21600"/>
                  </a:lnTo>
                  <a:lnTo>
                    <a:pt x="20993" y="21600"/>
                  </a:lnTo>
                  <a:lnTo>
                    <a:pt x="2160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rot="10800000" vert="eaVert" wrap="none" anchor="ctr"/>
            <a:lstStyle/>
            <a:p>
              <a:endParaRPr lang="ru-RU"/>
            </a:p>
          </p:txBody>
        </p:sp>
      </p:grpSp>
      <p:sp>
        <p:nvSpPr>
          <p:cNvPr id="8249" name="Rectangle 57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370013"/>
            <a:ext cx="6965950" cy="20574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ru-RU" altLang="ru-RU" noProof="0"/>
              <a:t>Образец заголовка</a:t>
            </a:r>
          </a:p>
        </p:txBody>
      </p:sp>
      <p:sp>
        <p:nvSpPr>
          <p:cNvPr id="8250" name="Rectangle 58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727200" y="3886200"/>
            <a:ext cx="5640388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ru-RU" altLang="ru-RU" noProof="0"/>
              <a:t>Образец подзаголовка</a:t>
            </a:r>
          </a:p>
        </p:txBody>
      </p:sp>
      <p:sp>
        <p:nvSpPr>
          <p:cNvPr id="59" name="Rectangle 59">
            <a:extLst>
              <a:ext uri="{FF2B5EF4-FFF2-40B4-BE49-F238E27FC236}">
                <a16:creationId xmlns:a16="http://schemas.microsoft.com/office/drawing/2014/main" id="{0739D41F-FC41-4EC1-B2D2-AB7CE4630EC6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0" name="Rectangle 60">
            <a:extLst>
              <a:ext uri="{FF2B5EF4-FFF2-40B4-BE49-F238E27FC236}">
                <a16:creationId xmlns:a16="http://schemas.microsoft.com/office/drawing/2014/main" id="{71F21ADC-E4B2-4635-A1E7-130AF4563E9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1" name="Rectangle 61">
            <a:extLst>
              <a:ext uri="{FF2B5EF4-FFF2-40B4-BE49-F238E27FC236}">
                <a16:creationId xmlns:a16="http://schemas.microsoft.com/office/drawing/2014/main" id="{A3F8E0B3-4447-4F2E-9B9B-322F243D591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C8EE85-B93A-42BA-9307-5E43E174E5C2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0843775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59">
            <a:extLst>
              <a:ext uri="{FF2B5EF4-FFF2-40B4-BE49-F238E27FC236}">
                <a16:creationId xmlns:a16="http://schemas.microsoft.com/office/drawing/2014/main" id="{1D924AC6-D118-4F5E-A628-3422E1EF257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Rectangle 60">
            <a:extLst>
              <a:ext uri="{FF2B5EF4-FFF2-40B4-BE49-F238E27FC236}">
                <a16:creationId xmlns:a16="http://schemas.microsoft.com/office/drawing/2014/main" id="{AEF929CC-9A6D-406E-9136-1E068111AF8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61">
            <a:extLst>
              <a:ext uri="{FF2B5EF4-FFF2-40B4-BE49-F238E27FC236}">
                <a16:creationId xmlns:a16="http://schemas.microsoft.com/office/drawing/2014/main" id="{6A5C230D-8B05-4C2F-9BD1-018B98F8450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9DEBC7-F10C-41B6-B508-4869E8164E2A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9838172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5827713" y="227013"/>
            <a:ext cx="1868487" cy="5868987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219075" y="227013"/>
            <a:ext cx="5456238" cy="5868987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59">
            <a:extLst>
              <a:ext uri="{FF2B5EF4-FFF2-40B4-BE49-F238E27FC236}">
                <a16:creationId xmlns:a16="http://schemas.microsoft.com/office/drawing/2014/main" id="{1CEF0046-6A99-4785-B913-D9ACFC0BE26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Rectangle 60">
            <a:extLst>
              <a:ext uri="{FF2B5EF4-FFF2-40B4-BE49-F238E27FC236}">
                <a16:creationId xmlns:a16="http://schemas.microsoft.com/office/drawing/2014/main" id="{94294D6F-63CF-4183-A7D8-78228F1291A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61">
            <a:extLst>
              <a:ext uri="{FF2B5EF4-FFF2-40B4-BE49-F238E27FC236}">
                <a16:creationId xmlns:a16="http://schemas.microsoft.com/office/drawing/2014/main" id="{41A76A15-AB0D-49DB-830C-7CA36D0EA18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1E4BD6-6553-438E-8AB2-88092CC7449A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0144269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59">
            <a:extLst>
              <a:ext uri="{FF2B5EF4-FFF2-40B4-BE49-F238E27FC236}">
                <a16:creationId xmlns:a16="http://schemas.microsoft.com/office/drawing/2014/main" id="{ED85993F-4BD8-4330-8B15-60D28126AA2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Rectangle 60">
            <a:extLst>
              <a:ext uri="{FF2B5EF4-FFF2-40B4-BE49-F238E27FC236}">
                <a16:creationId xmlns:a16="http://schemas.microsoft.com/office/drawing/2014/main" id="{73525AB8-1895-4C98-9B2F-6F1316B390C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61">
            <a:extLst>
              <a:ext uri="{FF2B5EF4-FFF2-40B4-BE49-F238E27FC236}">
                <a16:creationId xmlns:a16="http://schemas.microsoft.com/office/drawing/2014/main" id="{B7489860-F080-4428-9400-65FEDDC83B6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1725D2-E0B7-4C1F-80D5-6483998F076A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5050256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Rectangle 59">
            <a:extLst>
              <a:ext uri="{FF2B5EF4-FFF2-40B4-BE49-F238E27FC236}">
                <a16:creationId xmlns:a16="http://schemas.microsoft.com/office/drawing/2014/main" id="{3FF1AFBF-3BD0-4233-A382-BF4942BE812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Rectangle 60">
            <a:extLst>
              <a:ext uri="{FF2B5EF4-FFF2-40B4-BE49-F238E27FC236}">
                <a16:creationId xmlns:a16="http://schemas.microsoft.com/office/drawing/2014/main" id="{85B357DA-1D78-45AD-9E00-E1E88FF03AE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61">
            <a:extLst>
              <a:ext uri="{FF2B5EF4-FFF2-40B4-BE49-F238E27FC236}">
                <a16:creationId xmlns:a16="http://schemas.microsoft.com/office/drawing/2014/main" id="{9A5CD6B0-E4A6-4D0E-8B6B-99907584551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E54D1F-92B3-4AB0-9296-29552D1EBB33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5346203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263525" y="1598613"/>
            <a:ext cx="3616325" cy="449738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032250" y="1598613"/>
            <a:ext cx="3617913" cy="449738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Rectangle 59">
            <a:extLst>
              <a:ext uri="{FF2B5EF4-FFF2-40B4-BE49-F238E27FC236}">
                <a16:creationId xmlns:a16="http://schemas.microsoft.com/office/drawing/2014/main" id="{333D2341-A95A-44CB-BBD3-62837A5C77E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60">
            <a:extLst>
              <a:ext uri="{FF2B5EF4-FFF2-40B4-BE49-F238E27FC236}">
                <a16:creationId xmlns:a16="http://schemas.microsoft.com/office/drawing/2014/main" id="{5D7F4EC5-9BEA-4BFD-9FD8-2F681D5DAC2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7" name="Rectangle 61">
            <a:extLst>
              <a:ext uri="{FF2B5EF4-FFF2-40B4-BE49-F238E27FC236}">
                <a16:creationId xmlns:a16="http://schemas.microsoft.com/office/drawing/2014/main" id="{F5CBED05-FC82-4086-B006-DD1147700C9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6C6046-AAF1-4C1B-AF43-945ECE3D8992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6337913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Rectangle 59">
            <a:extLst>
              <a:ext uri="{FF2B5EF4-FFF2-40B4-BE49-F238E27FC236}">
                <a16:creationId xmlns:a16="http://schemas.microsoft.com/office/drawing/2014/main" id="{B7032182-5683-4AA4-90DF-C0D547CE922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8" name="Rectangle 60">
            <a:extLst>
              <a:ext uri="{FF2B5EF4-FFF2-40B4-BE49-F238E27FC236}">
                <a16:creationId xmlns:a16="http://schemas.microsoft.com/office/drawing/2014/main" id="{99A9D418-D716-4F1D-A6E3-8AFB4836531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9" name="Rectangle 61">
            <a:extLst>
              <a:ext uri="{FF2B5EF4-FFF2-40B4-BE49-F238E27FC236}">
                <a16:creationId xmlns:a16="http://schemas.microsoft.com/office/drawing/2014/main" id="{08C43DC1-984C-439A-B347-DEE12E4A88F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45DB3E-D806-40A4-AE6D-0DEB9D70F454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1790579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Rectangle 59">
            <a:extLst>
              <a:ext uri="{FF2B5EF4-FFF2-40B4-BE49-F238E27FC236}">
                <a16:creationId xmlns:a16="http://schemas.microsoft.com/office/drawing/2014/main" id="{2C031D9A-2A9E-42C0-80C5-6D6FC0CA81D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4" name="Rectangle 60">
            <a:extLst>
              <a:ext uri="{FF2B5EF4-FFF2-40B4-BE49-F238E27FC236}">
                <a16:creationId xmlns:a16="http://schemas.microsoft.com/office/drawing/2014/main" id="{BB60D382-E637-4D47-80D4-9EE7CB6CE87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Rectangle 61">
            <a:extLst>
              <a:ext uri="{FF2B5EF4-FFF2-40B4-BE49-F238E27FC236}">
                <a16:creationId xmlns:a16="http://schemas.microsoft.com/office/drawing/2014/main" id="{7EF57297-64A0-4099-B2B7-E513452A10D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8377CA-8391-492A-A6CB-DDD33B9ECFA7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0897848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9">
            <a:extLst>
              <a:ext uri="{FF2B5EF4-FFF2-40B4-BE49-F238E27FC236}">
                <a16:creationId xmlns:a16="http://schemas.microsoft.com/office/drawing/2014/main" id="{5563B0DB-FE74-4ADB-A0E1-A93F85F93D8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3" name="Rectangle 60">
            <a:extLst>
              <a:ext uri="{FF2B5EF4-FFF2-40B4-BE49-F238E27FC236}">
                <a16:creationId xmlns:a16="http://schemas.microsoft.com/office/drawing/2014/main" id="{E8875CA7-71C6-4D33-BDBE-43EB9CA182E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4" name="Rectangle 61">
            <a:extLst>
              <a:ext uri="{FF2B5EF4-FFF2-40B4-BE49-F238E27FC236}">
                <a16:creationId xmlns:a16="http://schemas.microsoft.com/office/drawing/2014/main" id="{F3CA50D1-0FFA-45F7-9EDA-4FBC2153990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943183-89F7-42DB-8212-B0939B1F4468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5615400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Rectangle 59">
            <a:extLst>
              <a:ext uri="{FF2B5EF4-FFF2-40B4-BE49-F238E27FC236}">
                <a16:creationId xmlns:a16="http://schemas.microsoft.com/office/drawing/2014/main" id="{A2C946D4-1778-46DF-BC5B-02042E76E23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60">
            <a:extLst>
              <a:ext uri="{FF2B5EF4-FFF2-40B4-BE49-F238E27FC236}">
                <a16:creationId xmlns:a16="http://schemas.microsoft.com/office/drawing/2014/main" id="{0218DEA4-56EE-40A4-8AE7-EAC1D42B6FE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7" name="Rectangle 61">
            <a:extLst>
              <a:ext uri="{FF2B5EF4-FFF2-40B4-BE49-F238E27FC236}">
                <a16:creationId xmlns:a16="http://schemas.microsoft.com/office/drawing/2014/main" id="{9397BAFD-4CA5-4570-8F9E-87519794987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729727-9C95-416F-902A-FC7AB08CD232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7905279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Rectangle 59">
            <a:extLst>
              <a:ext uri="{FF2B5EF4-FFF2-40B4-BE49-F238E27FC236}">
                <a16:creationId xmlns:a16="http://schemas.microsoft.com/office/drawing/2014/main" id="{65962487-9682-4C14-900E-99503328210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60">
            <a:extLst>
              <a:ext uri="{FF2B5EF4-FFF2-40B4-BE49-F238E27FC236}">
                <a16:creationId xmlns:a16="http://schemas.microsoft.com/office/drawing/2014/main" id="{C060DE30-8750-4DCB-B0BE-6C238E58D30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7" name="Rectangle 61">
            <a:extLst>
              <a:ext uri="{FF2B5EF4-FFF2-40B4-BE49-F238E27FC236}">
                <a16:creationId xmlns:a16="http://schemas.microsoft.com/office/drawing/2014/main" id="{F17A90F4-0108-4008-A466-277469770BE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D52E1B-394D-452E-B07F-FA56201437B4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6128173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w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17" Type="http://schemas.openxmlformats.org/officeDocument/2006/relationships/image" Target="../media/image5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4EFE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>
            <a:extLst>
              <a:ext uri="{FF2B5EF4-FFF2-40B4-BE49-F238E27FC236}">
                <a16:creationId xmlns:a16="http://schemas.microsoft.com/office/drawing/2014/main" id="{27D532DF-1326-46CE-8308-2C97DD851568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9159875" cy="6870700"/>
            <a:chOff x="0" y="0"/>
            <a:chExt cx="5770" cy="4328"/>
          </a:xfrm>
        </p:grpSpPr>
        <p:sp>
          <p:nvSpPr>
            <p:cNvPr id="1032" name="Rectangle 3">
              <a:extLst>
                <a:ext uri="{FF2B5EF4-FFF2-40B4-BE49-F238E27FC236}">
                  <a16:creationId xmlns:a16="http://schemas.microsoft.com/office/drawing/2014/main" id="{25DDE52E-63BA-4C71-B4CB-28DBC73BD8D9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0" y="4186"/>
              <a:ext cx="5089" cy="142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ffectLst/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defRPr/>
              </a:pPr>
              <a:endParaRPr kumimoji="1" lang="ru-RU" altLang="ru-RU"/>
            </a:p>
          </p:txBody>
        </p:sp>
        <p:sp>
          <p:nvSpPr>
            <p:cNvPr id="1033" name="Rectangle 4">
              <a:extLst>
                <a:ext uri="{FF2B5EF4-FFF2-40B4-BE49-F238E27FC236}">
                  <a16:creationId xmlns:a16="http://schemas.microsoft.com/office/drawing/2014/main" id="{9951B170-9464-41E3-9C1E-E7265ADAD592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0" y="0"/>
              <a:ext cx="5089" cy="126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ffectLst/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defRPr/>
              </a:pPr>
              <a:endParaRPr kumimoji="1" lang="ru-RU" altLang="ru-RU"/>
            </a:p>
          </p:txBody>
        </p:sp>
        <p:sp>
          <p:nvSpPr>
            <p:cNvPr id="7173" name="Rectangle 5">
              <a:extLst>
                <a:ext uri="{FF2B5EF4-FFF2-40B4-BE49-F238E27FC236}">
                  <a16:creationId xmlns:a16="http://schemas.microsoft.com/office/drawing/2014/main" id="{FBEA7841-32D7-4E03-AC6C-7C8EED6E0CB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10" y="0"/>
              <a:ext cx="758" cy="4320"/>
            </a:xfrm>
            <a:prstGeom prst="rect">
              <a:avLst/>
            </a:prstGeom>
            <a:gradFill rotWithShape="0">
              <a:gsLst>
                <a:gs pos="0">
                  <a:schemeClr val="accent1">
                    <a:gamma/>
                    <a:shade val="84706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84706"/>
                    <a:invGamma/>
                  </a:schemeClr>
                </a:gs>
              </a:gsLst>
              <a:lin ang="5400000" scaled="1"/>
            </a:gradFill>
            <a:ln>
              <a:noFill/>
            </a:ln>
            <a:effectLst/>
          </p:spPr>
          <p:txBody>
            <a:bodyPr wrap="none" anchor="ctr"/>
            <a:lstStyle/>
            <a:p>
              <a:pPr algn="ctr" eaLnBrk="1" hangingPunct="1">
                <a:defRPr/>
              </a:pPr>
              <a:endParaRPr kumimoji="1" lang="ru-RU" altLang="ru-RU"/>
            </a:p>
          </p:txBody>
        </p:sp>
        <p:grpSp>
          <p:nvGrpSpPr>
            <p:cNvPr id="1035" name="Group 6">
              <a:extLst>
                <a:ext uri="{FF2B5EF4-FFF2-40B4-BE49-F238E27FC236}">
                  <a16:creationId xmlns:a16="http://schemas.microsoft.com/office/drawing/2014/main" id="{BE90B82B-0F6C-4A04-9A73-32C43483F82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944" y="1"/>
              <a:ext cx="816" cy="3974"/>
              <a:chOff x="4944" y="1"/>
              <a:chExt cx="816" cy="3974"/>
            </a:xfrm>
          </p:grpSpPr>
          <p:grpSp>
            <p:nvGrpSpPr>
              <p:cNvPr id="1047" name="Group 7">
                <a:extLst>
                  <a:ext uri="{FF2B5EF4-FFF2-40B4-BE49-F238E27FC236}">
                    <a16:creationId xmlns:a16="http://schemas.microsoft.com/office/drawing/2014/main" id="{795CD679-361E-4A30-80E2-1111C82172F7}"/>
                  </a:ext>
                </a:extLst>
              </p:cNvPr>
              <p:cNvGrpSpPr>
                <a:grpSpLocks/>
              </p:cNvGrpSpPr>
              <p:nvPr userDrawn="1"/>
            </p:nvGrpSpPr>
            <p:grpSpPr bwMode="auto">
              <a:xfrm>
                <a:off x="5280" y="1"/>
                <a:ext cx="480" cy="1430"/>
                <a:chOff x="5280" y="1"/>
                <a:chExt cx="480" cy="1430"/>
              </a:xfrm>
            </p:grpSpPr>
            <p:grpSp>
              <p:nvGrpSpPr>
                <p:cNvPr id="1068" name="Group 8">
                  <a:extLst>
                    <a:ext uri="{FF2B5EF4-FFF2-40B4-BE49-F238E27FC236}">
                      <a16:creationId xmlns:a16="http://schemas.microsoft.com/office/drawing/2014/main" id="{CA78641B-0AFA-45BB-BE8D-72EFDD0C4593}"/>
                    </a:ext>
                  </a:extLst>
                </p:cNvPr>
                <p:cNvGrpSpPr>
                  <a:grpSpLocks/>
                </p:cNvGrpSpPr>
                <p:nvPr userDrawn="1"/>
              </p:nvGrpSpPr>
              <p:grpSpPr bwMode="auto">
                <a:xfrm rot="-5400000">
                  <a:off x="5484" y="0"/>
                  <a:ext cx="174" cy="176"/>
                  <a:chOff x="1657" y="323"/>
                  <a:chExt cx="1691" cy="2560"/>
                </a:xfrm>
              </p:grpSpPr>
              <p:grpSp>
                <p:nvGrpSpPr>
                  <p:cNvPr id="1077" name="Group 9">
                    <a:extLst>
                      <a:ext uri="{FF2B5EF4-FFF2-40B4-BE49-F238E27FC236}">
                        <a16:creationId xmlns:a16="http://schemas.microsoft.com/office/drawing/2014/main" id="{4481EF33-8EDD-450E-B118-46400CF28392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1657" y="323"/>
                    <a:ext cx="1691" cy="2560"/>
                    <a:chOff x="1657" y="323"/>
                    <a:chExt cx="1691" cy="2560"/>
                  </a:xfrm>
                </p:grpSpPr>
                <p:sp>
                  <p:nvSpPr>
                    <p:cNvPr id="1084" name="Freeform 10">
                      <a:extLst>
                        <a:ext uri="{FF2B5EF4-FFF2-40B4-BE49-F238E27FC236}">
                          <a16:creationId xmlns:a16="http://schemas.microsoft.com/office/drawing/2014/main" id="{3D5A76BD-3379-4367-8EF7-894A73B45B0E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2117" y="323"/>
                      <a:ext cx="1231" cy="2560"/>
                    </a:xfrm>
                    <a:custGeom>
                      <a:avLst/>
                      <a:gdLst>
                        <a:gd name="T0" fmla="*/ 337 w 1231"/>
                        <a:gd name="T1" fmla="*/ 283 h 2560"/>
                        <a:gd name="T2" fmla="*/ 415 w 1231"/>
                        <a:gd name="T3" fmla="*/ 115 h 2560"/>
                        <a:gd name="T4" fmla="*/ 583 w 1231"/>
                        <a:gd name="T5" fmla="*/ 7 h 2560"/>
                        <a:gd name="T6" fmla="*/ 895 w 1231"/>
                        <a:gd name="T7" fmla="*/ 61 h 2560"/>
                        <a:gd name="T8" fmla="*/ 1051 w 1231"/>
                        <a:gd name="T9" fmla="*/ 349 h 2560"/>
                        <a:gd name="T10" fmla="*/ 979 w 1231"/>
                        <a:gd name="T11" fmla="*/ 769 h 2560"/>
                        <a:gd name="T12" fmla="*/ 943 w 1231"/>
                        <a:gd name="T13" fmla="*/ 943 h 2560"/>
                        <a:gd name="T14" fmla="*/ 1105 w 1231"/>
                        <a:gd name="T15" fmla="*/ 1075 h 2560"/>
                        <a:gd name="T16" fmla="*/ 1231 w 1231"/>
                        <a:gd name="T17" fmla="*/ 1525 h 2560"/>
                        <a:gd name="T18" fmla="*/ 1123 w 1231"/>
                        <a:gd name="T19" fmla="*/ 1969 h 2560"/>
                        <a:gd name="T20" fmla="*/ 907 w 1231"/>
                        <a:gd name="T21" fmla="*/ 2077 h 2560"/>
                        <a:gd name="T22" fmla="*/ 721 w 1231"/>
                        <a:gd name="T23" fmla="*/ 2059 h 2560"/>
                        <a:gd name="T24" fmla="*/ 655 w 1231"/>
                        <a:gd name="T25" fmla="*/ 2251 h 2560"/>
                        <a:gd name="T26" fmla="*/ 529 w 1231"/>
                        <a:gd name="T27" fmla="*/ 2527 h 2560"/>
                        <a:gd name="T28" fmla="*/ 211 w 1231"/>
                        <a:gd name="T29" fmla="*/ 2509 h 2560"/>
                        <a:gd name="T30" fmla="*/ 31 w 1231"/>
                        <a:gd name="T31" fmla="*/ 2227 h 2560"/>
                        <a:gd name="T32" fmla="*/ 25 w 1231"/>
                        <a:gd name="T33" fmla="*/ 1969 h 2560"/>
                        <a:gd name="T34" fmla="*/ 145 w 1231"/>
                        <a:gd name="T35" fmla="*/ 1651 h 2560"/>
                        <a:gd name="T36" fmla="*/ 259 w 1231"/>
                        <a:gd name="T37" fmla="*/ 1513 h 2560"/>
                        <a:gd name="T38" fmla="*/ 217 w 1231"/>
                        <a:gd name="T39" fmla="*/ 1729 h 2560"/>
                        <a:gd name="T40" fmla="*/ 73 w 1231"/>
                        <a:gd name="T41" fmla="*/ 2023 h 2560"/>
                        <a:gd name="T42" fmla="*/ 169 w 1231"/>
                        <a:gd name="T43" fmla="*/ 2323 h 2560"/>
                        <a:gd name="T44" fmla="*/ 439 w 1231"/>
                        <a:gd name="T45" fmla="*/ 2431 h 2560"/>
                        <a:gd name="T46" fmla="*/ 595 w 1231"/>
                        <a:gd name="T47" fmla="*/ 2227 h 2560"/>
                        <a:gd name="T48" fmla="*/ 577 w 1231"/>
                        <a:gd name="T49" fmla="*/ 1807 h 2560"/>
                        <a:gd name="T50" fmla="*/ 493 w 1231"/>
                        <a:gd name="T51" fmla="*/ 1531 h 2560"/>
                        <a:gd name="T52" fmla="*/ 535 w 1231"/>
                        <a:gd name="T53" fmla="*/ 1459 h 2560"/>
                        <a:gd name="T54" fmla="*/ 625 w 1231"/>
                        <a:gd name="T55" fmla="*/ 1633 h 2560"/>
                        <a:gd name="T56" fmla="*/ 721 w 1231"/>
                        <a:gd name="T57" fmla="*/ 1933 h 2560"/>
                        <a:gd name="T58" fmla="*/ 967 w 1231"/>
                        <a:gd name="T59" fmla="*/ 1963 h 2560"/>
                        <a:gd name="T60" fmla="*/ 1135 w 1231"/>
                        <a:gd name="T61" fmla="*/ 1687 h 2560"/>
                        <a:gd name="T62" fmla="*/ 1117 w 1231"/>
                        <a:gd name="T63" fmla="*/ 1273 h 2560"/>
                        <a:gd name="T64" fmla="*/ 883 w 1231"/>
                        <a:gd name="T65" fmla="*/ 1057 h 2560"/>
                        <a:gd name="T66" fmla="*/ 679 w 1231"/>
                        <a:gd name="T67" fmla="*/ 1129 h 2560"/>
                        <a:gd name="T68" fmla="*/ 577 w 1231"/>
                        <a:gd name="T69" fmla="*/ 1117 h 2560"/>
                        <a:gd name="T70" fmla="*/ 619 w 1231"/>
                        <a:gd name="T71" fmla="*/ 1033 h 2560"/>
                        <a:gd name="T72" fmla="*/ 811 w 1231"/>
                        <a:gd name="T73" fmla="*/ 937 h 2560"/>
                        <a:gd name="T74" fmla="*/ 949 w 1231"/>
                        <a:gd name="T75" fmla="*/ 613 h 2560"/>
                        <a:gd name="T76" fmla="*/ 883 w 1231"/>
                        <a:gd name="T77" fmla="*/ 175 h 2560"/>
                        <a:gd name="T78" fmla="*/ 619 w 1231"/>
                        <a:gd name="T79" fmla="*/ 103 h 2560"/>
                        <a:gd name="T80" fmla="*/ 391 w 1231"/>
                        <a:gd name="T81" fmla="*/ 355 h 2560"/>
                        <a:gd name="T82" fmla="*/ 403 w 1231"/>
                        <a:gd name="T83" fmla="*/ 763 h 2560"/>
                        <a:gd name="T84" fmla="*/ 343 w 1231"/>
                        <a:gd name="T85" fmla="*/ 949 h 2560"/>
                        <a:gd name="T86" fmla="*/ 289 w 1231"/>
                        <a:gd name="T87" fmla="*/ 685 h 2560"/>
                        <a:gd name="T88" fmla="*/ 307 w 1231"/>
                        <a:gd name="T89" fmla="*/ 367 h 2560"/>
                        <a:gd name="T90" fmla="*/ 0 60000 65536"/>
                        <a:gd name="T91" fmla="*/ 0 60000 65536"/>
                        <a:gd name="T92" fmla="*/ 0 60000 65536"/>
                        <a:gd name="T93" fmla="*/ 0 60000 65536"/>
                        <a:gd name="T94" fmla="*/ 0 60000 65536"/>
                        <a:gd name="T95" fmla="*/ 0 60000 65536"/>
                        <a:gd name="T96" fmla="*/ 0 60000 65536"/>
                        <a:gd name="T97" fmla="*/ 0 60000 65536"/>
                        <a:gd name="T98" fmla="*/ 0 60000 65536"/>
                        <a:gd name="T99" fmla="*/ 0 60000 65536"/>
                        <a:gd name="T100" fmla="*/ 0 60000 65536"/>
                        <a:gd name="T101" fmla="*/ 0 60000 65536"/>
                        <a:gd name="T102" fmla="*/ 0 60000 65536"/>
                        <a:gd name="T103" fmla="*/ 0 60000 65536"/>
                        <a:gd name="T104" fmla="*/ 0 60000 65536"/>
                        <a:gd name="T105" fmla="*/ 0 60000 65536"/>
                        <a:gd name="T106" fmla="*/ 0 60000 65536"/>
                        <a:gd name="T107" fmla="*/ 0 60000 65536"/>
                        <a:gd name="T108" fmla="*/ 0 60000 65536"/>
                        <a:gd name="T109" fmla="*/ 0 60000 65536"/>
                        <a:gd name="T110" fmla="*/ 0 60000 65536"/>
                        <a:gd name="T111" fmla="*/ 0 60000 65536"/>
                        <a:gd name="T112" fmla="*/ 0 60000 65536"/>
                        <a:gd name="T113" fmla="*/ 0 60000 65536"/>
                        <a:gd name="T114" fmla="*/ 0 60000 65536"/>
                        <a:gd name="T115" fmla="*/ 0 60000 65536"/>
                        <a:gd name="T116" fmla="*/ 0 60000 65536"/>
                        <a:gd name="T117" fmla="*/ 0 60000 65536"/>
                        <a:gd name="T118" fmla="*/ 0 60000 65536"/>
                        <a:gd name="T119" fmla="*/ 0 60000 65536"/>
                        <a:gd name="T120" fmla="*/ 0 60000 65536"/>
                        <a:gd name="T121" fmla="*/ 0 60000 65536"/>
                        <a:gd name="T122" fmla="*/ 0 60000 65536"/>
                        <a:gd name="T123" fmla="*/ 0 60000 65536"/>
                        <a:gd name="T124" fmla="*/ 0 60000 65536"/>
                        <a:gd name="T125" fmla="*/ 0 60000 65536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</a:gdLst>
                      <a:ahLst/>
                      <a:cxnLst>
                        <a:cxn ang="T90">
                          <a:pos x="T0" y="T1"/>
                        </a:cxn>
                        <a:cxn ang="T91">
                          <a:pos x="T2" y="T3"/>
                        </a:cxn>
                        <a:cxn ang="T92">
                          <a:pos x="T4" y="T5"/>
                        </a:cxn>
                        <a:cxn ang="T93">
                          <a:pos x="T6" y="T7"/>
                        </a:cxn>
                        <a:cxn ang="T94">
                          <a:pos x="T8" y="T9"/>
                        </a:cxn>
                        <a:cxn ang="T95">
                          <a:pos x="T10" y="T11"/>
                        </a:cxn>
                        <a:cxn ang="T96">
                          <a:pos x="T12" y="T13"/>
                        </a:cxn>
                        <a:cxn ang="T97">
                          <a:pos x="T14" y="T15"/>
                        </a:cxn>
                        <a:cxn ang="T98">
                          <a:pos x="T16" y="T17"/>
                        </a:cxn>
                        <a:cxn ang="T99">
                          <a:pos x="T18" y="T19"/>
                        </a:cxn>
                        <a:cxn ang="T100">
                          <a:pos x="T20" y="T21"/>
                        </a:cxn>
                        <a:cxn ang="T101">
                          <a:pos x="T22" y="T23"/>
                        </a:cxn>
                        <a:cxn ang="T102">
                          <a:pos x="T24" y="T25"/>
                        </a:cxn>
                        <a:cxn ang="T103">
                          <a:pos x="T26" y="T27"/>
                        </a:cxn>
                        <a:cxn ang="T104">
                          <a:pos x="T28" y="T29"/>
                        </a:cxn>
                        <a:cxn ang="T105">
                          <a:pos x="T30" y="T31"/>
                        </a:cxn>
                        <a:cxn ang="T106">
                          <a:pos x="T32" y="T33"/>
                        </a:cxn>
                        <a:cxn ang="T107">
                          <a:pos x="T34" y="T35"/>
                        </a:cxn>
                        <a:cxn ang="T108">
                          <a:pos x="T36" y="T37"/>
                        </a:cxn>
                        <a:cxn ang="T109">
                          <a:pos x="T38" y="T39"/>
                        </a:cxn>
                        <a:cxn ang="T110">
                          <a:pos x="T40" y="T41"/>
                        </a:cxn>
                        <a:cxn ang="T111">
                          <a:pos x="T42" y="T43"/>
                        </a:cxn>
                        <a:cxn ang="T112">
                          <a:pos x="T44" y="T45"/>
                        </a:cxn>
                        <a:cxn ang="T113">
                          <a:pos x="T46" y="T47"/>
                        </a:cxn>
                        <a:cxn ang="T114">
                          <a:pos x="T48" y="T49"/>
                        </a:cxn>
                        <a:cxn ang="T115">
                          <a:pos x="T50" y="T51"/>
                        </a:cxn>
                        <a:cxn ang="T116">
                          <a:pos x="T52" y="T53"/>
                        </a:cxn>
                        <a:cxn ang="T117">
                          <a:pos x="T54" y="T55"/>
                        </a:cxn>
                        <a:cxn ang="T118">
                          <a:pos x="T56" y="T57"/>
                        </a:cxn>
                        <a:cxn ang="T119">
                          <a:pos x="T58" y="T59"/>
                        </a:cxn>
                        <a:cxn ang="T120">
                          <a:pos x="T60" y="T61"/>
                        </a:cxn>
                        <a:cxn ang="T121">
                          <a:pos x="T62" y="T63"/>
                        </a:cxn>
                        <a:cxn ang="T122">
                          <a:pos x="T64" y="T65"/>
                        </a:cxn>
                        <a:cxn ang="T123">
                          <a:pos x="T66" y="T67"/>
                        </a:cxn>
                        <a:cxn ang="T124">
                          <a:pos x="T68" y="T69"/>
                        </a:cxn>
                        <a:cxn ang="T125">
                          <a:pos x="T70" y="T71"/>
                        </a:cxn>
                        <a:cxn ang="T126">
                          <a:pos x="T72" y="T73"/>
                        </a:cxn>
                        <a:cxn ang="T127">
                          <a:pos x="T74" y="T75"/>
                        </a:cxn>
                        <a:cxn ang="T128">
                          <a:pos x="T76" y="T77"/>
                        </a:cxn>
                        <a:cxn ang="T129">
                          <a:pos x="T78" y="T79"/>
                        </a:cxn>
                        <a:cxn ang="T130">
                          <a:pos x="T80" y="T81"/>
                        </a:cxn>
                        <a:cxn ang="T131">
                          <a:pos x="T82" y="T83"/>
                        </a:cxn>
                        <a:cxn ang="T132">
                          <a:pos x="T84" y="T85"/>
                        </a:cxn>
                        <a:cxn ang="T133">
                          <a:pos x="T86" y="T87"/>
                        </a:cxn>
                        <a:cxn ang="T134">
                          <a:pos x="T88" y="T89"/>
                        </a:cxn>
                      </a:cxnLst>
                      <a:rect l="0" t="0" r="r" b="b"/>
                      <a:pathLst>
                        <a:path w="1231" h="2560">
                          <a:moveTo>
                            <a:pt x="307" y="367"/>
                          </a:moveTo>
                          <a:cubicBezTo>
                            <a:pt x="317" y="336"/>
                            <a:pt x="326" y="303"/>
                            <a:pt x="337" y="283"/>
                          </a:cubicBezTo>
                          <a:cubicBezTo>
                            <a:pt x="348" y="263"/>
                            <a:pt x="360" y="275"/>
                            <a:pt x="373" y="247"/>
                          </a:cubicBezTo>
                          <a:cubicBezTo>
                            <a:pt x="386" y="219"/>
                            <a:pt x="400" y="147"/>
                            <a:pt x="415" y="115"/>
                          </a:cubicBezTo>
                          <a:cubicBezTo>
                            <a:pt x="430" y="83"/>
                            <a:pt x="435" y="73"/>
                            <a:pt x="463" y="55"/>
                          </a:cubicBezTo>
                          <a:cubicBezTo>
                            <a:pt x="491" y="37"/>
                            <a:pt x="536" y="14"/>
                            <a:pt x="583" y="7"/>
                          </a:cubicBezTo>
                          <a:cubicBezTo>
                            <a:pt x="630" y="0"/>
                            <a:pt x="693" y="4"/>
                            <a:pt x="745" y="13"/>
                          </a:cubicBezTo>
                          <a:cubicBezTo>
                            <a:pt x="797" y="22"/>
                            <a:pt x="852" y="34"/>
                            <a:pt x="895" y="61"/>
                          </a:cubicBezTo>
                          <a:cubicBezTo>
                            <a:pt x="938" y="88"/>
                            <a:pt x="977" y="127"/>
                            <a:pt x="1003" y="175"/>
                          </a:cubicBezTo>
                          <a:cubicBezTo>
                            <a:pt x="1029" y="223"/>
                            <a:pt x="1044" y="287"/>
                            <a:pt x="1051" y="349"/>
                          </a:cubicBezTo>
                          <a:cubicBezTo>
                            <a:pt x="1058" y="411"/>
                            <a:pt x="1057" y="477"/>
                            <a:pt x="1045" y="547"/>
                          </a:cubicBezTo>
                          <a:cubicBezTo>
                            <a:pt x="1033" y="617"/>
                            <a:pt x="995" y="712"/>
                            <a:pt x="979" y="769"/>
                          </a:cubicBezTo>
                          <a:cubicBezTo>
                            <a:pt x="963" y="826"/>
                            <a:pt x="955" y="860"/>
                            <a:pt x="949" y="889"/>
                          </a:cubicBezTo>
                          <a:cubicBezTo>
                            <a:pt x="943" y="918"/>
                            <a:pt x="936" y="925"/>
                            <a:pt x="943" y="943"/>
                          </a:cubicBezTo>
                          <a:cubicBezTo>
                            <a:pt x="950" y="961"/>
                            <a:pt x="964" y="975"/>
                            <a:pt x="991" y="997"/>
                          </a:cubicBezTo>
                          <a:cubicBezTo>
                            <a:pt x="1018" y="1019"/>
                            <a:pt x="1069" y="1033"/>
                            <a:pt x="1105" y="1075"/>
                          </a:cubicBezTo>
                          <a:cubicBezTo>
                            <a:pt x="1141" y="1117"/>
                            <a:pt x="1186" y="1174"/>
                            <a:pt x="1207" y="1249"/>
                          </a:cubicBezTo>
                          <a:cubicBezTo>
                            <a:pt x="1228" y="1324"/>
                            <a:pt x="1231" y="1441"/>
                            <a:pt x="1231" y="1525"/>
                          </a:cubicBezTo>
                          <a:cubicBezTo>
                            <a:pt x="1231" y="1609"/>
                            <a:pt x="1225" y="1679"/>
                            <a:pt x="1207" y="1753"/>
                          </a:cubicBezTo>
                          <a:cubicBezTo>
                            <a:pt x="1189" y="1827"/>
                            <a:pt x="1153" y="1917"/>
                            <a:pt x="1123" y="1969"/>
                          </a:cubicBezTo>
                          <a:cubicBezTo>
                            <a:pt x="1093" y="2021"/>
                            <a:pt x="1063" y="2047"/>
                            <a:pt x="1027" y="2065"/>
                          </a:cubicBezTo>
                          <a:cubicBezTo>
                            <a:pt x="991" y="2083"/>
                            <a:pt x="951" y="2079"/>
                            <a:pt x="907" y="2077"/>
                          </a:cubicBezTo>
                          <a:cubicBezTo>
                            <a:pt x="863" y="2075"/>
                            <a:pt x="794" y="2056"/>
                            <a:pt x="763" y="2053"/>
                          </a:cubicBezTo>
                          <a:cubicBezTo>
                            <a:pt x="732" y="2050"/>
                            <a:pt x="733" y="2050"/>
                            <a:pt x="721" y="2059"/>
                          </a:cubicBezTo>
                          <a:cubicBezTo>
                            <a:pt x="709" y="2068"/>
                            <a:pt x="702" y="2075"/>
                            <a:pt x="691" y="2107"/>
                          </a:cubicBezTo>
                          <a:cubicBezTo>
                            <a:pt x="680" y="2139"/>
                            <a:pt x="665" y="2205"/>
                            <a:pt x="655" y="2251"/>
                          </a:cubicBezTo>
                          <a:cubicBezTo>
                            <a:pt x="645" y="2297"/>
                            <a:pt x="652" y="2337"/>
                            <a:pt x="631" y="2383"/>
                          </a:cubicBezTo>
                          <a:cubicBezTo>
                            <a:pt x="610" y="2429"/>
                            <a:pt x="574" y="2498"/>
                            <a:pt x="529" y="2527"/>
                          </a:cubicBezTo>
                          <a:cubicBezTo>
                            <a:pt x="484" y="2556"/>
                            <a:pt x="414" y="2560"/>
                            <a:pt x="361" y="2557"/>
                          </a:cubicBezTo>
                          <a:cubicBezTo>
                            <a:pt x="308" y="2554"/>
                            <a:pt x="256" y="2537"/>
                            <a:pt x="211" y="2509"/>
                          </a:cubicBezTo>
                          <a:cubicBezTo>
                            <a:pt x="166" y="2481"/>
                            <a:pt x="121" y="2436"/>
                            <a:pt x="91" y="2389"/>
                          </a:cubicBezTo>
                          <a:cubicBezTo>
                            <a:pt x="61" y="2342"/>
                            <a:pt x="46" y="2275"/>
                            <a:pt x="31" y="2227"/>
                          </a:cubicBezTo>
                          <a:cubicBezTo>
                            <a:pt x="16" y="2179"/>
                            <a:pt x="2" y="2144"/>
                            <a:pt x="1" y="2101"/>
                          </a:cubicBezTo>
                          <a:cubicBezTo>
                            <a:pt x="0" y="2058"/>
                            <a:pt x="13" y="2018"/>
                            <a:pt x="25" y="1969"/>
                          </a:cubicBezTo>
                          <a:cubicBezTo>
                            <a:pt x="37" y="1920"/>
                            <a:pt x="53" y="1860"/>
                            <a:pt x="73" y="1807"/>
                          </a:cubicBezTo>
                          <a:cubicBezTo>
                            <a:pt x="93" y="1754"/>
                            <a:pt x="122" y="1698"/>
                            <a:pt x="145" y="1651"/>
                          </a:cubicBezTo>
                          <a:cubicBezTo>
                            <a:pt x="168" y="1604"/>
                            <a:pt x="192" y="1548"/>
                            <a:pt x="211" y="1525"/>
                          </a:cubicBezTo>
                          <a:cubicBezTo>
                            <a:pt x="230" y="1502"/>
                            <a:pt x="249" y="1502"/>
                            <a:pt x="259" y="1513"/>
                          </a:cubicBezTo>
                          <a:cubicBezTo>
                            <a:pt x="269" y="1524"/>
                            <a:pt x="278" y="1555"/>
                            <a:pt x="271" y="1591"/>
                          </a:cubicBezTo>
                          <a:cubicBezTo>
                            <a:pt x="264" y="1627"/>
                            <a:pt x="242" y="1682"/>
                            <a:pt x="217" y="1729"/>
                          </a:cubicBezTo>
                          <a:cubicBezTo>
                            <a:pt x="192" y="1776"/>
                            <a:pt x="145" y="1824"/>
                            <a:pt x="121" y="1873"/>
                          </a:cubicBezTo>
                          <a:cubicBezTo>
                            <a:pt x="97" y="1922"/>
                            <a:pt x="76" y="1970"/>
                            <a:pt x="73" y="2023"/>
                          </a:cubicBezTo>
                          <a:cubicBezTo>
                            <a:pt x="70" y="2076"/>
                            <a:pt x="87" y="2141"/>
                            <a:pt x="103" y="2191"/>
                          </a:cubicBezTo>
                          <a:cubicBezTo>
                            <a:pt x="119" y="2241"/>
                            <a:pt x="140" y="2285"/>
                            <a:pt x="169" y="2323"/>
                          </a:cubicBezTo>
                          <a:cubicBezTo>
                            <a:pt x="198" y="2361"/>
                            <a:pt x="232" y="2401"/>
                            <a:pt x="277" y="2419"/>
                          </a:cubicBezTo>
                          <a:cubicBezTo>
                            <a:pt x="322" y="2437"/>
                            <a:pt x="395" y="2440"/>
                            <a:pt x="439" y="2431"/>
                          </a:cubicBezTo>
                          <a:cubicBezTo>
                            <a:pt x="483" y="2422"/>
                            <a:pt x="515" y="2399"/>
                            <a:pt x="541" y="2365"/>
                          </a:cubicBezTo>
                          <a:cubicBezTo>
                            <a:pt x="567" y="2331"/>
                            <a:pt x="583" y="2280"/>
                            <a:pt x="595" y="2227"/>
                          </a:cubicBezTo>
                          <a:cubicBezTo>
                            <a:pt x="607" y="2174"/>
                            <a:pt x="616" y="2117"/>
                            <a:pt x="613" y="2047"/>
                          </a:cubicBezTo>
                          <a:cubicBezTo>
                            <a:pt x="610" y="1977"/>
                            <a:pt x="589" y="1871"/>
                            <a:pt x="577" y="1807"/>
                          </a:cubicBezTo>
                          <a:cubicBezTo>
                            <a:pt x="565" y="1743"/>
                            <a:pt x="555" y="1709"/>
                            <a:pt x="541" y="1663"/>
                          </a:cubicBezTo>
                          <a:cubicBezTo>
                            <a:pt x="527" y="1617"/>
                            <a:pt x="502" y="1561"/>
                            <a:pt x="493" y="1531"/>
                          </a:cubicBezTo>
                          <a:cubicBezTo>
                            <a:pt x="484" y="1501"/>
                            <a:pt x="480" y="1495"/>
                            <a:pt x="487" y="1483"/>
                          </a:cubicBezTo>
                          <a:cubicBezTo>
                            <a:pt x="494" y="1471"/>
                            <a:pt x="519" y="1455"/>
                            <a:pt x="535" y="1459"/>
                          </a:cubicBezTo>
                          <a:cubicBezTo>
                            <a:pt x="551" y="1463"/>
                            <a:pt x="568" y="1478"/>
                            <a:pt x="583" y="1507"/>
                          </a:cubicBezTo>
                          <a:cubicBezTo>
                            <a:pt x="598" y="1536"/>
                            <a:pt x="610" y="1583"/>
                            <a:pt x="625" y="1633"/>
                          </a:cubicBezTo>
                          <a:cubicBezTo>
                            <a:pt x="640" y="1683"/>
                            <a:pt x="657" y="1757"/>
                            <a:pt x="673" y="1807"/>
                          </a:cubicBezTo>
                          <a:cubicBezTo>
                            <a:pt x="689" y="1857"/>
                            <a:pt x="697" y="1905"/>
                            <a:pt x="721" y="1933"/>
                          </a:cubicBezTo>
                          <a:cubicBezTo>
                            <a:pt x="745" y="1961"/>
                            <a:pt x="776" y="1970"/>
                            <a:pt x="817" y="1975"/>
                          </a:cubicBezTo>
                          <a:cubicBezTo>
                            <a:pt x="858" y="1980"/>
                            <a:pt x="926" y="1980"/>
                            <a:pt x="967" y="1963"/>
                          </a:cubicBezTo>
                          <a:cubicBezTo>
                            <a:pt x="1008" y="1946"/>
                            <a:pt x="1035" y="1919"/>
                            <a:pt x="1063" y="1873"/>
                          </a:cubicBezTo>
                          <a:cubicBezTo>
                            <a:pt x="1091" y="1827"/>
                            <a:pt x="1122" y="1761"/>
                            <a:pt x="1135" y="1687"/>
                          </a:cubicBezTo>
                          <a:cubicBezTo>
                            <a:pt x="1148" y="1613"/>
                            <a:pt x="1144" y="1498"/>
                            <a:pt x="1141" y="1429"/>
                          </a:cubicBezTo>
                          <a:cubicBezTo>
                            <a:pt x="1138" y="1360"/>
                            <a:pt x="1140" y="1325"/>
                            <a:pt x="1117" y="1273"/>
                          </a:cubicBezTo>
                          <a:cubicBezTo>
                            <a:pt x="1094" y="1221"/>
                            <a:pt x="1042" y="1153"/>
                            <a:pt x="1003" y="1117"/>
                          </a:cubicBezTo>
                          <a:cubicBezTo>
                            <a:pt x="964" y="1081"/>
                            <a:pt x="919" y="1064"/>
                            <a:pt x="883" y="1057"/>
                          </a:cubicBezTo>
                          <a:cubicBezTo>
                            <a:pt x="847" y="1050"/>
                            <a:pt x="821" y="1063"/>
                            <a:pt x="787" y="1075"/>
                          </a:cubicBezTo>
                          <a:cubicBezTo>
                            <a:pt x="753" y="1087"/>
                            <a:pt x="706" y="1117"/>
                            <a:pt x="679" y="1129"/>
                          </a:cubicBezTo>
                          <a:cubicBezTo>
                            <a:pt x="652" y="1141"/>
                            <a:pt x="642" y="1149"/>
                            <a:pt x="625" y="1147"/>
                          </a:cubicBezTo>
                          <a:cubicBezTo>
                            <a:pt x="608" y="1145"/>
                            <a:pt x="584" y="1130"/>
                            <a:pt x="577" y="1117"/>
                          </a:cubicBezTo>
                          <a:cubicBezTo>
                            <a:pt x="570" y="1104"/>
                            <a:pt x="576" y="1083"/>
                            <a:pt x="583" y="1069"/>
                          </a:cubicBezTo>
                          <a:cubicBezTo>
                            <a:pt x="590" y="1055"/>
                            <a:pt x="599" y="1043"/>
                            <a:pt x="619" y="1033"/>
                          </a:cubicBezTo>
                          <a:cubicBezTo>
                            <a:pt x="639" y="1023"/>
                            <a:pt x="671" y="1025"/>
                            <a:pt x="703" y="1009"/>
                          </a:cubicBezTo>
                          <a:cubicBezTo>
                            <a:pt x="735" y="993"/>
                            <a:pt x="780" y="965"/>
                            <a:pt x="811" y="937"/>
                          </a:cubicBezTo>
                          <a:cubicBezTo>
                            <a:pt x="842" y="909"/>
                            <a:pt x="866" y="895"/>
                            <a:pt x="889" y="841"/>
                          </a:cubicBezTo>
                          <a:cubicBezTo>
                            <a:pt x="912" y="787"/>
                            <a:pt x="939" y="696"/>
                            <a:pt x="949" y="613"/>
                          </a:cubicBezTo>
                          <a:cubicBezTo>
                            <a:pt x="959" y="530"/>
                            <a:pt x="960" y="416"/>
                            <a:pt x="949" y="343"/>
                          </a:cubicBezTo>
                          <a:cubicBezTo>
                            <a:pt x="938" y="270"/>
                            <a:pt x="914" y="215"/>
                            <a:pt x="883" y="175"/>
                          </a:cubicBezTo>
                          <a:cubicBezTo>
                            <a:pt x="852" y="135"/>
                            <a:pt x="807" y="115"/>
                            <a:pt x="763" y="103"/>
                          </a:cubicBezTo>
                          <a:cubicBezTo>
                            <a:pt x="719" y="91"/>
                            <a:pt x="665" y="90"/>
                            <a:pt x="619" y="103"/>
                          </a:cubicBezTo>
                          <a:cubicBezTo>
                            <a:pt x="573" y="116"/>
                            <a:pt x="525" y="139"/>
                            <a:pt x="487" y="181"/>
                          </a:cubicBezTo>
                          <a:cubicBezTo>
                            <a:pt x="449" y="223"/>
                            <a:pt x="412" y="301"/>
                            <a:pt x="391" y="355"/>
                          </a:cubicBezTo>
                          <a:cubicBezTo>
                            <a:pt x="370" y="409"/>
                            <a:pt x="359" y="437"/>
                            <a:pt x="361" y="505"/>
                          </a:cubicBezTo>
                          <a:cubicBezTo>
                            <a:pt x="363" y="573"/>
                            <a:pt x="399" y="691"/>
                            <a:pt x="403" y="763"/>
                          </a:cubicBezTo>
                          <a:cubicBezTo>
                            <a:pt x="407" y="835"/>
                            <a:pt x="395" y="906"/>
                            <a:pt x="385" y="937"/>
                          </a:cubicBezTo>
                          <a:cubicBezTo>
                            <a:pt x="375" y="968"/>
                            <a:pt x="356" y="957"/>
                            <a:pt x="343" y="949"/>
                          </a:cubicBezTo>
                          <a:cubicBezTo>
                            <a:pt x="330" y="941"/>
                            <a:pt x="316" y="933"/>
                            <a:pt x="307" y="889"/>
                          </a:cubicBezTo>
                          <a:cubicBezTo>
                            <a:pt x="298" y="845"/>
                            <a:pt x="294" y="755"/>
                            <a:pt x="289" y="685"/>
                          </a:cubicBezTo>
                          <a:cubicBezTo>
                            <a:pt x="284" y="615"/>
                            <a:pt x="273" y="523"/>
                            <a:pt x="277" y="469"/>
                          </a:cubicBezTo>
                          <a:cubicBezTo>
                            <a:pt x="281" y="415"/>
                            <a:pt x="297" y="398"/>
                            <a:pt x="307" y="367"/>
                          </a:cubicBezTo>
                          <a:close/>
                        </a:path>
                      </a:pathLst>
                    </a:custGeom>
                    <a:solidFill>
                      <a:srgbClr val="E7D6B7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1085" name="Freeform 11">
                      <a:extLst>
                        <a:ext uri="{FF2B5EF4-FFF2-40B4-BE49-F238E27FC236}">
                          <a16:creationId xmlns:a16="http://schemas.microsoft.com/office/drawing/2014/main" id="{2E7D76D9-6F07-495E-BCA8-5B217135FC24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1657" y="376"/>
                      <a:ext cx="865" cy="2071"/>
                    </a:xfrm>
                    <a:custGeom>
                      <a:avLst/>
                      <a:gdLst>
                        <a:gd name="T0" fmla="*/ 785 w 865"/>
                        <a:gd name="T1" fmla="*/ 530 h 2071"/>
                        <a:gd name="T2" fmla="*/ 797 w 865"/>
                        <a:gd name="T3" fmla="*/ 350 h 2071"/>
                        <a:gd name="T4" fmla="*/ 863 w 865"/>
                        <a:gd name="T5" fmla="*/ 206 h 2071"/>
                        <a:gd name="T6" fmla="*/ 809 w 865"/>
                        <a:gd name="T7" fmla="*/ 218 h 2071"/>
                        <a:gd name="T8" fmla="*/ 749 w 865"/>
                        <a:gd name="T9" fmla="*/ 218 h 2071"/>
                        <a:gd name="T10" fmla="*/ 683 w 865"/>
                        <a:gd name="T11" fmla="*/ 116 h 2071"/>
                        <a:gd name="T12" fmla="*/ 611 w 865"/>
                        <a:gd name="T13" fmla="*/ 32 h 2071"/>
                        <a:gd name="T14" fmla="*/ 509 w 865"/>
                        <a:gd name="T15" fmla="*/ 2 h 2071"/>
                        <a:gd name="T16" fmla="*/ 407 w 865"/>
                        <a:gd name="T17" fmla="*/ 20 h 2071"/>
                        <a:gd name="T18" fmla="*/ 281 w 865"/>
                        <a:gd name="T19" fmla="*/ 74 h 2071"/>
                        <a:gd name="T20" fmla="*/ 173 w 865"/>
                        <a:gd name="T21" fmla="*/ 206 h 2071"/>
                        <a:gd name="T22" fmla="*/ 119 w 865"/>
                        <a:gd name="T23" fmla="*/ 404 h 2071"/>
                        <a:gd name="T24" fmla="*/ 131 w 865"/>
                        <a:gd name="T25" fmla="*/ 590 h 2071"/>
                        <a:gd name="T26" fmla="*/ 173 w 865"/>
                        <a:gd name="T27" fmla="*/ 782 h 2071"/>
                        <a:gd name="T28" fmla="*/ 197 w 865"/>
                        <a:gd name="T29" fmla="*/ 884 h 2071"/>
                        <a:gd name="T30" fmla="*/ 167 w 865"/>
                        <a:gd name="T31" fmla="*/ 986 h 2071"/>
                        <a:gd name="T32" fmla="*/ 65 w 865"/>
                        <a:gd name="T33" fmla="*/ 1124 h 2071"/>
                        <a:gd name="T34" fmla="*/ 17 w 865"/>
                        <a:gd name="T35" fmla="*/ 1298 h 2071"/>
                        <a:gd name="T36" fmla="*/ 5 w 865"/>
                        <a:gd name="T37" fmla="*/ 1550 h 2071"/>
                        <a:gd name="T38" fmla="*/ 47 w 865"/>
                        <a:gd name="T39" fmla="*/ 1748 h 2071"/>
                        <a:gd name="T40" fmla="*/ 131 w 865"/>
                        <a:gd name="T41" fmla="*/ 1898 h 2071"/>
                        <a:gd name="T42" fmla="*/ 299 w 865"/>
                        <a:gd name="T43" fmla="*/ 1988 h 2071"/>
                        <a:gd name="T44" fmla="*/ 425 w 865"/>
                        <a:gd name="T45" fmla="*/ 1982 h 2071"/>
                        <a:gd name="T46" fmla="*/ 467 w 865"/>
                        <a:gd name="T47" fmla="*/ 1994 h 2071"/>
                        <a:gd name="T48" fmla="*/ 497 w 865"/>
                        <a:gd name="T49" fmla="*/ 2066 h 2071"/>
                        <a:gd name="T50" fmla="*/ 497 w 865"/>
                        <a:gd name="T51" fmla="*/ 1964 h 2071"/>
                        <a:gd name="T52" fmla="*/ 557 w 865"/>
                        <a:gd name="T53" fmla="*/ 1778 h 2071"/>
                        <a:gd name="T54" fmla="*/ 617 w 865"/>
                        <a:gd name="T55" fmla="*/ 1658 h 2071"/>
                        <a:gd name="T56" fmla="*/ 581 w 865"/>
                        <a:gd name="T57" fmla="*/ 1700 h 2071"/>
                        <a:gd name="T58" fmla="*/ 515 w 865"/>
                        <a:gd name="T59" fmla="*/ 1820 h 2071"/>
                        <a:gd name="T60" fmla="*/ 407 w 865"/>
                        <a:gd name="T61" fmla="*/ 1904 h 2071"/>
                        <a:gd name="T62" fmla="*/ 269 w 865"/>
                        <a:gd name="T63" fmla="*/ 1898 h 2071"/>
                        <a:gd name="T64" fmla="*/ 179 w 865"/>
                        <a:gd name="T65" fmla="*/ 1814 h 2071"/>
                        <a:gd name="T66" fmla="*/ 113 w 865"/>
                        <a:gd name="T67" fmla="*/ 1640 h 2071"/>
                        <a:gd name="T68" fmla="*/ 107 w 865"/>
                        <a:gd name="T69" fmla="*/ 1394 h 2071"/>
                        <a:gd name="T70" fmla="*/ 137 w 865"/>
                        <a:gd name="T71" fmla="*/ 1190 h 2071"/>
                        <a:gd name="T72" fmla="*/ 203 w 865"/>
                        <a:gd name="T73" fmla="*/ 1070 h 2071"/>
                        <a:gd name="T74" fmla="*/ 323 w 865"/>
                        <a:gd name="T75" fmla="*/ 1022 h 2071"/>
                        <a:gd name="T76" fmla="*/ 509 w 865"/>
                        <a:gd name="T77" fmla="*/ 1076 h 2071"/>
                        <a:gd name="T78" fmla="*/ 611 w 865"/>
                        <a:gd name="T79" fmla="*/ 1124 h 2071"/>
                        <a:gd name="T80" fmla="*/ 665 w 865"/>
                        <a:gd name="T81" fmla="*/ 1100 h 2071"/>
                        <a:gd name="T82" fmla="*/ 659 w 865"/>
                        <a:gd name="T83" fmla="*/ 1046 h 2071"/>
                        <a:gd name="T84" fmla="*/ 611 w 865"/>
                        <a:gd name="T85" fmla="*/ 1004 h 2071"/>
                        <a:gd name="T86" fmla="*/ 497 w 865"/>
                        <a:gd name="T87" fmla="*/ 980 h 2071"/>
                        <a:gd name="T88" fmla="*/ 323 w 865"/>
                        <a:gd name="T89" fmla="*/ 896 h 2071"/>
                        <a:gd name="T90" fmla="*/ 233 w 865"/>
                        <a:gd name="T91" fmla="*/ 680 h 2071"/>
                        <a:gd name="T92" fmla="*/ 209 w 865"/>
                        <a:gd name="T93" fmla="*/ 416 h 2071"/>
                        <a:gd name="T94" fmla="*/ 317 w 865"/>
                        <a:gd name="T95" fmla="*/ 170 h 2071"/>
                        <a:gd name="T96" fmla="*/ 485 w 865"/>
                        <a:gd name="T97" fmla="*/ 110 h 2071"/>
                        <a:gd name="T98" fmla="*/ 617 w 865"/>
                        <a:gd name="T99" fmla="*/ 164 h 2071"/>
                        <a:gd name="T100" fmla="*/ 707 w 865"/>
                        <a:gd name="T101" fmla="*/ 290 h 2071"/>
                        <a:gd name="T102" fmla="*/ 737 w 865"/>
                        <a:gd name="T103" fmla="*/ 428 h 2071"/>
                        <a:gd name="T104" fmla="*/ 773 w 865"/>
                        <a:gd name="T105" fmla="*/ 602 h 2071"/>
                        <a:gd name="T106" fmla="*/ 809 w 865"/>
                        <a:gd name="T107" fmla="*/ 584 h 2071"/>
                        <a:gd name="T108" fmla="*/ 785 w 865"/>
                        <a:gd name="T109" fmla="*/ 530 h 2071"/>
                        <a:gd name="T110" fmla="*/ 0 60000 65536"/>
                        <a:gd name="T111" fmla="*/ 0 60000 65536"/>
                        <a:gd name="T112" fmla="*/ 0 60000 65536"/>
                        <a:gd name="T113" fmla="*/ 0 60000 65536"/>
                        <a:gd name="T114" fmla="*/ 0 60000 65536"/>
                        <a:gd name="T115" fmla="*/ 0 60000 65536"/>
                        <a:gd name="T116" fmla="*/ 0 60000 65536"/>
                        <a:gd name="T117" fmla="*/ 0 60000 65536"/>
                        <a:gd name="T118" fmla="*/ 0 60000 65536"/>
                        <a:gd name="T119" fmla="*/ 0 60000 65536"/>
                        <a:gd name="T120" fmla="*/ 0 60000 65536"/>
                        <a:gd name="T121" fmla="*/ 0 60000 65536"/>
                        <a:gd name="T122" fmla="*/ 0 60000 65536"/>
                        <a:gd name="T123" fmla="*/ 0 60000 65536"/>
                        <a:gd name="T124" fmla="*/ 0 60000 65536"/>
                        <a:gd name="T125" fmla="*/ 0 60000 65536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60000 65536"/>
                        <a:gd name="T148" fmla="*/ 0 60000 65536"/>
                        <a:gd name="T149" fmla="*/ 0 60000 65536"/>
                        <a:gd name="T150" fmla="*/ 0 60000 65536"/>
                        <a:gd name="T151" fmla="*/ 0 60000 65536"/>
                        <a:gd name="T152" fmla="*/ 0 60000 65536"/>
                        <a:gd name="T153" fmla="*/ 0 60000 65536"/>
                        <a:gd name="T154" fmla="*/ 0 60000 65536"/>
                        <a:gd name="T155" fmla="*/ 0 60000 65536"/>
                        <a:gd name="T156" fmla="*/ 0 60000 65536"/>
                        <a:gd name="T157" fmla="*/ 0 60000 65536"/>
                        <a:gd name="T158" fmla="*/ 0 60000 65536"/>
                        <a:gd name="T159" fmla="*/ 0 60000 65536"/>
                        <a:gd name="T160" fmla="*/ 0 60000 65536"/>
                        <a:gd name="T161" fmla="*/ 0 60000 65536"/>
                        <a:gd name="T162" fmla="*/ 0 60000 65536"/>
                        <a:gd name="T163" fmla="*/ 0 60000 65536"/>
                        <a:gd name="T164" fmla="*/ 0 60000 65536"/>
                      </a:gdLst>
                      <a:ahLst/>
                      <a:cxnLst>
                        <a:cxn ang="T110">
                          <a:pos x="T0" y="T1"/>
                        </a:cxn>
                        <a:cxn ang="T111">
                          <a:pos x="T2" y="T3"/>
                        </a:cxn>
                        <a:cxn ang="T112">
                          <a:pos x="T4" y="T5"/>
                        </a:cxn>
                        <a:cxn ang="T113">
                          <a:pos x="T6" y="T7"/>
                        </a:cxn>
                        <a:cxn ang="T114">
                          <a:pos x="T8" y="T9"/>
                        </a:cxn>
                        <a:cxn ang="T115">
                          <a:pos x="T10" y="T11"/>
                        </a:cxn>
                        <a:cxn ang="T116">
                          <a:pos x="T12" y="T13"/>
                        </a:cxn>
                        <a:cxn ang="T117">
                          <a:pos x="T14" y="T15"/>
                        </a:cxn>
                        <a:cxn ang="T118">
                          <a:pos x="T16" y="T17"/>
                        </a:cxn>
                        <a:cxn ang="T119">
                          <a:pos x="T18" y="T19"/>
                        </a:cxn>
                        <a:cxn ang="T120">
                          <a:pos x="T20" y="T21"/>
                        </a:cxn>
                        <a:cxn ang="T121">
                          <a:pos x="T22" y="T23"/>
                        </a:cxn>
                        <a:cxn ang="T122">
                          <a:pos x="T24" y="T25"/>
                        </a:cxn>
                        <a:cxn ang="T123">
                          <a:pos x="T26" y="T27"/>
                        </a:cxn>
                        <a:cxn ang="T124">
                          <a:pos x="T28" y="T29"/>
                        </a:cxn>
                        <a:cxn ang="T125">
                          <a:pos x="T30" y="T31"/>
                        </a:cxn>
                        <a:cxn ang="T126">
                          <a:pos x="T32" y="T33"/>
                        </a:cxn>
                        <a:cxn ang="T127">
                          <a:pos x="T34" y="T35"/>
                        </a:cxn>
                        <a:cxn ang="T128">
                          <a:pos x="T36" y="T37"/>
                        </a:cxn>
                        <a:cxn ang="T129">
                          <a:pos x="T38" y="T39"/>
                        </a:cxn>
                        <a:cxn ang="T130">
                          <a:pos x="T40" y="T41"/>
                        </a:cxn>
                        <a:cxn ang="T131">
                          <a:pos x="T42" y="T43"/>
                        </a:cxn>
                        <a:cxn ang="T132">
                          <a:pos x="T44" y="T45"/>
                        </a:cxn>
                        <a:cxn ang="T133">
                          <a:pos x="T46" y="T47"/>
                        </a:cxn>
                        <a:cxn ang="T134">
                          <a:pos x="T48" y="T49"/>
                        </a:cxn>
                        <a:cxn ang="T135">
                          <a:pos x="T50" y="T51"/>
                        </a:cxn>
                        <a:cxn ang="T136">
                          <a:pos x="T52" y="T53"/>
                        </a:cxn>
                        <a:cxn ang="T137">
                          <a:pos x="T54" y="T55"/>
                        </a:cxn>
                        <a:cxn ang="T138">
                          <a:pos x="T56" y="T57"/>
                        </a:cxn>
                        <a:cxn ang="T139">
                          <a:pos x="T58" y="T59"/>
                        </a:cxn>
                        <a:cxn ang="T140">
                          <a:pos x="T60" y="T61"/>
                        </a:cxn>
                        <a:cxn ang="T141">
                          <a:pos x="T62" y="T63"/>
                        </a:cxn>
                        <a:cxn ang="T142">
                          <a:pos x="T64" y="T65"/>
                        </a:cxn>
                        <a:cxn ang="T143">
                          <a:pos x="T66" y="T67"/>
                        </a:cxn>
                        <a:cxn ang="T144">
                          <a:pos x="T68" y="T69"/>
                        </a:cxn>
                        <a:cxn ang="T145">
                          <a:pos x="T70" y="T71"/>
                        </a:cxn>
                        <a:cxn ang="T146">
                          <a:pos x="T72" y="T73"/>
                        </a:cxn>
                        <a:cxn ang="T147">
                          <a:pos x="T74" y="T75"/>
                        </a:cxn>
                        <a:cxn ang="T148">
                          <a:pos x="T76" y="T77"/>
                        </a:cxn>
                        <a:cxn ang="T149">
                          <a:pos x="T78" y="T79"/>
                        </a:cxn>
                        <a:cxn ang="T150">
                          <a:pos x="T80" y="T81"/>
                        </a:cxn>
                        <a:cxn ang="T151">
                          <a:pos x="T82" y="T83"/>
                        </a:cxn>
                        <a:cxn ang="T152">
                          <a:pos x="T84" y="T85"/>
                        </a:cxn>
                        <a:cxn ang="T153">
                          <a:pos x="T86" y="T87"/>
                        </a:cxn>
                        <a:cxn ang="T154">
                          <a:pos x="T88" y="T89"/>
                        </a:cxn>
                        <a:cxn ang="T155">
                          <a:pos x="T90" y="T91"/>
                        </a:cxn>
                        <a:cxn ang="T156">
                          <a:pos x="T92" y="T93"/>
                        </a:cxn>
                        <a:cxn ang="T157">
                          <a:pos x="T94" y="T95"/>
                        </a:cxn>
                        <a:cxn ang="T158">
                          <a:pos x="T96" y="T97"/>
                        </a:cxn>
                        <a:cxn ang="T159">
                          <a:pos x="T98" y="T99"/>
                        </a:cxn>
                        <a:cxn ang="T160">
                          <a:pos x="T100" y="T101"/>
                        </a:cxn>
                        <a:cxn ang="T161">
                          <a:pos x="T102" y="T103"/>
                        </a:cxn>
                        <a:cxn ang="T162">
                          <a:pos x="T104" y="T105"/>
                        </a:cxn>
                        <a:cxn ang="T163">
                          <a:pos x="T106" y="T107"/>
                        </a:cxn>
                        <a:cxn ang="T164">
                          <a:pos x="T108" y="T109"/>
                        </a:cxn>
                      </a:cxnLst>
                      <a:rect l="0" t="0" r="r" b="b"/>
                      <a:pathLst>
                        <a:path w="865" h="2071">
                          <a:moveTo>
                            <a:pt x="785" y="530"/>
                          </a:moveTo>
                          <a:cubicBezTo>
                            <a:pt x="783" y="491"/>
                            <a:pt x="784" y="404"/>
                            <a:pt x="797" y="350"/>
                          </a:cubicBezTo>
                          <a:cubicBezTo>
                            <a:pt x="810" y="296"/>
                            <a:pt x="861" y="228"/>
                            <a:pt x="863" y="206"/>
                          </a:cubicBezTo>
                          <a:cubicBezTo>
                            <a:pt x="865" y="184"/>
                            <a:pt x="828" y="216"/>
                            <a:pt x="809" y="218"/>
                          </a:cubicBezTo>
                          <a:cubicBezTo>
                            <a:pt x="790" y="220"/>
                            <a:pt x="770" y="235"/>
                            <a:pt x="749" y="218"/>
                          </a:cubicBezTo>
                          <a:cubicBezTo>
                            <a:pt x="728" y="201"/>
                            <a:pt x="706" y="147"/>
                            <a:pt x="683" y="116"/>
                          </a:cubicBezTo>
                          <a:cubicBezTo>
                            <a:pt x="660" y="85"/>
                            <a:pt x="640" y="51"/>
                            <a:pt x="611" y="32"/>
                          </a:cubicBezTo>
                          <a:cubicBezTo>
                            <a:pt x="582" y="13"/>
                            <a:pt x="543" y="4"/>
                            <a:pt x="509" y="2"/>
                          </a:cubicBezTo>
                          <a:cubicBezTo>
                            <a:pt x="475" y="0"/>
                            <a:pt x="445" y="8"/>
                            <a:pt x="407" y="20"/>
                          </a:cubicBezTo>
                          <a:cubicBezTo>
                            <a:pt x="369" y="32"/>
                            <a:pt x="320" y="43"/>
                            <a:pt x="281" y="74"/>
                          </a:cubicBezTo>
                          <a:cubicBezTo>
                            <a:pt x="242" y="105"/>
                            <a:pt x="200" y="151"/>
                            <a:pt x="173" y="206"/>
                          </a:cubicBezTo>
                          <a:cubicBezTo>
                            <a:pt x="146" y="261"/>
                            <a:pt x="126" y="340"/>
                            <a:pt x="119" y="404"/>
                          </a:cubicBezTo>
                          <a:cubicBezTo>
                            <a:pt x="112" y="468"/>
                            <a:pt x="122" y="527"/>
                            <a:pt x="131" y="590"/>
                          </a:cubicBezTo>
                          <a:cubicBezTo>
                            <a:pt x="140" y="653"/>
                            <a:pt x="162" y="733"/>
                            <a:pt x="173" y="782"/>
                          </a:cubicBezTo>
                          <a:cubicBezTo>
                            <a:pt x="184" y="831"/>
                            <a:pt x="198" y="850"/>
                            <a:pt x="197" y="884"/>
                          </a:cubicBezTo>
                          <a:cubicBezTo>
                            <a:pt x="196" y="918"/>
                            <a:pt x="189" y="946"/>
                            <a:pt x="167" y="986"/>
                          </a:cubicBezTo>
                          <a:cubicBezTo>
                            <a:pt x="145" y="1026"/>
                            <a:pt x="90" y="1072"/>
                            <a:pt x="65" y="1124"/>
                          </a:cubicBezTo>
                          <a:cubicBezTo>
                            <a:pt x="40" y="1176"/>
                            <a:pt x="27" y="1227"/>
                            <a:pt x="17" y="1298"/>
                          </a:cubicBezTo>
                          <a:cubicBezTo>
                            <a:pt x="7" y="1369"/>
                            <a:pt x="0" y="1475"/>
                            <a:pt x="5" y="1550"/>
                          </a:cubicBezTo>
                          <a:cubicBezTo>
                            <a:pt x="10" y="1625"/>
                            <a:pt x="26" y="1690"/>
                            <a:pt x="47" y="1748"/>
                          </a:cubicBezTo>
                          <a:cubicBezTo>
                            <a:pt x="68" y="1806"/>
                            <a:pt x="89" y="1858"/>
                            <a:pt x="131" y="1898"/>
                          </a:cubicBezTo>
                          <a:cubicBezTo>
                            <a:pt x="173" y="1938"/>
                            <a:pt x="250" y="1974"/>
                            <a:pt x="299" y="1988"/>
                          </a:cubicBezTo>
                          <a:cubicBezTo>
                            <a:pt x="348" y="2002"/>
                            <a:pt x="397" y="1981"/>
                            <a:pt x="425" y="1982"/>
                          </a:cubicBezTo>
                          <a:cubicBezTo>
                            <a:pt x="453" y="1983"/>
                            <a:pt x="455" y="1980"/>
                            <a:pt x="467" y="1994"/>
                          </a:cubicBezTo>
                          <a:cubicBezTo>
                            <a:pt x="479" y="2008"/>
                            <a:pt x="492" y="2071"/>
                            <a:pt x="497" y="2066"/>
                          </a:cubicBezTo>
                          <a:cubicBezTo>
                            <a:pt x="502" y="2061"/>
                            <a:pt x="487" y="2012"/>
                            <a:pt x="497" y="1964"/>
                          </a:cubicBezTo>
                          <a:cubicBezTo>
                            <a:pt x="507" y="1916"/>
                            <a:pt x="537" y="1829"/>
                            <a:pt x="557" y="1778"/>
                          </a:cubicBezTo>
                          <a:cubicBezTo>
                            <a:pt x="577" y="1727"/>
                            <a:pt x="613" y="1671"/>
                            <a:pt x="617" y="1658"/>
                          </a:cubicBezTo>
                          <a:cubicBezTo>
                            <a:pt x="621" y="1645"/>
                            <a:pt x="598" y="1673"/>
                            <a:pt x="581" y="1700"/>
                          </a:cubicBezTo>
                          <a:cubicBezTo>
                            <a:pt x="564" y="1727"/>
                            <a:pt x="544" y="1786"/>
                            <a:pt x="515" y="1820"/>
                          </a:cubicBezTo>
                          <a:cubicBezTo>
                            <a:pt x="486" y="1854"/>
                            <a:pt x="448" y="1891"/>
                            <a:pt x="407" y="1904"/>
                          </a:cubicBezTo>
                          <a:cubicBezTo>
                            <a:pt x="366" y="1917"/>
                            <a:pt x="307" y="1913"/>
                            <a:pt x="269" y="1898"/>
                          </a:cubicBezTo>
                          <a:cubicBezTo>
                            <a:pt x="231" y="1883"/>
                            <a:pt x="205" y="1857"/>
                            <a:pt x="179" y="1814"/>
                          </a:cubicBezTo>
                          <a:cubicBezTo>
                            <a:pt x="153" y="1771"/>
                            <a:pt x="125" y="1710"/>
                            <a:pt x="113" y="1640"/>
                          </a:cubicBezTo>
                          <a:cubicBezTo>
                            <a:pt x="101" y="1570"/>
                            <a:pt x="103" y="1469"/>
                            <a:pt x="107" y="1394"/>
                          </a:cubicBezTo>
                          <a:cubicBezTo>
                            <a:pt x="111" y="1319"/>
                            <a:pt x="121" y="1244"/>
                            <a:pt x="137" y="1190"/>
                          </a:cubicBezTo>
                          <a:cubicBezTo>
                            <a:pt x="153" y="1136"/>
                            <a:pt x="172" y="1098"/>
                            <a:pt x="203" y="1070"/>
                          </a:cubicBezTo>
                          <a:cubicBezTo>
                            <a:pt x="234" y="1042"/>
                            <a:pt x="272" y="1021"/>
                            <a:pt x="323" y="1022"/>
                          </a:cubicBezTo>
                          <a:cubicBezTo>
                            <a:pt x="374" y="1023"/>
                            <a:pt x="461" y="1059"/>
                            <a:pt x="509" y="1076"/>
                          </a:cubicBezTo>
                          <a:cubicBezTo>
                            <a:pt x="557" y="1093"/>
                            <a:pt x="585" y="1120"/>
                            <a:pt x="611" y="1124"/>
                          </a:cubicBezTo>
                          <a:cubicBezTo>
                            <a:pt x="637" y="1128"/>
                            <a:pt x="657" y="1113"/>
                            <a:pt x="665" y="1100"/>
                          </a:cubicBezTo>
                          <a:cubicBezTo>
                            <a:pt x="673" y="1087"/>
                            <a:pt x="668" y="1062"/>
                            <a:pt x="659" y="1046"/>
                          </a:cubicBezTo>
                          <a:cubicBezTo>
                            <a:pt x="650" y="1030"/>
                            <a:pt x="638" y="1015"/>
                            <a:pt x="611" y="1004"/>
                          </a:cubicBezTo>
                          <a:cubicBezTo>
                            <a:pt x="584" y="993"/>
                            <a:pt x="545" y="998"/>
                            <a:pt x="497" y="980"/>
                          </a:cubicBezTo>
                          <a:cubicBezTo>
                            <a:pt x="449" y="962"/>
                            <a:pt x="367" y="946"/>
                            <a:pt x="323" y="896"/>
                          </a:cubicBezTo>
                          <a:cubicBezTo>
                            <a:pt x="279" y="846"/>
                            <a:pt x="252" y="760"/>
                            <a:pt x="233" y="680"/>
                          </a:cubicBezTo>
                          <a:cubicBezTo>
                            <a:pt x="214" y="600"/>
                            <a:pt x="195" y="501"/>
                            <a:pt x="209" y="416"/>
                          </a:cubicBezTo>
                          <a:cubicBezTo>
                            <a:pt x="223" y="331"/>
                            <a:pt x="271" y="221"/>
                            <a:pt x="317" y="170"/>
                          </a:cubicBezTo>
                          <a:cubicBezTo>
                            <a:pt x="363" y="119"/>
                            <a:pt x="435" y="111"/>
                            <a:pt x="485" y="110"/>
                          </a:cubicBezTo>
                          <a:cubicBezTo>
                            <a:pt x="535" y="109"/>
                            <a:pt x="580" y="134"/>
                            <a:pt x="617" y="164"/>
                          </a:cubicBezTo>
                          <a:cubicBezTo>
                            <a:pt x="654" y="194"/>
                            <a:pt x="687" y="246"/>
                            <a:pt x="707" y="290"/>
                          </a:cubicBezTo>
                          <a:cubicBezTo>
                            <a:pt x="727" y="334"/>
                            <a:pt x="726" y="376"/>
                            <a:pt x="737" y="428"/>
                          </a:cubicBezTo>
                          <a:cubicBezTo>
                            <a:pt x="748" y="480"/>
                            <a:pt x="761" y="576"/>
                            <a:pt x="773" y="602"/>
                          </a:cubicBezTo>
                          <a:cubicBezTo>
                            <a:pt x="785" y="628"/>
                            <a:pt x="807" y="597"/>
                            <a:pt x="809" y="584"/>
                          </a:cubicBezTo>
                          <a:cubicBezTo>
                            <a:pt x="811" y="571"/>
                            <a:pt x="787" y="569"/>
                            <a:pt x="785" y="530"/>
                          </a:cubicBezTo>
                          <a:close/>
                        </a:path>
                      </a:pathLst>
                    </a:custGeom>
                    <a:solidFill>
                      <a:srgbClr val="E7D6B7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</p:grpSp>
              <p:sp>
                <p:nvSpPr>
                  <p:cNvPr id="1078" name="Oval 12">
                    <a:extLst>
                      <a:ext uri="{FF2B5EF4-FFF2-40B4-BE49-F238E27FC236}">
                        <a16:creationId xmlns:a16="http://schemas.microsoft.com/office/drawing/2014/main" id="{3C8F57F5-E6C7-4CDD-85DE-E368FE8CB0C0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2396" y="1428"/>
                    <a:ext cx="175" cy="247"/>
                  </a:xfrm>
                  <a:prstGeom prst="ellipse">
                    <a:avLst/>
                  </a:prstGeom>
                  <a:solidFill>
                    <a:srgbClr val="E7D6B7"/>
                  </a:solidFill>
                  <a:ln>
                    <a:noFill/>
                  </a:ln>
                  <a:effectLst/>
                </p:spPr>
                <p:txBody>
                  <a:bodyPr wrap="none" anchor="ctr"/>
                  <a:lstStyle>
                    <a:lvl1pPr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1pPr>
                    <a:lvl2pPr marL="742950" indent="-28575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2pPr>
                    <a:lvl3pPr marL="11430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3pPr>
                    <a:lvl4pPr marL="16002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4pPr>
                    <a:lvl5pPr marL="20574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9pPr>
                  </a:lstStyle>
                  <a:p>
                    <a:pPr eaLnBrk="1" hangingPunct="1">
                      <a:defRPr/>
                    </a:pPr>
                    <a:endParaRPr lang="ru-RU" altLang="ru-RU"/>
                  </a:p>
                </p:txBody>
              </p:sp>
              <p:sp>
                <p:nvSpPr>
                  <p:cNvPr id="1079" name="Freeform 13">
                    <a:extLst>
                      <a:ext uri="{FF2B5EF4-FFF2-40B4-BE49-F238E27FC236}">
                        <a16:creationId xmlns:a16="http://schemas.microsoft.com/office/drawing/2014/main" id="{774CC74E-A080-46FD-8834-70D22A5FEC2B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595" y="741"/>
                    <a:ext cx="266" cy="521"/>
                  </a:xfrm>
                  <a:custGeom>
                    <a:avLst/>
                    <a:gdLst>
                      <a:gd name="T0" fmla="*/ 3 w 266"/>
                      <a:gd name="T1" fmla="*/ 483 h 521"/>
                      <a:gd name="T2" fmla="*/ 27 w 266"/>
                      <a:gd name="T3" fmla="*/ 273 h 521"/>
                      <a:gd name="T4" fmla="*/ 111 w 266"/>
                      <a:gd name="T5" fmla="*/ 45 h 521"/>
                      <a:gd name="T6" fmla="*/ 183 w 266"/>
                      <a:gd name="T7" fmla="*/ 3 h 521"/>
                      <a:gd name="T8" fmla="*/ 237 w 266"/>
                      <a:gd name="T9" fmla="*/ 39 h 521"/>
                      <a:gd name="T10" fmla="*/ 261 w 266"/>
                      <a:gd name="T11" fmla="*/ 129 h 521"/>
                      <a:gd name="T12" fmla="*/ 207 w 266"/>
                      <a:gd name="T13" fmla="*/ 273 h 521"/>
                      <a:gd name="T14" fmla="*/ 105 w 266"/>
                      <a:gd name="T15" fmla="*/ 477 h 521"/>
                      <a:gd name="T16" fmla="*/ 45 w 266"/>
                      <a:gd name="T17" fmla="*/ 501 h 521"/>
                      <a:gd name="T18" fmla="*/ 3 w 266"/>
                      <a:gd name="T19" fmla="*/ 483 h 521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</a:gdLst>
                    <a:ahLst/>
                    <a:cxnLst>
                      <a:cxn ang="T20">
                        <a:pos x="T0" y="T1"/>
                      </a:cxn>
                      <a:cxn ang="T21">
                        <a:pos x="T2" y="T3"/>
                      </a:cxn>
                      <a:cxn ang="T22">
                        <a:pos x="T4" y="T5"/>
                      </a:cxn>
                      <a:cxn ang="T23">
                        <a:pos x="T6" y="T7"/>
                      </a:cxn>
                      <a:cxn ang="T24">
                        <a:pos x="T8" y="T9"/>
                      </a:cxn>
                      <a:cxn ang="T25">
                        <a:pos x="T10" y="T11"/>
                      </a:cxn>
                      <a:cxn ang="T26">
                        <a:pos x="T12" y="T13"/>
                      </a:cxn>
                      <a:cxn ang="T27">
                        <a:pos x="T14" y="T15"/>
                      </a:cxn>
                      <a:cxn ang="T28">
                        <a:pos x="T16" y="T17"/>
                      </a:cxn>
                      <a:cxn ang="T29">
                        <a:pos x="T18" y="T19"/>
                      </a:cxn>
                    </a:cxnLst>
                    <a:rect l="0" t="0" r="r" b="b"/>
                    <a:pathLst>
                      <a:path w="266" h="521">
                        <a:moveTo>
                          <a:pt x="3" y="483"/>
                        </a:moveTo>
                        <a:cubicBezTo>
                          <a:pt x="0" y="445"/>
                          <a:pt x="9" y="346"/>
                          <a:pt x="27" y="273"/>
                        </a:cubicBezTo>
                        <a:cubicBezTo>
                          <a:pt x="45" y="200"/>
                          <a:pt x="85" y="90"/>
                          <a:pt x="111" y="45"/>
                        </a:cubicBezTo>
                        <a:cubicBezTo>
                          <a:pt x="137" y="0"/>
                          <a:pt x="162" y="4"/>
                          <a:pt x="183" y="3"/>
                        </a:cubicBezTo>
                        <a:cubicBezTo>
                          <a:pt x="204" y="2"/>
                          <a:pt x="224" y="18"/>
                          <a:pt x="237" y="39"/>
                        </a:cubicBezTo>
                        <a:cubicBezTo>
                          <a:pt x="250" y="60"/>
                          <a:pt x="266" y="90"/>
                          <a:pt x="261" y="129"/>
                        </a:cubicBezTo>
                        <a:cubicBezTo>
                          <a:pt x="256" y="168"/>
                          <a:pt x="233" y="215"/>
                          <a:pt x="207" y="273"/>
                        </a:cubicBezTo>
                        <a:cubicBezTo>
                          <a:pt x="181" y="331"/>
                          <a:pt x="132" y="439"/>
                          <a:pt x="105" y="477"/>
                        </a:cubicBezTo>
                        <a:cubicBezTo>
                          <a:pt x="78" y="515"/>
                          <a:pt x="61" y="501"/>
                          <a:pt x="45" y="501"/>
                        </a:cubicBezTo>
                        <a:cubicBezTo>
                          <a:pt x="29" y="501"/>
                          <a:pt x="6" y="521"/>
                          <a:pt x="3" y="483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1080" name="Freeform 14">
                    <a:extLst>
                      <a:ext uri="{FF2B5EF4-FFF2-40B4-BE49-F238E27FC236}">
                        <a16:creationId xmlns:a16="http://schemas.microsoft.com/office/drawing/2014/main" id="{8B4AB43C-986A-43AC-9E59-6BB9780EC503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672" y="1593"/>
                    <a:ext cx="392" cy="340"/>
                  </a:xfrm>
                  <a:custGeom>
                    <a:avLst/>
                    <a:gdLst>
                      <a:gd name="T0" fmla="*/ 100 w 392"/>
                      <a:gd name="T1" fmla="*/ 201 h 340"/>
                      <a:gd name="T2" fmla="*/ 16 w 392"/>
                      <a:gd name="T3" fmla="*/ 87 h 340"/>
                      <a:gd name="T4" fmla="*/ 4 w 392"/>
                      <a:gd name="T5" fmla="*/ 45 h 340"/>
                      <a:gd name="T6" fmla="*/ 28 w 392"/>
                      <a:gd name="T7" fmla="*/ 3 h 340"/>
                      <a:gd name="T8" fmla="*/ 130 w 392"/>
                      <a:gd name="T9" fmla="*/ 27 h 340"/>
                      <a:gd name="T10" fmla="*/ 250 w 392"/>
                      <a:gd name="T11" fmla="*/ 75 h 340"/>
                      <a:gd name="T12" fmla="*/ 364 w 392"/>
                      <a:gd name="T13" fmla="*/ 159 h 340"/>
                      <a:gd name="T14" fmla="*/ 388 w 392"/>
                      <a:gd name="T15" fmla="*/ 273 h 340"/>
                      <a:gd name="T16" fmla="*/ 340 w 392"/>
                      <a:gd name="T17" fmla="*/ 333 h 340"/>
                      <a:gd name="T18" fmla="*/ 244 w 392"/>
                      <a:gd name="T19" fmla="*/ 315 h 340"/>
                      <a:gd name="T20" fmla="*/ 100 w 392"/>
                      <a:gd name="T21" fmla="*/ 201 h 340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</a:gdLst>
                    <a:ahLst/>
                    <a:cxnLst>
                      <a:cxn ang="T22">
                        <a:pos x="T0" y="T1"/>
                      </a:cxn>
                      <a:cxn ang="T23">
                        <a:pos x="T2" y="T3"/>
                      </a:cxn>
                      <a:cxn ang="T24">
                        <a:pos x="T4" y="T5"/>
                      </a:cxn>
                      <a:cxn ang="T25">
                        <a:pos x="T6" y="T7"/>
                      </a:cxn>
                      <a:cxn ang="T26">
                        <a:pos x="T8" y="T9"/>
                      </a:cxn>
                      <a:cxn ang="T27">
                        <a:pos x="T10" y="T11"/>
                      </a:cxn>
                      <a:cxn ang="T28">
                        <a:pos x="T12" y="T13"/>
                      </a:cxn>
                      <a:cxn ang="T29">
                        <a:pos x="T14" y="T15"/>
                      </a:cxn>
                      <a:cxn ang="T30">
                        <a:pos x="T16" y="T17"/>
                      </a:cxn>
                      <a:cxn ang="T31">
                        <a:pos x="T18" y="T19"/>
                      </a:cxn>
                      <a:cxn ang="T32">
                        <a:pos x="T20" y="T21"/>
                      </a:cxn>
                    </a:cxnLst>
                    <a:rect l="0" t="0" r="r" b="b"/>
                    <a:pathLst>
                      <a:path w="392" h="340">
                        <a:moveTo>
                          <a:pt x="100" y="201"/>
                        </a:moveTo>
                        <a:cubicBezTo>
                          <a:pt x="62" y="163"/>
                          <a:pt x="32" y="113"/>
                          <a:pt x="16" y="87"/>
                        </a:cubicBezTo>
                        <a:cubicBezTo>
                          <a:pt x="0" y="61"/>
                          <a:pt x="2" y="59"/>
                          <a:pt x="4" y="45"/>
                        </a:cubicBezTo>
                        <a:cubicBezTo>
                          <a:pt x="6" y="31"/>
                          <a:pt x="7" y="6"/>
                          <a:pt x="28" y="3"/>
                        </a:cubicBezTo>
                        <a:cubicBezTo>
                          <a:pt x="49" y="0"/>
                          <a:pt x="93" y="15"/>
                          <a:pt x="130" y="27"/>
                        </a:cubicBezTo>
                        <a:cubicBezTo>
                          <a:pt x="167" y="39"/>
                          <a:pt x="211" y="53"/>
                          <a:pt x="250" y="75"/>
                        </a:cubicBezTo>
                        <a:cubicBezTo>
                          <a:pt x="289" y="97"/>
                          <a:pt x="341" y="126"/>
                          <a:pt x="364" y="159"/>
                        </a:cubicBezTo>
                        <a:cubicBezTo>
                          <a:pt x="387" y="192"/>
                          <a:pt x="392" y="244"/>
                          <a:pt x="388" y="273"/>
                        </a:cubicBezTo>
                        <a:cubicBezTo>
                          <a:pt x="384" y="302"/>
                          <a:pt x="364" y="326"/>
                          <a:pt x="340" y="333"/>
                        </a:cubicBezTo>
                        <a:cubicBezTo>
                          <a:pt x="316" y="340"/>
                          <a:pt x="282" y="336"/>
                          <a:pt x="244" y="315"/>
                        </a:cubicBezTo>
                        <a:cubicBezTo>
                          <a:pt x="206" y="294"/>
                          <a:pt x="138" y="239"/>
                          <a:pt x="100" y="201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1081" name="Freeform 15">
                    <a:extLst>
                      <a:ext uri="{FF2B5EF4-FFF2-40B4-BE49-F238E27FC236}">
                        <a16:creationId xmlns:a16="http://schemas.microsoft.com/office/drawing/2014/main" id="{0BE53E27-E99A-4A10-9EA6-CB073802EF47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412" y="1929"/>
                    <a:ext cx="151" cy="558"/>
                  </a:xfrm>
                  <a:custGeom>
                    <a:avLst/>
                    <a:gdLst>
                      <a:gd name="T0" fmla="*/ 18 w 151"/>
                      <a:gd name="T1" fmla="*/ 165 h 558"/>
                      <a:gd name="T2" fmla="*/ 42 w 151"/>
                      <a:gd name="T3" fmla="*/ 39 h 558"/>
                      <a:gd name="T4" fmla="*/ 66 w 151"/>
                      <a:gd name="T5" fmla="*/ 3 h 558"/>
                      <a:gd name="T6" fmla="*/ 108 w 151"/>
                      <a:gd name="T7" fmla="*/ 27 h 558"/>
                      <a:gd name="T8" fmla="*/ 138 w 151"/>
                      <a:gd name="T9" fmla="*/ 165 h 558"/>
                      <a:gd name="T10" fmla="*/ 144 w 151"/>
                      <a:gd name="T11" fmla="*/ 423 h 558"/>
                      <a:gd name="T12" fmla="*/ 96 w 151"/>
                      <a:gd name="T13" fmla="*/ 543 h 558"/>
                      <a:gd name="T14" fmla="*/ 24 w 151"/>
                      <a:gd name="T15" fmla="*/ 513 h 558"/>
                      <a:gd name="T16" fmla="*/ 0 w 151"/>
                      <a:gd name="T17" fmla="*/ 315 h 558"/>
                      <a:gd name="T18" fmla="*/ 18 w 151"/>
                      <a:gd name="T19" fmla="*/ 165 h 558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</a:gdLst>
                    <a:ahLst/>
                    <a:cxnLst>
                      <a:cxn ang="T20">
                        <a:pos x="T0" y="T1"/>
                      </a:cxn>
                      <a:cxn ang="T21">
                        <a:pos x="T2" y="T3"/>
                      </a:cxn>
                      <a:cxn ang="T22">
                        <a:pos x="T4" y="T5"/>
                      </a:cxn>
                      <a:cxn ang="T23">
                        <a:pos x="T6" y="T7"/>
                      </a:cxn>
                      <a:cxn ang="T24">
                        <a:pos x="T8" y="T9"/>
                      </a:cxn>
                      <a:cxn ang="T25">
                        <a:pos x="T10" y="T11"/>
                      </a:cxn>
                      <a:cxn ang="T26">
                        <a:pos x="T12" y="T13"/>
                      </a:cxn>
                      <a:cxn ang="T27">
                        <a:pos x="T14" y="T15"/>
                      </a:cxn>
                      <a:cxn ang="T28">
                        <a:pos x="T16" y="T17"/>
                      </a:cxn>
                      <a:cxn ang="T29">
                        <a:pos x="T18" y="T19"/>
                      </a:cxn>
                    </a:cxnLst>
                    <a:rect l="0" t="0" r="r" b="b"/>
                    <a:pathLst>
                      <a:path w="151" h="558">
                        <a:moveTo>
                          <a:pt x="18" y="165"/>
                        </a:moveTo>
                        <a:cubicBezTo>
                          <a:pt x="25" y="119"/>
                          <a:pt x="34" y="66"/>
                          <a:pt x="42" y="39"/>
                        </a:cubicBezTo>
                        <a:cubicBezTo>
                          <a:pt x="50" y="12"/>
                          <a:pt x="55" y="5"/>
                          <a:pt x="66" y="3"/>
                        </a:cubicBezTo>
                        <a:cubicBezTo>
                          <a:pt x="77" y="1"/>
                          <a:pt x="96" y="0"/>
                          <a:pt x="108" y="27"/>
                        </a:cubicBezTo>
                        <a:cubicBezTo>
                          <a:pt x="120" y="54"/>
                          <a:pt x="132" y="99"/>
                          <a:pt x="138" y="165"/>
                        </a:cubicBezTo>
                        <a:cubicBezTo>
                          <a:pt x="144" y="231"/>
                          <a:pt x="151" y="360"/>
                          <a:pt x="144" y="423"/>
                        </a:cubicBezTo>
                        <a:cubicBezTo>
                          <a:pt x="137" y="486"/>
                          <a:pt x="116" y="528"/>
                          <a:pt x="96" y="543"/>
                        </a:cubicBezTo>
                        <a:cubicBezTo>
                          <a:pt x="76" y="558"/>
                          <a:pt x="40" y="551"/>
                          <a:pt x="24" y="513"/>
                        </a:cubicBezTo>
                        <a:cubicBezTo>
                          <a:pt x="8" y="475"/>
                          <a:pt x="0" y="372"/>
                          <a:pt x="0" y="315"/>
                        </a:cubicBezTo>
                        <a:cubicBezTo>
                          <a:pt x="0" y="258"/>
                          <a:pt x="11" y="211"/>
                          <a:pt x="18" y="165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1082" name="Freeform 16">
                    <a:extLst>
                      <a:ext uri="{FF2B5EF4-FFF2-40B4-BE49-F238E27FC236}">
                        <a16:creationId xmlns:a16="http://schemas.microsoft.com/office/drawing/2014/main" id="{870673D1-10DF-404C-8EC2-5DE5F1AC652C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1907" y="1589"/>
                    <a:ext cx="392" cy="253"/>
                  </a:xfrm>
                  <a:custGeom>
                    <a:avLst/>
                    <a:gdLst>
                      <a:gd name="T0" fmla="*/ 175 w 392"/>
                      <a:gd name="T1" fmla="*/ 61 h 253"/>
                      <a:gd name="T2" fmla="*/ 307 w 392"/>
                      <a:gd name="T3" fmla="*/ 19 h 253"/>
                      <a:gd name="T4" fmla="*/ 367 w 392"/>
                      <a:gd name="T5" fmla="*/ 7 h 253"/>
                      <a:gd name="T6" fmla="*/ 385 w 392"/>
                      <a:gd name="T7" fmla="*/ 61 h 253"/>
                      <a:gd name="T8" fmla="*/ 325 w 392"/>
                      <a:gd name="T9" fmla="*/ 133 h 253"/>
                      <a:gd name="T10" fmla="*/ 193 w 392"/>
                      <a:gd name="T11" fmla="*/ 223 h 253"/>
                      <a:gd name="T12" fmla="*/ 37 w 392"/>
                      <a:gd name="T13" fmla="*/ 247 h 253"/>
                      <a:gd name="T14" fmla="*/ 1 w 392"/>
                      <a:gd name="T15" fmla="*/ 187 h 253"/>
                      <a:gd name="T16" fmla="*/ 43 w 392"/>
                      <a:gd name="T17" fmla="*/ 115 h 253"/>
                      <a:gd name="T18" fmla="*/ 175 w 392"/>
                      <a:gd name="T19" fmla="*/ 61 h 253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</a:gdLst>
                    <a:ahLst/>
                    <a:cxnLst>
                      <a:cxn ang="T20">
                        <a:pos x="T0" y="T1"/>
                      </a:cxn>
                      <a:cxn ang="T21">
                        <a:pos x="T2" y="T3"/>
                      </a:cxn>
                      <a:cxn ang="T22">
                        <a:pos x="T4" y="T5"/>
                      </a:cxn>
                      <a:cxn ang="T23">
                        <a:pos x="T6" y="T7"/>
                      </a:cxn>
                      <a:cxn ang="T24">
                        <a:pos x="T8" y="T9"/>
                      </a:cxn>
                      <a:cxn ang="T25">
                        <a:pos x="T10" y="T11"/>
                      </a:cxn>
                      <a:cxn ang="T26">
                        <a:pos x="T12" y="T13"/>
                      </a:cxn>
                      <a:cxn ang="T27">
                        <a:pos x="T14" y="T15"/>
                      </a:cxn>
                      <a:cxn ang="T28">
                        <a:pos x="T16" y="T17"/>
                      </a:cxn>
                      <a:cxn ang="T29">
                        <a:pos x="T18" y="T19"/>
                      </a:cxn>
                    </a:cxnLst>
                    <a:rect l="0" t="0" r="r" b="b"/>
                    <a:pathLst>
                      <a:path w="392" h="253">
                        <a:moveTo>
                          <a:pt x="175" y="61"/>
                        </a:moveTo>
                        <a:cubicBezTo>
                          <a:pt x="219" y="45"/>
                          <a:pt x="275" y="28"/>
                          <a:pt x="307" y="19"/>
                        </a:cubicBezTo>
                        <a:cubicBezTo>
                          <a:pt x="339" y="10"/>
                          <a:pt x="354" y="0"/>
                          <a:pt x="367" y="7"/>
                        </a:cubicBezTo>
                        <a:cubicBezTo>
                          <a:pt x="380" y="14"/>
                          <a:pt x="392" y="40"/>
                          <a:pt x="385" y="61"/>
                        </a:cubicBezTo>
                        <a:cubicBezTo>
                          <a:pt x="378" y="82"/>
                          <a:pt x="357" y="106"/>
                          <a:pt x="325" y="133"/>
                        </a:cubicBezTo>
                        <a:cubicBezTo>
                          <a:pt x="293" y="160"/>
                          <a:pt x="241" y="204"/>
                          <a:pt x="193" y="223"/>
                        </a:cubicBezTo>
                        <a:cubicBezTo>
                          <a:pt x="145" y="242"/>
                          <a:pt x="69" y="253"/>
                          <a:pt x="37" y="247"/>
                        </a:cubicBezTo>
                        <a:cubicBezTo>
                          <a:pt x="5" y="241"/>
                          <a:pt x="0" y="209"/>
                          <a:pt x="1" y="187"/>
                        </a:cubicBezTo>
                        <a:cubicBezTo>
                          <a:pt x="2" y="165"/>
                          <a:pt x="15" y="136"/>
                          <a:pt x="43" y="115"/>
                        </a:cubicBezTo>
                        <a:cubicBezTo>
                          <a:pt x="71" y="94"/>
                          <a:pt x="131" y="77"/>
                          <a:pt x="175" y="61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1083" name="Freeform 17">
                    <a:extLst>
                      <a:ext uri="{FF2B5EF4-FFF2-40B4-BE49-F238E27FC236}">
                        <a16:creationId xmlns:a16="http://schemas.microsoft.com/office/drawing/2014/main" id="{775ADDF6-CEAE-4CF5-8B42-29C88CBD633F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094" y="930"/>
                    <a:ext cx="238" cy="386"/>
                  </a:xfrm>
                  <a:custGeom>
                    <a:avLst/>
                    <a:gdLst>
                      <a:gd name="T0" fmla="*/ 78 w 238"/>
                      <a:gd name="T1" fmla="*/ 270 h 386"/>
                      <a:gd name="T2" fmla="*/ 24 w 238"/>
                      <a:gd name="T3" fmla="*/ 192 h 386"/>
                      <a:gd name="T4" fmla="*/ 0 w 238"/>
                      <a:gd name="T5" fmla="*/ 96 h 386"/>
                      <a:gd name="T6" fmla="*/ 24 w 238"/>
                      <a:gd name="T7" fmla="*/ 12 h 386"/>
                      <a:gd name="T8" fmla="*/ 120 w 238"/>
                      <a:gd name="T9" fmla="*/ 24 h 386"/>
                      <a:gd name="T10" fmla="*/ 180 w 238"/>
                      <a:gd name="T11" fmla="*/ 132 h 386"/>
                      <a:gd name="T12" fmla="*/ 234 w 238"/>
                      <a:gd name="T13" fmla="*/ 306 h 386"/>
                      <a:gd name="T14" fmla="*/ 204 w 238"/>
                      <a:gd name="T15" fmla="*/ 378 h 386"/>
                      <a:gd name="T16" fmla="*/ 168 w 238"/>
                      <a:gd name="T17" fmla="*/ 354 h 386"/>
                      <a:gd name="T18" fmla="*/ 78 w 238"/>
                      <a:gd name="T19" fmla="*/ 270 h 38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</a:gdLst>
                    <a:ahLst/>
                    <a:cxnLst>
                      <a:cxn ang="T20">
                        <a:pos x="T0" y="T1"/>
                      </a:cxn>
                      <a:cxn ang="T21">
                        <a:pos x="T2" y="T3"/>
                      </a:cxn>
                      <a:cxn ang="T22">
                        <a:pos x="T4" y="T5"/>
                      </a:cxn>
                      <a:cxn ang="T23">
                        <a:pos x="T6" y="T7"/>
                      </a:cxn>
                      <a:cxn ang="T24">
                        <a:pos x="T8" y="T9"/>
                      </a:cxn>
                      <a:cxn ang="T25">
                        <a:pos x="T10" y="T11"/>
                      </a:cxn>
                      <a:cxn ang="T26">
                        <a:pos x="T12" y="T13"/>
                      </a:cxn>
                      <a:cxn ang="T27">
                        <a:pos x="T14" y="T15"/>
                      </a:cxn>
                      <a:cxn ang="T28">
                        <a:pos x="T16" y="T17"/>
                      </a:cxn>
                      <a:cxn ang="T29">
                        <a:pos x="T18" y="T19"/>
                      </a:cxn>
                    </a:cxnLst>
                    <a:rect l="0" t="0" r="r" b="b"/>
                    <a:pathLst>
                      <a:path w="238" h="386">
                        <a:moveTo>
                          <a:pt x="78" y="270"/>
                        </a:moveTo>
                        <a:cubicBezTo>
                          <a:pt x="54" y="243"/>
                          <a:pt x="37" y="221"/>
                          <a:pt x="24" y="192"/>
                        </a:cubicBezTo>
                        <a:cubicBezTo>
                          <a:pt x="11" y="163"/>
                          <a:pt x="0" y="126"/>
                          <a:pt x="0" y="96"/>
                        </a:cubicBezTo>
                        <a:cubicBezTo>
                          <a:pt x="0" y="66"/>
                          <a:pt x="4" y="24"/>
                          <a:pt x="24" y="12"/>
                        </a:cubicBezTo>
                        <a:cubicBezTo>
                          <a:pt x="44" y="0"/>
                          <a:pt x="94" y="4"/>
                          <a:pt x="120" y="24"/>
                        </a:cubicBezTo>
                        <a:cubicBezTo>
                          <a:pt x="146" y="44"/>
                          <a:pt x="161" y="85"/>
                          <a:pt x="180" y="132"/>
                        </a:cubicBezTo>
                        <a:cubicBezTo>
                          <a:pt x="199" y="179"/>
                          <a:pt x="230" y="265"/>
                          <a:pt x="234" y="306"/>
                        </a:cubicBezTo>
                        <a:cubicBezTo>
                          <a:pt x="238" y="347"/>
                          <a:pt x="215" y="370"/>
                          <a:pt x="204" y="378"/>
                        </a:cubicBezTo>
                        <a:cubicBezTo>
                          <a:pt x="193" y="386"/>
                          <a:pt x="190" y="372"/>
                          <a:pt x="168" y="354"/>
                        </a:cubicBezTo>
                        <a:cubicBezTo>
                          <a:pt x="146" y="336"/>
                          <a:pt x="102" y="297"/>
                          <a:pt x="78" y="270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</p:grpSp>
            <p:pic>
              <p:nvPicPr>
                <p:cNvPr id="1069" name="Picture 18">
                  <a:extLst>
                    <a:ext uri="{FF2B5EF4-FFF2-40B4-BE49-F238E27FC236}">
                      <a16:creationId xmlns:a16="http://schemas.microsoft.com/office/drawing/2014/main" id="{D9C7B832-4563-4EC3-9429-CB09536C18B5}"/>
                    </a:ext>
                  </a:extLst>
                </p:cNvPr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80" y="14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70" name="Picture 19">
                  <a:extLst>
                    <a:ext uri="{FF2B5EF4-FFF2-40B4-BE49-F238E27FC236}">
                      <a16:creationId xmlns:a16="http://schemas.microsoft.com/office/drawing/2014/main" id="{02E697BA-F9E1-4C9A-A670-7C9272DFF4D4}"/>
                    </a:ext>
                  </a:extLst>
                </p:cNvPr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574" y="14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71" name="Picture 20">
                  <a:extLst>
                    <a:ext uri="{FF2B5EF4-FFF2-40B4-BE49-F238E27FC236}">
                      <a16:creationId xmlns:a16="http://schemas.microsoft.com/office/drawing/2014/main" id="{6DA05A0B-6F64-44E2-8AF6-8412713656DA}"/>
                    </a:ext>
                  </a:extLst>
                </p:cNvPr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424" y="33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72" name="Picture 21">
                  <a:extLst>
                    <a:ext uri="{FF2B5EF4-FFF2-40B4-BE49-F238E27FC236}">
                      <a16:creationId xmlns:a16="http://schemas.microsoft.com/office/drawing/2014/main" id="{ACEDEBDE-B28F-43ED-AD8F-AED6CD51FC81}"/>
                    </a:ext>
                  </a:extLst>
                </p:cNvPr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376" y="57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73" name="Picture 22">
                  <a:extLst>
                    <a:ext uri="{FF2B5EF4-FFF2-40B4-BE49-F238E27FC236}">
                      <a16:creationId xmlns:a16="http://schemas.microsoft.com/office/drawing/2014/main" id="{02E53F6F-0247-4AA4-A4EA-0BF115043814}"/>
                    </a:ext>
                  </a:extLst>
                </p:cNvPr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574" y="52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74" name="Picture 23">
                  <a:extLst>
                    <a:ext uri="{FF2B5EF4-FFF2-40B4-BE49-F238E27FC236}">
                      <a16:creationId xmlns:a16="http://schemas.microsoft.com/office/drawing/2014/main" id="{A8F9656A-B3D4-47B8-A235-EA0E1FC62FA5}"/>
                    </a:ext>
                  </a:extLst>
                </p:cNvPr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472" y="76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75" name="Picture 24">
                  <a:extLst>
                    <a:ext uri="{FF2B5EF4-FFF2-40B4-BE49-F238E27FC236}">
                      <a16:creationId xmlns:a16="http://schemas.microsoft.com/office/drawing/2014/main" id="{4C12907D-287D-4C0D-A939-AD46AA48BF5D}"/>
                    </a:ext>
                  </a:extLst>
                </p:cNvPr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574" y="100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76" name="Picture 25">
                  <a:extLst>
                    <a:ext uri="{FF2B5EF4-FFF2-40B4-BE49-F238E27FC236}">
                      <a16:creationId xmlns:a16="http://schemas.microsoft.com/office/drawing/2014/main" id="{BAF8EE99-A0D9-40BB-8D3B-C876A797B7DF}"/>
                    </a:ext>
                  </a:extLst>
                </p:cNvPr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574" y="124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grpSp>
          <p:grpSp>
            <p:nvGrpSpPr>
              <p:cNvPr id="1048" name="Group 26">
                <a:extLst>
                  <a:ext uri="{FF2B5EF4-FFF2-40B4-BE49-F238E27FC236}">
                    <a16:creationId xmlns:a16="http://schemas.microsoft.com/office/drawing/2014/main" id="{CF698F7E-80AF-4B62-B332-AD3ECD8B9FCE}"/>
                  </a:ext>
                </a:extLst>
              </p:cNvPr>
              <p:cNvGrpSpPr>
                <a:grpSpLocks/>
              </p:cNvGrpSpPr>
              <p:nvPr userDrawn="1"/>
            </p:nvGrpSpPr>
            <p:grpSpPr bwMode="auto">
              <a:xfrm>
                <a:off x="4944" y="1008"/>
                <a:ext cx="522" cy="2967"/>
                <a:chOff x="4944" y="1008"/>
                <a:chExt cx="522" cy="2967"/>
              </a:xfrm>
            </p:grpSpPr>
            <p:pic>
              <p:nvPicPr>
                <p:cNvPr id="1049" name="Picture 27">
                  <a:extLst>
                    <a:ext uri="{FF2B5EF4-FFF2-40B4-BE49-F238E27FC236}">
                      <a16:creationId xmlns:a16="http://schemas.microsoft.com/office/drawing/2014/main" id="{EDB78001-BB20-481B-8BAE-01CEE5D220C0}"/>
                    </a:ext>
                  </a:extLst>
                </p:cNvPr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36" y="100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50" name="Picture 28">
                  <a:extLst>
                    <a:ext uri="{FF2B5EF4-FFF2-40B4-BE49-F238E27FC236}">
                      <a16:creationId xmlns:a16="http://schemas.microsoft.com/office/drawing/2014/main" id="{236C6195-F5CF-4D22-ACAC-B5796A532B34}"/>
                    </a:ext>
                  </a:extLst>
                </p:cNvPr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84" y="1200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51" name="Picture 29">
                  <a:extLst>
                    <a:ext uri="{FF2B5EF4-FFF2-40B4-BE49-F238E27FC236}">
                      <a16:creationId xmlns:a16="http://schemas.microsoft.com/office/drawing/2014/main" id="{CA98FB04-C4DC-4EE2-87A8-9A64E80A37CD}"/>
                    </a:ext>
                  </a:extLst>
                </p:cNvPr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36" y="158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52" name="Picture 30">
                  <a:extLst>
                    <a:ext uri="{FF2B5EF4-FFF2-40B4-BE49-F238E27FC236}">
                      <a16:creationId xmlns:a16="http://schemas.microsoft.com/office/drawing/2014/main" id="{815D5BA7-8C2D-4036-AEF3-F32C88F30B27}"/>
                    </a:ext>
                  </a:extLst>
                </p:cNvPr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80" y="172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53" name="Picture 31">
                  <a:extLst>
                    <a:ext uri="{FF2B5EF4-FFF2-40B4-BE49-F238E27FC236}">
                      <a16:creationId xmlns:a16="http://schemas.microsoft.com/office/drawing/2014/main" id="{B8DCA8BA-6C1F-48E1-BB3D-DA123EA44EFA}"/>
                    </a:ext>
                  </a:extLst>
                </p:cNvPr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040" y="182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54" name="Picture 32">
                  <a:extLst>
                    <a:ext uri="{FF2B5EF4-FFF2-40B4-BE49-F238E27FC236}">
                      <a16:creationId xmlns:a16="http://schemas.microsoft.com/office/drawing/2014/main" id="{7D51FEA5-ACBA-459E-8CA3-1BDB746337C5}"/>
                    </a:ext>
                  </a:extLst>
                </p:cNvPr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088" y="201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55" name="Picture 33">
                  <a:extLst>
                    <a:ext uri="{FF2B5EF4-FFF2-40B4-BE49-F238E27FC236}">
                      <a16:creationId xmlns:a16="http://schemas.microsoft.com/office/drawing/2014/main" id="{4ACBE263-EE05-482B-A3AE-2D53E3EB6ED8}"/>
                    </a:ext>
                  </a:extLst>
                </p:cNvPr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80" y="206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56" name="Picture 34">
                  <a:extLst>
                    <a:ext uri="{FF2B5EF4-FFF2-40B4-BE49-F238E27FC236}">
                      <a16:creationId xmlns:a16="http://schemas.microsoft.com/office/drawing/2014/main" id="{5FB447FD-DBFF-45A8-AAE2-94D392C50133}"/>
                    </a:ext>
                  </a:extLst>
                </p:cNvPr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32" y="235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57" name="Picture 35">
                  <a:extLst>
                    <a:ext uri="{FF2B5EF4-FFF2-40B4-BE49-F238E27FC236}">
                      <a16:creationId xmlns:a16="http://schemas.microsoft.com/office/drawing/2014/main" id="{23265F3D-1B1F-4ED9-B074-1DA462F99F9F}"/>
                    </a:ext>
                  </a:extLst>
                </p:cNvPr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220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58" name="Picture 36">
                  <a:extLst>
                    <a:ext uri="{FF2B5EF4-FFF2-40B4-BE49-F238E27FC236}">
                      <a16:creationId xmlns:a16="http://schemas.microsoft.com/office/drawing/2014/main" id="{D58F0B74-8E38-4787-881B-94A9A048F8E5}"/>
                    </a:ext>
                  </a:extLst>
                </p:cNvPr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244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59" name="Picture 37">
                  <a:extLst>
                    <a:ext uri="{FF2B5EF4-FFF2-40B4-BE49-F238E27FC236}">
                      <a16:creationId xmlns:a16="http://schemas.microsoft.com/office/drawing/2014/main" id="{D11BE7CC-06B0-42C1-BB87-0060E43E4F22}"/>
                    </a:ext>
                  </a:extLst>
                </p:cNvPr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36" y="259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60" name="Picture 38">
                  <a:extLst>
                    <a:ext uri="{FF2B5EF4-FFF2-40B4-BE49-F238E27FC236}">
                      <a16:creationId xmlns:a16="http://schemas.microsoft.com/office/drawing/2014/main" id="{8C1601B5-1E58-4D8A-ABC6-8F2856CEB392}"/>
                    </a:ext>
                  </a:extLst>
                </p:cNvPr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32" y="139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61" name="Picture 39">
                  <a:extLst>
                    <a:ext uri="{FF2B5EF4-FFF2-40B4-BE49-F238E27FC236}">
                      <a16:creationId xmlns:a16="http://schemas.microsoft.com/office/drawing/2014/main" id="{8D7C82D1-C5F6-4ABA-97F5-8BC6667ADCE2}"/>
                    </a:ext>
                  </a:extLst>
                </p:cNvPr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44" y="273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62" name="Picture 40">
                  <a:extLst>
                    <a:ext uri="{FF2B5EF4-FFF2-40B4-BE49-F238E27FC236}">
                      <a16:creationId xmlns:a16="http://schemas.microsoft.com/office/drawing/2014/main" id="{CC89FA8E-B668-487A-94EA-8593AFCC50EE}"/>
                    </a:ext>
                  </a:extLst>
                </p:cNvPr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307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63" name="Picture 41">
                  <a:extLst>
                    <a:ext uri="{FF2B5EF4-FFF2-40B4-BE49-F238E27FC236}">
                      <a16:creationId xmlns:a16="http://schemas.microsoft.com/office/drawing/2014/main" id="{541FACE0-8F55-4A05-9952-A527B108670D}"/>
                    </a:ext>
                  </a:extLst>
                </p:cNvPr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32" y="331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64" name="Picture 42">
                  <a:extLst>
                    <a:ext uri="{FF2B5EF4-FFF2-40B4-BE49-F238E27FC236}">
                      <a16:creationId xmlns:a16="http://schemas.microsoft.com/office/drawing/2014/main" id="{1B82EC44-ADF5-4DB1-80E4-A85B6A97A1BA}"/>
                    </a:ext>
                  </a:extLst>
                </p:cNvPr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340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65" name="Picture 43">
                  <a:extLst>
                    <a:ext uri="{FF2B5EF4-FFF2-40B4-BE49-F238E27FC236}">
                      <a16:creationId xmlns:a16="http://schemas.microsoft.com/office/drawing/2014/main" id="{5DD16297-E66B-45B8-A15D-8CE30C8AAECD}"/>
                    </a:ext>
                  </a:extLst>
                </p:cNvPr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088" y="355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66" name="Picture 44">
                  <a:extLst>
                    <a:ext uri="{FF2B5EF4-FFF2-40B4-BE49-F238E27FC236}">
                      <a16:creationId xmlns:a16="http://schemas.microsoft.com/office/drawing/2014/main" id="{752F98BB-B7B6-435B-BF49-290C8F70D0A0}"/>
                    </a:ext>
                  </a:extLst>
                </p:cNvPr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379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67" name="Picture 45">
                  <a:extLst>
                    <a:ext uri="{FF2B5EF4-FFF2-40B4-BE49-F238E27FC236}">
                      <a16:creationId xmlns:a16="http://schemas.microsoft.com/office/drawing/2014/main" id="{F2B07320-989E-450E-9572-117649992293}"/>
                    </a:ext>
                  </a:extLst>
                </p:cNvPr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84" y="369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grpSp>
        </p:grpSp>
        <p:sp>
          <p:nvSpPr>
            <p:cNvPr id="1036" name="Freeform 46">
              <a:extLst>
                <a:ext uri="{FF2B5EF4-FFF2-40B4-BE49-F238E27FC236}">
                  <a16:creationId xmlns:a16="http://schemas.microsoft.com/office/drawing/2014/main" id="{6B897150-687D-4559-8977-76D2A8C4B552}"/>
                </a:ext>
              </a:extLst>
            </p:cNvPr>
            <p:cNvSpPr>
              <a:spLocks/>
            </p:cNvSpPr>
            <p:nvPr/>
          </p:nvSpPr>
          <p:spPr bwMode="auto">
            <a:xfrm>
              <a:off x="5010" y="3092"/>
              <a:ext cx="750" cy="1222"/>
            </a:xfrm>
            <a:custGeom>
              <a:avLst/>
              <a:gdLst>
                <a:gd name="T0" fmla="*/ 372 w 750"/>
                <a:gd name="T1" fmla="*/ 154 h 1222"/>
                <a:gd name="T2" fmla="*/ 378 w 750"/>
                <a:gd name="T3" fmla="*/ 412 h 1222"/>
                <a:gd name="T4" fmla="*/ 312 w 750"/>
                <a:gd name="T5" fmla="*/ 724 h 1222"/>
                <a:gd name="T6" fmla="*/ 138 w 750"/>
                <a:gd name="T7" fmla="*/ 928 h 1222"/>
                <a:gd name="T8" fmla="*/ 0 w 750"/>
                <a:gd name="T9" fmla="*/ 976 h 1222"/>
                <a:gd name="T10" fmla="*/ 0 w 750"/>
                <a:gd name="T11" fmla="*/ 1222 h 1222"/>
                <a:gd name="T12" fmla="*/ 750 w 750"/>
                <a:gd name="T13" fmla="*/ 1222 h 1222"/>
                <a:gd name="T14" fmla="*/ 750 w 750"/>
                <a:gd name="T15" fmla="*/ 178 h 1222"/>
                <a:gd name="T16" fmla="*/ 372 w 750"/>
                <a:gd name="T17" fmla="*/ 154 h 1222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750" h="1222">
                  <a:moveTo>
                    <a:pt x="372" y="154"/>
                  </a:moveTo>
                  <a:cubicBezTo>
                    <a:pt x="309" y="193"/>
                    <a:pt x="388" y="317"/>
                    <a:pt x="378" y="412"/>
                  </a:cubicBezTo>
                  <a:cubicBezTo>
                    <a:pt x="368" y="507"/>
                    <a:pt x="352" y="638"/>
                    <a:pt x="312" y="724"/>
                  </a:cubicBezTo>
                  <a:cubicBezTo>
                    <a:pt x="272" y="810"/>
                    <a:pt x="190" y="886"/>
                    <a:pt x="138" y="928"/>
                  </a:cubicBezTo>
                  <a:cubicBezTo>
                    <a:pt x="86" y="970"/>
                    <a:pt x="23" y="927"/>
                    <a:pt x="0" y="976"/>
                  </a:cubicBezTo>
                  <a:lnTo>
                    <a:pt x="0" y="1222"/>
                  </a:lnTo>
                  <a:lnTo>
                    <a:pt x="750" y="1222"/>
                  </a:lnTo>
                  <a:lnTo>
                    <a:pt x="750" y="178"/>
                  </a:lnTo>
                  <a:cubicBezTo>
                    <a:pt x="687" y="0"/>
                    <a:pt x="451" y="159"/>
                    <a:pt x="372" y="154"/>
                  </a:cubicBezTo>
                  <a:close/>
                </a:path>
              </a:pathLst>
            </a:custGeom>
            <a:gradFill rotWithShape="0">
              <a:gsLst>
                <a:gs pos="0">
                  <a:srgbClr val="FAE3B7"/>
                </a:gs>
                <a:gs pos="17999">
                  <a:srgbClr val="A28949"/>
                </a:gs>
                <a:gs pos="31000">
                  <a:srgbClr val="835E17"/>
                </a:gs>
                <a:gs pos="33000">
                  <a:srgbClr val="BD922A"/>
                </a:gs>
                <a:gs pos="37000">
                  <a:srgbClr val="FBE4AE"/>
                </a:gs>
                <a:gs pos="78999">
                  <a:srgbClr val="BD922A"/>
                </a:gs>
                <a:gs pos="87000">
                  <a:srgbClr val="BD922A"/>
                </a:gs>
                <a:gs pos="100000">
                  <a:srgbClr val="FBE4AE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7215" name="Freeform 47">
              <a:extLst>
                <a:ext uri="{FF2B5EF4-FFF2-40B4-BE49-F238E27FC236}">
                  <a16:creationId xmlns:a16="http://schemas.microsoft.com/office/drawing/2014/main" id="{6AD3C6F4-D857-4E88-B157-48A5D5CD0772}"/>
                </a:ext>
              </a:extLst>
            </p:cNvPr>
            <p:cNvSpPr>
              <a:spLocks/>
            </p:cNvSpPr>
            <p:nvPr/>
          </p:nvSpPr>
          <p:spPr bwMode="auto">
            <a:xfrm>
              <a:off x="5001" y="3060"/>
              <a:ext cx="768" cy="1260"/>
            </a:xfrm>
            <a:custGeom>
              <a:avLst/>
              <a:gdLst>
                <a:gd name="T0" fmla="*/ 0 w 768"/>
                <a:gd name="T1" fmla="*/ 1260 h 1260"/>
                <a:gd name="T2" fmla="*/ 0 w 768"/>
                <a:gd name="T3" fmla="*/ 1134 h 1260"/>
                <a:gd name="T4" fmla="*/ 210 w 768"/>
                <a:gd name="T5" fmla="*/ 1032 h 1260"/>
                <a:gd name="T6" fmla="*/ 324 w 768"/>
                <a:gd name="T7" fmla="*/ 918 h 1260"/>
                <a:gd name="T8" fmla="*/ 414 w 768"/>
                <a:gd name="T9" fmla="*/ 714 h 1260"/>
                <a:gd name="T10" fmla="*/ 450 w 768"/>
                <a:gd name="T11" fmla="*/ 456 h 1260"/>
                <a:gd name="T12" fmla="*/ 438 w 768"/>
                <a:gd name="T13" fmla="*/ 258 h 1260"/>
                <a:gd name="T14" fmla="*/ 684 w 768"/>
                <a:gd name="T15" fmla="*/ 0 h 1260"/>
                <a:gd name="T16" fmla="*/ 768 w 768"/>
                <a:gd name="T17" fmla="*/ 18 h 1260"/>
                <a:gd name="T18" fmla="*/ 768 w 768"/>
                <a:gd name="T19" fmla="*/ 1254 h 1260"/>
                <a:gd name="T20" fmla="*/ 0 w 768"/>
                <a:gd name="T21" fmla="*/ 1260 h 12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768" h="1260">
                  <a:moveTo>
                    <a:pt x="0" y="1260"/>
                  </a:moveTo>
                  <a:lnTo>
                    <a:pt x="0" y="1134"/>
                  </a:lnTo>
                  <a:lnTo>
                    <a:pt x="210" y="1032"/>
                  </a:lnTo>
                  <a:lnTo>
                    <a:pt x="324" y="918"/>
                  </a:lnTo>
                  <a:lnTo>
                    <a:pt x="414" y="714"/>
                  </a:lnTo>
                  <a:lnTo>
                    <a:pt x="450" y="456"/>
                  </a:lnTo>
                  <a:lnTo>
                    <a:pt x="438" y="258"/>
                  </a:lnTo>
                  <a:lnTo>
                    <a:pt x="684" y="0"/>
                  </a:lnTo>
                  <a:lnTo>
                    <a:pt x="768" y="18"/>
                  </a:lnTo>
                  <a:lnTo>
                    <a:pt x="768" y="1254"/>
                  </a:lnTo>
                  <a:lnTo>
                    <a:pt x="0" y="1260"/>
                  </a:ln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50000">
                  <a:schemeClr val="hlink"/>
                </a:gs>
                <a:gs pos="100000">
                  <a:schemeClr val="folHlink"/>
                </a:gs>
              </a:gsLst>
              <a:lin ang="0" scaled="1"/>
            </a:gradFill>
            <a:ln>
              <a:noFill/>
            </a:ln>
            <a:effectLst/>
          </p:spPr>
          <p:txBody>
            <a:bodyPr wrap="none" anchor="ctr"/>
            <a:lstStyle/>
            <a:p>
              <a:pPr eaLnBrk="1" hangingPunct="1">
                <a:defRPr/>
              </a:pPr>
              <a:endParaRPr lang="ru-RU"/>
            </a:p>
          </p:txBody>
        </p:sp>
        <p:sp>
          <p:nvSpPr>
            <p:cNvPr id="7216" name="Freeform 48">
              <a:extLst>
                <a:ext uri="{FF2B5EF4-FFF2-40B4-BE49-F238E27FC236}">
                  <a16:creationId xmlns:a16="http://schemas.microsoft.com/office/drawing/2014/main" id="{20DB4C02-7E59-46AC-90E5-CFE356AAAECE}"/>
                </a:ext>
              </a:extLst>
            </p:cNvPr>
            <p:cNvSpPr>
              <a:spLocks/>
            </p:cNvSpPr>
            <p:nvPr/>
          </p:nvSpPr>
          <p:spPr bwMode="auto">
            <a:xfrm>
              <a:off x="4994" y="1775"/>
              <a:ext cx="776" cy="2543"/>
            </a:xfrm>
            <a:custGeom>
              <a:avLst/>
              <a:gdLst>
                <a:gd name="T0" fmla="*/ 550 w 776"/>
                <a:gd name="T1" fmla="*/ 115 h 2543"/>
                <a:gd name="T2" fmla="*/ 460 w 776"/>
                <a:gd name="T3" fmla="*/ 529 h 2543"/>
                <a:gd name="T4" fmla="*/ 298 w 776"/>
                <a:gd name="T5" fmla="*/ 925 h 2543"/>
                <a:gd name="T6" fmla="*/ 76 w 776"/>
                <a:gd name="T7" fmla="*/ 1267 h 2543"/>
                <a:gd name="T8" fmla="*/ 4 w 776"/>
                <a:gd name="T9" fmla="*/ 1339 h 2543"/>
                <a:gd name="T10" fmla="*/ 100 w 776"/>
                <a:gd name="T11" fmla="*/ 1351 h 2543"/>
                <a:gd name="T12" fmla="*/ 286 w 776"/>
                <a:gd name="T13" fmla="*/ 1399 h 2543"/>
                <a:gd name="T14" fmla="*/ 394 w 776"/>
                <a:gd name="T15" fmla="*/ 1525 h 2543"/>
                <a:gd name="T16" fmla="*/ 478 w 776"/>
                <a:gd name="T17" fmla="*/ 1705 h 2543"/>
                <a:gd name="T18" fmla="*/ 478 w 776"/>
                <a:gd name="T19" fmla="*/ 1969 h 2543"/>
                <a:gd name="T20" fmla="*/ 370 w 776"/>
                <a:gd name="T21" fmla="*/ 2263 h 2543"/>
                <a:gd name="T22" fmla="*/ 124 w 776"/>
                <a:gd name="T23" fmla="*/ 2479 h 2543"/>
                <a:gd name="T24" fmla="*/ 22 w 776"/>
                <a:gd name="T25" fmla="*/ 2515 h 2543"/>
                <a:gd name="T26" fmla="*/ 196 w 776"/>
                <a:gd name="T27" fmla="*/ 2533 h 2543"/>
                <a:gd name="T28" fmla="*/ 388 w 776"/>
                <a:gd name="T29" fmla="*/ 2455 h 2543"/>
                <a:gd name="T30" fmla="*/ 502 w 776"/>
                <a:gd name="T31" fmla="*/ 2299 h 2543"/>
                <a:gd name="T32" fmla="*/ 598 w 776"/>
                <a:gd name="T33" fmla="*/ 2197 h 2543"/>
                <a:gd name="T34" fmla="*/ 694 w 776"/>
                <a:gd name="T35" fmla="*/ 2197 h 2543"/>
                <a:gd name="T36" fmla="*/ 742 w 776"/>
                <a:gd name="T37" fmla="*/ 2230 h 2543"/>
                <a:gd name="T38" fmla="*/ 712 w 776"/>
                <a:gd name="T39" fmla="*/ 2137 h 2543"/>
                <a:gd name="T40" fmla="*/ 664 w 776"/>
                <a:gd name="T41" fmla="*/ 1807 h 2543"/>
                <a:gd name="T42" fmla="*/ 670 w 776"/>
                <a:gd name="T43" fmla="*/ 1561 h 2543"/>
                <a:gd name="T44" fmla="*/ 718 w 776"/>
                <a:gd name="T45" fmla="*/ 1393 h 2543"/>
                <a:gd name="T46" fmla="*/ 748 w 776"/>
                <a:gd name="T47" fmla="*/ 1219 h 2543"/>
                <a:gd name="T48" fmla="*/ 550 w 776"/>
                <a:gd name="T49" fmla="*/ 115 h 25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776" h="2543">
                  <a:moveTo>
                    <a:pt x="550" y="115"/>
                  </a:moveTo>
                  <a:cubicBezTo>
                    <a:pt x="502" y="0"/>
                    <a:pt x="502" y="394"/>
                    <a:pt x="460" y="529"/>
                  </a:cubicBezTo>
                  <a:cubicBezTo>
                    <a:pt x="418" y="664"/>
                    <a:pt x="362" y="802"/>
                    <a:pt x="298" y="925"/>
                  </a:cubicBezTo>
                  <a:cubicBezTo>
                    <a:pt x="234" y="1048"/>
                    <a:pt x="125" y="1198"/>
                    <a:pt x="76" y="1267"/>
                  </a:cubicBezTo>
                  <a:cubicBezTo>
                    <a:pt x="27" y="1336"/>
                    <a:pt x="0" y="1325"/>
                    <a:pt x="4" y="1339"/>
                  </a:cubicBezTo>
                  <a:cubicBezTo>
                    <a:pt x="8" y="1353"/>
                    <a:pt x="53" y="1341"/>
                    <a:pt x="100" y="1351"/>
                  </a:cubicBezTo>
                  <a:cubicBezTo>
                    <a:pt x="147" y="1361"/>
                    <a:pt x="237" y="1370"/>
                    <a:pt x="286" y="1399"/>
                  </a:cubicBezTo>
                  <a:cubicBezTo>
                    <a:pt x="335" y="1428"/>
                    <a:pt x="362" y="1474"/>
                    <a:pt x="394" y="1525"/>
                  </a:cubicBezTo>
                  <a:cubicBezTo>
                    <a:pt x="426" y="1576"/>
                    <a:pt x="464" y="1631"/>
                    <a:pt x="478" y="1705"/>
                  </a:cubicBezTo>
                  <a:cubicBezTo>
                    <a:pt x="492" y="1779"/>
                    <a:pt x="496" y="1876"/>
                    <a:pt x="478" y="1969"/>
                  </a:cubicBezTo>
                  <a:cubicBezTo>
                    <a:pt x="460" y="2062"/>
                    <a:pt x="429" y="2178"/>
                    <a:pt x="370" y="2263"/>
                  </a:cubicBezTo>
                  <a:cubicBezTo>
                    <a:pt x="311" y="2348"/>
                    <a:pt x="238" y="2428"/>
                    <a:pt x="124" y="2479"/>
                  </a:cubicBezTo>
                  <a:cubicBezTo>
                    <a:pt x="66" y="2521"/>
                    <a:pt x="10" y="2506"/>
                    <a:pt x="22" y="2515"/>
                  </a:cubicBezTo>
                  <a:cubicBezTo>
                    <a:pt x="34" y="2524"/>
                    <a:pt x="135" y="2543"/>
                    <a:pt x="196" y="2533"/>
                  </a:cubicBezTo>
                  <a:cubicBezTo>
                    <a:pt x="257" y="2523"/>
                    <a:pt x="337" y="2494"/>
                    <a:pt x="388" y="2455"/>
                  </a:cubicBezTo>
                  <a:cubicBezTo>
                    <a:pt x="439" y="2416"/>
                    <a:pt x="467" y="2342"/>
                    <a:pt x="502" y="2299"/>
                  </a:cubicBezTo>
                  <a:cubicBezTo>
                    <a:pt x="537" y="2256"/>
                    <a:pt x="566" y="2214"/>
                    <a:pt x="598" y="2197"/>
                  </a:cubicBezTo>
                  <a:cubicBezTo>
                    <a:pt x="630" y="2180"/>
                    <a:pt x="670" y="2191"/>
                    <a:pt x="694" y="2197"/>
                  </a:cubicBezTo>
                  <a:cubicBezTo>
                    <a:pt x="718" y="2203"/>
                    <a:pt x="739" y="2240"/>
                    <a:pt x="742" y="2230"/>
                  </a:cubicBezTo>
                  <a:cubicBezTo>
                    <a:pt x="745" y="2220"/>
                    <a:pt x="725" y="2207"/>
                    <a:pt x="712" y="2137"/>
                  </a:cubicBezTo>
                  <a:cubicBezTo>
                    <a:pt x="699" y="2067"/>
                    <a:pt x="671" y="1903"/>
                    <a:pt x="664" y="1807"/>
                  </a:cubicBezTo>
                  <a:cubicBezTo>
                    <a:pt x="657" y="1711"/>
                    <a:pt x="661" y="1630"/>
                    <a:pt x="670" y="1561"/>
                  </a:cubicBezTo>
                  <a:cubicBezTo>
                    <a:pt x="679" y="1492"/>
                    <a:pt x="705" y="1450"/>
                    <a:pt x="718" y="1393"/>
                  </a:cubicBezTo>
                  <a:cubicBezTo>
                    <a:pt x="731" y="1336"/>
                    <a:pt x="776" y="1427"/>
                    <a:pt x="748" y="1219"/>
                  </a:cubicBezTo>
                  <a:cubicBezTo>
                    <a:pt x="720" y="1011"/>
                    <a:pt x="598" y="230"/>
                    <a:pt x="550" y="115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>
                    <a:gamma/>
                    <a:shade val="46275"/>
                    <a:invGamma/>
                  </a:schemeClr>
                </a:gs>
                <a:gs pos="50000">
                  <a:schemeClr val="accent2"/>
                </a:gs>
                <a:gs pos="100000">
                  <a:schemeClr val="accent2">
                    <a:gamma/>
                    <a:shade val="46275"/>
                    <a:invGamma/>
                  </a:schemeClr>
                </a:gs>
              </a:gsLst>
              <a:lin ang="0" scaled="1"/>
            </a:gradFill>
            <a:ln>
              <a:noFill/>
            </a:ln>
            <a:effectLst/>
          </p:spPr>
          <p:txBody>
            <a:bodyPr wrap="none" anchor="ctr"/>
            <a:lstStyle/>
            <a:p>
              <a:pPr eaLnBrk="1" hangingPunct="1">
                <a:defRPr/>
              </a:pPr>
              <a:endParaRPr lang="ru-RU"/>
            </a:p>
          </p:txBody>
        </p:sp>
        <p:sp>
          <p:nvSpPr>
            <p:cNvPr id="1039" name="Freeform 49" descr="kimonopat1">
              <a:extLst>
                <a:ext uri="{FF2B5EF4-FFF2-40B4-BE49-F238E27FC236}">
                  <a16:creationId xmlns:a16="http://schemas.microsoft.com/office/drawing/2014/main" id="{C9F0C84C-0843-4E6A-8DC6-C2D9A34F4BA5}"/>
                </a:ext>
              </a:extLst>
            </p:cNvPr>
            <p:cNvSpPr>
              <a:spLocks/>
            </p:cNvSpPr>
            <p:nvPr/>
          </p:nvSpPr>
          <p:spPr bwMode="auto">
            <a:xfrm>
              <a:off x="5046" y="2229"/>
              <a:ext cx="617" cy="1376"/>
            </a:xfrm>
            <a:custGeom>
              <a:avLst/>
              <a:gdLst>
                <a:gd name="T0" fmla="*/ 486 w 617"/>
                <a:gd name="T1" fmla="*/ 3 h 1376"/>
                <a:gd name="T2" fmla="*/ 402 w 617"/>
                <a:gd name="T3" fmla="*/ 381 h 1376"/>
                <a:gd name="T4" fmla="*/ 216 w 617"/>
                <a:gd name="T5" fmla="*/ 777 h 1376"/>
                <a:gd name="T6" fmla="*/ 0 w 617"/>
                <a:gd name="T7" fmla="*/ 1119 h 1376"/>
                <a:gd name="T8" fmla="*/ 102 w 617"/>
                <a:gd name="T9" fmla="*/ 1101 h 1376"/>
                <a:gd name="T10" fmla="*/ 282 w 617"/>
                <a:gd name="T11" fmla="*/ 1119 h 1376"/>
                <a:gd name="T12" fmla="*/ 378 w 617"/>
                <a:gd name="T13" fmla="*/ 1185 h 1376"/>
                <a:gd name="T14" fmla="*/ 432 w 617"/>
                <a:gd name="T15" fmla="*/ 1269 h 1376"/>
                <a:gd name="T16" fmla="*/ 444 w 617"/>
                <a:gd name="T17" fmla="*/ 1365 h 1376"/>
                <a:gd name="T18" fmla="*/ 498 w 617"/>
                <a:gd name="T19" fmla="*/ 1203 h 1376"/>
                <a:gd name="T20" fmla="*/ 564 w 617"/>
                <a:gd name="T21" fmla="*/ 825 h 1376"/>
                <a:gd name="T22" fmla="*/ 606 w 617"/>
                <a:gd name="T23" fmla="*/ 363 h 1376"/>
                <a:gd name="T24" fmla="*/ 486 w 617"/>
                <a:gd name="T25" fmla="*/ 3 h 137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617" h="1376">
                  <a:moveTo>
                    <a:pt x="486" y="3"/>
                  </a:moveTo>
                  <a:cubicBezTo>
                    <a:pt x="452" y="6"/>
                    <a:pt x="447" y="252"/>
                    <a:pt x="402" y="381"/>
                  </a:cubicBezTo>
                  <a:cubicBezTo>
                    <a:pt x="357" y="510"/>
                    <a:pt x="283" y="654"/>
                    <a:pt x="216" y="777"/>
                  </a:cubicBezTo>
                  <a:cubicBezTo>
                    <a:pt x="149" y="900"/>
                    <a:pt x="19" y="1065"/>
                    <a:pt x="0" y="1119"/>
                  </a:cubicBezTo>
                  <a:cubicBezTo>
                    <a:pt x="48" y="1119"/>
                    <a:pt x="55" y="1101"/>
                    <a:pt x="102" y="1101"/>
                  </a:cubicBezTo>
                  <a:cubicBezTo>
                    <a:pt x="149" y="1101"/>
                    <a:pt x="236" y="1105"/>
                    <a:pt x="282" y="1119"/>
                  </a:cubicBezTo>
                  <a:cubicBezTo>
                    <a:pt x="328" y="1133"/>
                    <a:pt x="353" y="1160"/>
                    <a:pt x="378" y="1185"/>
                  </a:cubicBezTo>
                  <a:cubicBezTo>
                    <a:pt x="403" y="1210"/>
                    <a:pt x="421" y="1239"/>
                    <a:pt x="432" y="1269"/>
                  </a:cubicBezTo>
                  <a:cubicBezTo>
                    <a:pt x="443" y="1299"/>
                    <a:pt x="433" y="1376"/>
                    <a:pt x="444" y="1365"/>
                  </a:cubicBezTo>
                  <a:cubicBezTo>
                    <a:pt x="455" y="1354"/>
                    <a:pt x="478" y="1293"/>
                    <a:pt x="498" y="1203"/>
                  </a:cubicBezTo>
                  <a:cubicBezTo>
                    <a:pt x="518" y="1113"/>
                    <a:pt x="546" y="965"/>
                    <a:pt x="564" y="825"/>
                  </a:cubicBezTo>
                  <a:cubicBezTo>
                    <a:pt x="582" y="685"/>
                    <a:pt x="617" y="496"/>
                    <a:pt x="606" y="363"/>
                  </a:cubicBezTo>
                  <a:cubicBezTo>
                    <a:pt x="595" y="230"/>
                    <a:pt x="520" y="0"/>
                    <a:pt x="486" y="3"/>
                  </a:cubicBezTo>
                  <a:close/>
                </a:path>
              </a:pathLst>
            </a:custGeom>
            <a:blipFill dpi="0" rotWithShape="0">
              <a:blip r:embed="rId14"/>
              <a:srcRect/>
              <a:tile tx="0" ty="0" sx="100000" sy="100000" flip="none" algn="tl"/>
            </a:blip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40" name="Freeform 50" descr="kimonopat1">
              <a:extLst>
                <a:ext uri="{FF2B5EF4-FFF2-40B4-BE49-F238E27FC236}">
                  <a16:creationId xmlns:a16="http://schemas.microsoft.com/office/drawing/2014/main" id="{FEEE921E-BFC5-4006-844A-27F16D49E2C1}"/>
                </a:ext>
              </a:extLst>
            </p:cNvPr>
            <p:cNvSpPr>
              <a:spLocks/>
            </p:cNvSpPr>
            <p:nvPr/>
          </p:nvSpPr>
          <p:spPr bwMode="auto">
            <a:xfrm>
              <a:off x="5193" y="269"/>
              <a:ext cx="576" cy="3180"/>
            </a:xfrm>
            <a:custGeom>
              <a:avLst/>
              <a:gdLst>
                <a:gd name="T0" fmla="*/ 42 w 576"/>
                <a:gd name="T1" fmla="*/ 61 h 3180"/>
                <a:gd name="T2" fmla="*/ 156 w 576"/>
                <a:gd name="T3" fmla="*/ 517 h 3180"/>
                <a:gd name="T4" fmla="*/ 288 w 576"/>
                <a:gd name="T5" fmla="*/ 991 h 3180"/>
                <a:gd name="T6" fmla="*/ 414 w 576"/>
                <a:gd name="T7" fmla="*/ 1435 h 3180"/>
                <a:gd name="T8" fmla="*/ 576 w 576"/>
                <a:gd name="T9" fmla="*/ 1807 h 3180"/>
                <a:gd name="T10" fmla="*/ 576 w 576"/>
                <a:gd name="T11" fmla="*/ 3055 h 3180"/>
                <a:gd name="T12" fmla="*/ 414 w 576"/>
                <a:gd name="T13" fmla="*/ 2557 h 3180"/>
                <a:gd name="T14" fmla="*/ 252 w 576"/>
                <a:gd name="T15" fmla="*/ 1765 h 3180"/>
                <a:gd name="T16" fmla="*/ 126 w 576"/>
                <a:gd name="T17" fmla="*/ 961 h 3180"/>
                <a:gd name="T18" fmla="*/ 12 w 576"/>
                <a:gd name="T19" fmla="*/ 151 h 3180"/>
                <a:gd name="T20" fmla="*/ 42 w 576"/>
                <a:gd name="T21" fmla="*/ 61 h 3180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576" h="3180">
                  <a:moveTo>
                    <a:pt x="42" y="61"/>
                  </a:moveTo>
                  <a:cubicBezTo>
                    <a:pt x="66" y="122"/>
                    <a:pt x="115" y="362"/>
                    <a:pt x="156" y="517"/>
                  </a:cubicBezTo>
                  <a:cubicBezTo>
                    <a:pt x="197" y="672"/>
                    <a:pt x="245" y="838"/>
                    <a:pt x="288" y="991"/>
                  </a:cubicBezTo>
                  <a:cubicBezTo>
                    <a:pt x="331" y="1144"/>
                    <a:pt x="366" y="1299"/>
                    <a:pt x="414" y="1435"/>
                  </a:cubicBezTo>
                  <a:cubicBezTo>
                    <a:pt x="462" y="1571"/>
                    <a:pt x="549" y="1537"/>
                    <a:pt x="576" y="1807"/>
                  </a:cubicBezTo>
                  <a:lnTo>
                    <a:pt x="576" y="3055"/>
                  </a:lnTo>
                  <a:cubicBezTo>
                    <a:pt x="549" y="3180"/>
                    <a:pt x="468" y="2772"/>
                    <a:pt x="414" y="2557"/>
                  </a:cubicBezTo>
                  <a:cubicBezTo>
                    <a:pt x="360" y="2342"/>
                    <a:pt x="300" y="2031"/>
                    <a:pt x="252" y="1765"/>
                  </a:cubicBezTo>
                  <a:cubicBezTo>
                    <a:pt x="204" y="1499"/>
                    <a:pt x="166" y="1230"/>
                    <a:pt x="126" y="961"/>
                  </a:cubicBezTo>
                  <a:cubicBezTo>
                    <a:pt x="86" y="692"/>
                    <a:pt x="24" y="299"/>
                    <a:pt x="12" y="151"/>
                  </a:cubicBezTo>
                  <a:cubicBezTo>
                    <a:pt x="0" y="3"/>
                    <a:pt x="18" y="0"/>
                    <a:pt x="42" y="61"/>
                  </a:cubicBezTo>
                  <a:close/>
                </a:path>
              </a:pathLst>
            </a:custGeom>
            <a:blipFill dpi="0" rotWithShape="0">
              <a:blip r:embed="rId14"/>
              <a:srcRect/>
              <a:tile tx="0" ty="0" sx="100000" sy="100000" flip="none" algn="tl"/>
            </a:blip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41" name="Freeform 51">
              <a:extLst>
                <a:ext uri="{FF2B5EF4-FFF2-40B4-BE49-F238E27FC236}">
                  <a16:creationId xmlns:a16="http://schemas.microsoft.com/office/drawing/2014/main" id="{32C22AF0-93BE-41AC-9E2E-CB518E91DC39}"/>
                </a:ext>
              </a:extLst>
            </p:cNvPr>
            <p:cNvSpPr>
              <a:spLocks/>
            </p:cNvSpPr>
            <p:nvPr/>
          </p:nvSpPr>
          <p:spPr bwMode="auto">
            <a:xfrm>
              <a:off x="5197" y="165"/>
              <a:ext cx="573" cy="1935"/>
            </a:xfrm>
            <a:custGeom>
              <a:avLst/>
              <a:gdLst>
                <a:gd name="T0" fmla="*/ 69 w 573"/>
                <a:gd name="T1" fmla="*/ 63 h 1935"/>
                <a:gd name="T2" fmla="*/ 207 w 573"/>
                <a:gd name="T3" fmla="*/ 549 h 1935"/>
                <a:gd name="T4" fmla="*/ 381 w 573"/>
                <a:gd name="T5" fmla="*/ 1101 h 1935"/>
                <a:gd name="T6" fmla="*/ 573 w 573"/>
                <a:gd name="T7" fmla="*/ 1575 h 1935"/>
                <a:gd name="T8" fmla="*/ 573 w 573"/>
                <a:gd name="T9" fmla="*/ 1935 h 1935"/>
                <a:gd name="T10" fmla="*/ 321 w 573"/>
                <a:gd name="T11" fmla="*/ 1449 h 1935"/>
                <a:gd name="T12" fmla="*/ 147 w 573"/>
                <a:gd name="T13" fmla="*/ 699 h 1935"/>
                <a:gd name="T14" fmla="*/ 15 w 573"/>
                <a:gd name="T15" fmla="*/ 171 h 1935"/>
                <a:gd name="T16" fmla="*/ 69 w 573"/>
                <a:gd name="T17" fmla="*/ 63 h 1935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573" h="1935">
                  <a:moveTo>
                    <a:pt x="69" y="63"/>
                  </a:moveTo>
                  <a:cubicBezTo>
                    <a:pt x="101" y="126"/>
                    <a:pt x="155" y="376"/>
                    <a:pt x="207" y="549"/>
                  </a:cubicBezTo>
                  <a:cubicBezTo>
                    <a:pt x="259" y="722"/>
                    <a:pt x="320" y="930"/>
                    <a:pt x="381" y="1101"/>
                  </a:cubicBezTo>
                  <a:cubicBezTo>
                    <a:pt x="442" y="1272"/>
                    <a:pt x="541" y="1436"/>
                    <a:pt x="573" y="1575"/>
                  </a:cubicBezTo>
                  <a:lnTo>
                    <a:pt x="573" y="1935"/>
                  </a:lnTo>
                  <a:cubicBezTo>
                    <a:pt x="531" y="1914"/>
                    <a:pt x="392" y="1655"/>
                    <a:pt x="321" y="1449"/>
                  </a:cubicBezTo>
                  <a:cubicBezTo>
                    <a:pt x="250" y="1243"/>
                    <a:pt x="198" y="912"/>
                    <a:pt x="147" y="699"/>
                  </a:cubicBezTo>
                  <a:cubicBezTo>
                    <a:pt x="96" y="486"/>
                    <a:pt x="30" y="274"/>
                    <a:pt x="15" y="171"/>
                  </a:cubicBezTo>
                  <a:cubicBezTo>
                    <a:pt x="0" y="68"/>
                    <a:pt x="37" y="0"/>
                    <a:pt x="69" y="63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folHlink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42" name="Freeform 52">
              <a:extLst>
                <a:ext uri="{FF2B5EF4-FFF2-40B4-BE49-F238E27FC236}">
                  <a16:creationId xmlns:a16="http://schemas.microsoft.com/office/drawing/2014/main" id="{8C99FD60-5E76-40D8-8EC9-CBDE6BC0BD13}"/>
                </a:ext>
              </a:extLst>
            </p:cNvPr>
            <p:cNvSpPr>
              <a:spLocks/>
            </p:cNvSpPr>
            <p:nvPr/>
          </p:nvSpPr>
          <p:spPr bwMode="auto">
            <a:xfrm>
              <a:off x="5004" y="0"/>
              <a:ext cx="363" cy="2112"/>
            </a:xfrm>
            <a:custGeom>
              <a:avLst/>
              <a:gdLst>
                <a:gd name="T0" fmla="*/ 0 w 363"/>
                <a:gd name="T1" fmla="*/ 2094 h 2112"/>
                <a:gd name="T2" fmla="*/ 66 w 363"/>
                <a:gd name="T3" fmla="*/ 1992 h 2112"/>
                <a:gd name="T4" fmla="*/ 150 w 363"/>
                <a:gd name="T5" fmla="*/ 1464 h 2112"/>
                <a:gd name="T6" fmla="*/ 234 w 363"/>
                <a:gd name="T7" fmla="*/ 678 h 2112"/>
                <a:gd name="T8" fmla="*/ 324 w 363"/>
                <a:gd name="T9" fmla="*/ 0 h 2112"/>
                <a:gd name="T10" fmla="*/ 0 w 363"/>
                <a:gd name="T11" fmla="*/ 0 h 2112"/>
                <a:gd name="T12" fmla="*/ 0 w 363"/>
                <a:gd name="T13" fmla="*/ 2094 h 2112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363" h="2112">
                  <a:moveTo>
                    <a:pt x="0" y="2094"/>
                  </a:moveTo>
                  <a:cubicBezTo>
                    <a:pt x="54" y="2112"/>
                    <a:pt x="41" y="2097"/>
                    <a:pt x="66" y="1992"/>
                  </a:cubicBezTo>
                  <a:cubicBezTo>
                    <a:pt x="91" y="1887"/>
                    <a:pt x="122" y="1683"/>
                    <a:pt x="150" y="1464"/>
                  </a:cubicBezTo>
                  <a:cubicBezTo>
                    <a:pt x="178" y="1245"/>
                    <a:pt x="205" y="922"/>
                    <a:pt x="234" y="678"/>
                  </a:cubicBezTo>
                  <a:cubicBezTo>
                    <a:pt x="263" y="434"/>
                    <a:pt x="363" y="113"/>
                    <a:pt x="324" y="0"/>
                  </a:cubicBezTo>
                  <a:lnTo>
                    <a:pt x="0" y="0"/>
                  </a:lnTo>
                  <a:cubicBezTo>
                    <a:pt x="0" y="0"/>
                    <a:pt x="0" y="2094"/>
                    <a:pt x="0" y="2094"/>
                  </a:cubicBezTo>
                  <a:close/>
                </a:path>
              </a:pathLst>
            </a:custGeom>
            <a:gradFill rotWithShape="0">
              <a:gsLst>
                <a:gs pos="0">
                  <a:srgbClr val="FAE3B7"/>
                </a:gs>
                <a:gs pos="17999">
                  <a:srgbClr val="A28949"/>
                </a:gs>
                <a:gs pos="31000">
                  <a:srgbClr val="835E17"/>
                </a:gs>
                <a:gs pos="33000">
                  <a:srgbClr val="BD922A"/>
                </a:gs>
                <a:gs pos="37000">
                  <a:srgbClr val="FBE4AE"/>
                </a:gs>
                <a:gs pos="78999">
                  <a:srgbClr val="BD922A"/>
                </a:gs>
                <a:gs pos="87000">
                  <a:srgbClr val="BD922A"/>
                </a:gs>
                <a:gs pos="100000">
                  <a:srgbClr val="FBE4AE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7221" name="Freeform 53">
              <a:extLst>
                <a:ext uri="{FF2B5EF4-FFF2-40B4-BE49-F238E27FC236}">
                  <a16:creationId xmlns:a16="http://schemas.microsoft.com/office/drawing/2014/main" id="{BC483BE6-3F85-4926-ACE5-34AB80778F51}"/>
                </a:ext>
              </a:extLst>
            </p:cNvPr>
            <p:cNvSpPr>
              <a:spLocks/>
            </p:cNvSpPr>
            <p:nvPr/>
          </p:nvSpPr>
          <p:spPr bwMode="auto">
            <a:xfrm>
              <a:off x="5004" y="1"/>
              <a:ext cx="189" cy="2112"/>
            </a:xfrm>
            <a:custGeom>
              <a:avLst/>
              <a:gdLst>
                <a:gd name="T0" fmla="*/ 0 w 363"/>
                <a:gd name="T1" fmla="*/ 2094 h 2112"/>
                <a:gd name="T2" fmla="*/ 66 w 363"/>
                <a:gd name="T3" fmla="*/ 1992 h 2112"/>
                <a:gd name="T4" fmla="*/ 150 w 363"/>
                <a:gd name="T5" fmla="*/ 1464 h 2112"/>
                <a:gd name="T6" fmla="*/ 234 w 363"/>
                <a:gd name="T7" fmla="*/ 678 h 2112"/>
                <a:gd name="T8" fmla="*/ 324 w 363"/>
                <a:gd name="T9" fmla="*/ 0 h 2112"/>
                <a:gd name="T10" fmla="*/ 0 w 363"/>
                <a:gd name="T11" fmla="*/ 0 h 2112"/>
                <a:gd name="T12" fmla="*/ 0 w 363"/>
                <a:gd name="T13" fmla="*/ 2094 h 21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63" h="2112">
                  <a:moveTo>
                    <a:pt x="0" y="2094"/>
                  </a:moveTo>
                  <a:cubicBezTo>
                    <a:pt x="54" y="2112"/>
                    <a:pt x="41" y="2097"/>
                    <a:pt x="66" y="1992"/>
                  </a:cubicBezTo>
                  <a:cubicBezTo>
                    <a:pt x="91" y="1887"/>
                    <a:pt x="122" y="1683"/>
                    <a:pt x="150" y="1464"/>
                  </a:cubicBezTo>
                  <a:cubicBezTo>
                    <a:pt x="178" y="1245"/>
                    <a:pt x="205" y="922"/>
                    <a:pt x="234" y="678"/>
                  </a:cubicBezTo>
                  <a:cubicBezTo>
                    <a:pt x="263" y="434"/>
                    <a:pt x="363" y="113"/>
                    <a:pt x="324" y="0"/>
                  </a:cubicBezTo>
                  <a:lnTo>
                    <a:pt x="0" y="0"/>
                  </a:lnTo>
                  <a:cubicBezTo>
                    <a:pt x="0" y="0"/>
                    <a:pt x="0" y="2094"/>
                    <a:pt x="0" y="2094"/>
                  </a:cubicBez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50000">
                  <a:schemeClr val="hlink"/>
                </a:gs>
                <a:gs pos="100000">
                  <a:schemeClr val="folHlink"/>
                </a:gs>
              </a:gsLst>
              <a:lin ang="0" scaled="1"/>
            </a:gradFill>
            <a:ln>
              <a:noFill/>
            </a:ln>
            <a:effectLst/>
          </p:spPr>
          <p:txBody>
            <a:bodyPr wrap="none" anchor="ctr"/>
            <a:lstStyle/>
            <a:p>
              <a:pPr eaLnBrk="1" hangingPunct="1">
                <a:defRPr/>
              </a:pPr>
              <a:endParaRPr lang="ru-RU"/>
            </a:p>
          </p:txBody>
        </p:sp>
        <p:sp>
          <p:nvSpPr>
            <p:cNvPr id="1044" name="Rectangle 54">
              <a:extLst>
                <a:ext uri="{FF2B5EF4-FFF2-40B4-BE49-F238E27FC236}">
                  <a16:creationId xmlns:a16="http://schemas.microsoft.com/office/drawing/2014/main" id="{8BFA8779-FDCF-4555-A41C-BD0DA9DB585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55" y="1"/>
              <a:ext cx="56" cy="4320"/>
            </a:xfrm>
            <a:prstGeom prst="rect">
              <a:avLst/>
            </a:prstGeom>
            <a:gradFill rotWithShape="0">
              <a:gsLst>
                <a:gs pos="0">
                  <a:srgbClr val="FAE3B7"/>
                </a:gs>
                <a:gs pos="17999">
                  <a:srgbClr val="A28949"/>
                </a:gs>
                <a:gs pos="31000">
                  <a:srgbClr val="835E17"/>
                </a:gs>
                <a:gs pos="33000">
                  <a:srgbClr val="BD922A"/>
                </a:gs>
                <a:gs pos="37000">
                  <a:srgbClr val="FBE4AE"/>
                </a:gs>
                <a:gs pos="78999">
                  <a:srgbClr val="BD922A"/>
                </a:gs>
                <a:gs pos="87000">
                  <a:srgbClr val="BD922A"/>
                </a:gs>
                <a:gs pos="100000">
                  <a:srgbClr val="FBE4AE"/>
                </a:gs>
              </a:gsLst>
              <a:lin ang="5400000" scaled="1"/>
            </a:gradFill>
            <a:ln>
              <a:noFill/>
            </a:ln>
            <a:effectLst/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defRPr/>
              </a:pPr>
              <a:endParaRPr kumimoji="1" lang="ru-RU" altLang="ru-RU"/>
            </a:p>
          </p:txBody>
        </p:sp>
        <p:sp>
          <p:nvSpPr>
            <p:cNvPr id="7223" name="Freeform 55">
              <a:extLst>
                <a:ext uri="{FF2B5EF4-FFF2-40B4-BE49-F238E27FC236}">
                  <a16:creationId xmlns:a16="http://schemas.microsoft.com/office/drawing/2014/main" id="{08AD7D0B-4439-45B6-AC4A-C1A8E7029B58}"/>
                </a:ext>
              </a:extLst>
            </p:cNvPr>
            <p:cNvSpPr>
              <a:spLocks/>
            </p:cNvSpPr>
            <p:nvPr/>
          </p:nvSpPr>
          <p:spPr bwMode="auto">
            <a:xfrm>
              <a:off x="5013" y="3924"/>
              <a:ext cx="734" cy="390"/>
            </a:xfrm>
            <a:custGeom>
              <a:avLst/>
              <a:gdLst>
                <a:gd name="T0" fmla="*/ 1 w 692"/>
                <a:gd name="T1" fmla="*/ 357 h 378"/>
                <a:gd name="T2" fmla="*/ 109 w 692"/>
                <a:gd name="T3" fmla="*/ 341 h 378"/>
                <a:gd name="T4" fmla="*/ 241 w 692"/>
                <a:gd name="T5" fmla="*/ 305 h 378"/>
                <a:gd name="T6" fmla="*/ 353 w 692"/>
                <a:gd name="T7" fmla="*/ 209 h 378"/>
                <a:gd name="T8" fmla="*/ 429 w 692"/>
                <a:gd name="T9" fmla="*/ 89 h 378"/>
                <a:gd name="T10" fmla="*/ 493 w 692"/>
                <a:gd name="T11" fmla="*/ 17 h 378"/>
                <a:gd name="T12" fmla="*/ 577 w 692"/>
                <a:gd name="T13" fmla="*/ 1 h 378"/>
                <a:gd name="T14" fmla="*/ 629 w 692"/>
                <a:gd name="T15" fmla="*/ 21 h 378"/>
                <a:gd name="T16" fmla="*/ 673 w 692"/>
                <a:gd name="T17" fmla="*/ 65 h 378"/>
                <a:gd name="T18" fmla="*/ 673 w 692"/>
                <a:gd name="T19" fmla="*/ 137 h 378"/>
                <a:gd name="T20" fmla="*/ 561 w 692"/>
                <a:gd name="T21" fmla="*/ 225 h 378"/>
                <a:gd name="T22" fmla="*/ 425 w 692"/>
                <a:gd name="T23" fmla="*/ 297 h 378"/>
                <a:gd name="T24" fmla="*/ 245 w 692"/>
                <a:gd name="T25" fmla="*/ 357 h 378"/>
                <a:gd name="T26" fmla="*/ 113 w 692"/>
                <a:gd name="T27" fmla="*/ 377 h 378"/>
                <a:gd name="T28" fmla="*/ 1 w 692"/>
                <a:gd name="T29" fmla="*/ 357 h 3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692" h="378">
                  <a:moveTo>
                    <a:pt x="1" y="357"/>
                  </a:moveTo>
                  <a:cubicBezTo>
                    <a:pt x="0" y="351"/>
                    <a:pt x="69" y="350"/>
                    <a:pt x="109" y="341"/>
                  </a:cubicBezTo>
                  <a:cubicBezTo>
                    <a:pt x="149" y="332"/>
                    <a:pt x="200" y="327"/>
                    <a:pt x="241" y="305"/>
                  </a:cubicBezTo>
                  <a:cubicBezTo>
                    <a:pt x="282" y="283"/>
                    <a:pt x="322" y="245"/>
                    <a:pt x="353" y="209"/>
                  </a:cubicBezTo>
                  <a:cubicBezTo>
                    <a:pt x="384" y="173"/>
                    <a:pt x="406" y="121"/>
                    <a:pt x="429" y="89"/>
                  </a:cubicBezTo>
                  <a:cubicBezTo>
                    <a:pt x="452" y="57"/>
                    <a:pt x="468" y="32"/>
                    <a:pt x="493" y="17"/>
                  </a:cubicBezTo>
                  <a:cubicBezTo>
                    <a:pt x="518" y="2"/>
                    <a:pt x="554" y="0"/>
                    <a:pt x="577" y="1"/>
                  </a:cubicBezTo>
                  <a:cubicBezTo>
                    <a:pt x="600" y="2"/>
                    <a:pt x="613" y="10"/>
                    <a:pt x="629" y="21"/>
                  </a:cubicBezTo>
                  <a:cubicBezTo>
                    <a:pt x="645" y="32"/>
                    <a:pt x="666" y="46"/>
                    <a:pt x="673" y="65"/>
                  </a:cubicBezTo>
                  <a:cubicBezTo>
                    <a:pt x="680" y="84"/>
                    <a:pt x="692" y="110"/>
                    <a:pt x="673" y="137"/>
                  </a:cubicBezTo>
                  <a:cubicBezTo>
                    <a:pt x="654" y="164"/>
                    <a:pt x="602" y="198"/>
                    <a:pt x="561" y="225"/>
                  </a:cubicBezTo>
                  <a:cubicBezTo>
                    <a:pt x="520" y="252"/>
                    <a:pt x="478" y="275"/>
                    <a:pt x="425" y="297"/>
                  </a:cubicBezTo>
                  <a:cubicBezTo>
                    <a:pt x="372" y="319"/>
                    <a:pt x="297" y="344"/>
                    <a:pt x="245" y="357"/>
                  </a:cubicBezTo>
                  <a:cubicBezTo>
                    <a:pt x="193" y="370"/>
                    <a:pt x="156" y="376"/>
                    <a:pt x="113" y="377"/>
                  </a:cubicBezTo>
                  <a:cubicBezTo>
                    <a:pt x="70" y="378"/>
                    <a:pt x="2" y="363"/>
                    <a:pt x="1" y="357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</p:spPr>
          <p:txBody>
            <a:bodyPr wrap="none" anchor="ctr"/>
            <a:lstStyle/>
            <a:p>
              <a:pPr eaLnBrk="1" hangingPunct="1">
                <a:defRPr/>
              </a:pPr>
              <a:endParaRPr lang="ru-RU"/>
            </a:p>
          </p:txBody>
        </p:sp>
        <p:sp>
          <p:nvSpPr>
            <p:cNvPr id="1046" name="AutoShape 56">
              <a:extLst>
                <a:ext uri="{FF2B5EF4-FFF2-40B4-BE49-F238E27FC236}">
                  <a16:creationId xmlns:a16="http://schemas.microsoft.com/office/drawing/2014/main" id="{D9067900-31F9-44EE-84CE-9D69107354B7}"/>
                </a:ext>
              </a:extLst>
            </p:cNvPr>
            <p:cNvSpPr>
              <a:spLocks noChangeArrowheads="1"/>
            </p:cNvSpPr>
            <p:nvPr/>
          </p:nvSpPr>
          <p:spPr bwMode="hidden">
            <a:xfrm rot="5400000">
              <a:off x="2724" y="2089"/>
              <a:ext cx="4320" cy="142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2105 w 21600"/>
                <a:gd name="T13" fmla="*/ 2130 h 21600"/>
                <a:gd name="T14" fmla="*/ 19495 w 21600"/>
                <a:gd name="T15" fmla="*/ 19470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607" y="21600"/>
                  </a:lnTo>
                  <a:lnTo>
                    <a:pt x="20993" y="21600"/>
                  </a:lnTo>
                  <a:lnTo>
                    <a:pt x="2160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rot="10800000" vert="eaVert" wrap="none" anchor="ctr"/>
            <a:lstStyle/>
            <a:p>
              <a:endParaRPr lang="ru-RU"/>
            </a:p>
          </p:txBody>
        </p:sp>
      </p:grpSp>
      <p:sp>
        <p:nvSpPr>
          <p:cNvPr id="1027" name="Rectangle 57">
            <a:extLst>
              <a:ext uri="{FF2B5EF4-FFF2-40B4-BE49-F238E27FC236}">
                <a16:creationId xmlns:a16="http://schemas.microsoft.com/office/drawing/2014/main" id="{9F08A19A-CDA3-4D90-B039-89922EB7A67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219075" y="227013"/>
            <a:ext cx="7477125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/>
              <a:t>Образец заголовка</a:t>
            </a:r>
          </a:p>
        </p:txBody>
      </p:sp>
      <p:sp>
        <p:nvSpPr>
          <p:cNvPr id="1028" name="Rectangle 58">
            <a:extLst>
              <a:ext uri="{FF2B5EF4-FFF2-40B4-BE49-F238E27FC236}">
                <a16:creationId xmlns:a16="http://schemas.microsoft.com/office/drawing/2014/main" id="{9C2C834F-5A0F-4EE5-B36C-170FF003AED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263525" y="1598613"/>
            <a:ext cx="7386638" cy="4497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/>
              <a:t>Образец текста</a:t>
            </a:r>
          </a:p>
          <a:p>
            <a:pPr lvl="1"/>
            <a:r>
              <a:rPr lang="ru-RU" altLang="ru-RU"/>
              <a:t>Второй уровень</a:t>
            </a:r>
          </a:p>
          <a:p>
            <a:pPr lvl="2"/>
            <a:r>
              <a:rPr lang="ru-RU" altLang="ru-RU"/>
              <a:t>Третий уровень</a:t>
            </a:r>
          </a:p>
          <a:p>
            <a:pPr lvl="3"/>
            <a:r>
              <a:rPr lang="ru-RU" altLang="ru-RU"/>
              <a:t>Четвертый уровень</a:t>
            </a:r>
          </a:p>
          <a:p>
            <a:pPr lvl="4"/>
            <a:r>
              <a:rPr lang="ru-RU" altLang="ru-RU"/>
              <a:t>Пятый уровень</a:t>
            </a:r>
          </a:p>
        </p:txBody>
      </p:sp>
      <p:sp>
        <p:nvSpPr>
          <p:cNvPr id="7227" name="Rectangle 59">
            <a:extLst>
              <a:ext uri="{FF2B5EF4-FFF2-40B4-BE49-F238E27FC236}">
                <a16:creationId xmlns:a16="http://schemas.microsoft.com/office/drawing/2014/main" id="{3DD83099-2A82-4CA8-AC33-EE38A4D18B1F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01625" y="6242050"/>
            <a:ext cx="1782763" cy="474663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7228" name="Rectangle 60">
            <a:extLst>
              <a:ext uri="{FF2B5EF4-FFF2-40B4-BE49-F238E27FC236}">
                <a16:creationId xmlns:a16="http://schemas.microsoft.com/office/drawing/2014/main" id="{B2AF8C8A-1599-4180-A0FA-B1F750B036DB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257425" y="6248400"/>
            <a:ext cx="3455988" cy="474663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7229" name="Rectangle 61">
            <a:extLst>
              <a:ext uri="{FF2B5EF4-FFF2-40B4-BE49-F238E27FC236}">
                <a16:creationId xmlns:a16="http://schemas.microsoft.com/office/drawing/2014/main" id="{6A7ADB68-A1F6-4E53-BFA8-D31CD2AE949D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5867400" y="6248400"/>
            <a:ext cx="1755775" cy="474663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/>
            </a:lvl1pPr>
          </a:lstStyle>
          <a:p>
            <a:pPr>
              <a:defRPr/>
            </a:pPr>
            <a:fld id="{E6F8947B-BC76-4F14-B332-322A2FFC0B31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2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Blip>
          <a:blip r:embed="rId15"/>
        </a:buBlip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SzPct val="80000"/>
        <a:buBlip>
          <a:blip r:embed="rId16"/>
        </a:buBlip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SzPct val="70000"/>
        <a:buBlip>
          <a:blip r:embed="rId17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hyperlink" Target="http://ru.wikipedia.org/wiki/%D0%A1%D0%BF%D0%B0%D1%80%D1%82%D0%B0%D0%BA_(%D1%81%D0%BF%D0%BE%D1%80%D1%82)" TargetMode="External"/><Relationship Id="rId7" Type="http://schemas.openxmlformats.org/officeDocument/2006/relationships/image" Target="../media/image3.png"/><Relationship Id="rId2" Type="http://schemas.openxmlformats.org/officeDocument/2006/relationships/hyperlink" Target="http://ru.wikipedia.org/wiki/%D0%A1%D0%BF%D0%BE%D1%80%D1%82%D0%B8%D0%B2%D0%BD%D0%BE%D0%B5_%D0%BE%D0%B1%D1%89%D0%B5%D1%81%D1%82%D0%B2%D0%BE_%D0%94%D0%B8%D0%BD%D0%B0%D0%BC%D0%BE" TargetMode="External"/><Relationship Id="rId1" Type="http://schemas.openxmlformats.org/officeDocument/2006/relationships/slideLayout" Target="../slideLayouts/slideLayout2.xml"/><Relationship Id="rId6" Type="http://schemas.openxmlformats.org/officeDocument/2006/relationships/slide" Target="slide1.xml"/><Relationship Id="rId5" Type="http://schemas.openxmlformats.org/officeDocument/2006/relationships/hyperlink" Target="http://ru.wikipedia.org/wiki/%D0%9E%D0%A1%D0%9E%D0%90%D0%92%D0%98%D0%90%D0%A5%D0%98%D0%9C" TargetMode="External"/><Relationship Id="rId4" Type="http://schemas.openxmlformats.org/officeDocument/2006/relationships/hyperlink" Target="http://ru.wikipedia.org/wiki/%D0%A6%D0%B5%D0%BD%D1%82%D1%80%D0%B0%D0%BB%D1%8C%D0%BD%D1%8B%D0%B9_%D1%81%D0%BF%D0%BE%D1%80%D1%82%D0%B8%D0%B2%D0%BD%D1%8B%D0%B9_%D0%BA%D0%BB%D1%83%D0%B1_%D0%B0%D1%80%D0%BC%D0%B8%D0%B8" TargetMode="External"/><Relationship Id="rId9" Type="http://schemas.openxmlformats.org/officeDocument/2006/relationships/image" Target="../media/image5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hyperlink" Target="http://ru.wikipedia.org/wiki/%D0%93%D0%94%D0%A0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slide" Target="slide37.xml"/><Relationship Id="rId3" Type="http://schemas.openxmlformats.org/officeDocument/2006/relationships/slide" Target="slide8.xml"/><Relationship Id="rId7" Type="http://schemas.openxmlformats.org/officeDocument/2006/relationships/slide" Target="slide19.xml"/><Relationship Id="rId12" Type="http://schemas.openxmlformats.org/officeDocument/2006/relationships/slide" Target="slide79.xml"/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Relationship Id="rId6" Type="http://schemas.openxmlformats.org/officeDocument/2006/relationships/slide" Target="slide17.xml"/><Relationship Id="rId11" Type="http://schemas.openxmlformats.org/officeDocument/2006/relationships/slide" Target="slide67.xml"/><Relationship Id="rId5" Type="http://schemas.openxmlformats.org/officeDocument/2006/relationships/slide" Target="slide14.xml"/><Relationship Id="rId10" Type="http://schemas.openxmlformats.org/officeDocument/2006/relationships/slide" Target="slide66.xml"/><Relationship Id="rId4" Type="http://schemas.openxmlformats.org/officeDocument/2006/relationships/slide" Target="slide10.xml"/><Relationship Id="rId9" Type="http://schemas.openxmlformats.org/officeDocument/2006/relationships/slide" Target="slide48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hyperlink" Target="http://ru.wikipedia.org/wiki/%D0%A1%D0%A1%D0%A1%D0%A0" TargetMode="External"/><Relationship Id="rId7" Type="http://schemas.openxmlformats.org/officeDocument/2006/relationships/image" Target="../media/image4.png"/><Relationship Id="rId2" Type="http://schemas.openxmlformats.org/officeDocument/2006/relationships/hyperlink" Target="http://ru.wikipedia.org/wiki/%D0%A3%D1%87%D1%80%D0%B5%D0%B6%D0%B4%D0%B5%D0%BD%D0%B8%D0%B5_%D0%B4%D0%BE%D0%BF%D0%BE%D0%BB%D0%BD%D0%B8%D1%82%D0%B5%D0%BB%D1%8C%D0%BD%D0%BE%D0%B3%D0%BE_%D0%BE%D0%B1%D1%80%D0%B0%D0%B7%D0%BE%D0%B2%D0%B0%D0%BD%D0%B8%D1%8F_%D0%B4%D0%B5%D1%82%D0%B5%D0%B9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openxmlformats.org/officeDocument/2006/relationships/slide" Target="slide1.xml"/><Relationship Id="rId4" Type="http://schemas.openxmlformats.org/officeDocument/2006/relationships/hyperlink" Target="http://ru.wikipedia.org/wiki/%D0%A1%D0%9D%D0%93" TargetMode="Externa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6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5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5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5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5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5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5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5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6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6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6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6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6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6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6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6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6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7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7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7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7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7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7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7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7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7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1.xml.rels><?xml version="1.0" encoding="UTF-8" standalone="yes"?>
<Relationships xmlns="http://schemas.openxmlformats.org/package/2006/relationships"><Relationship Id="rId8" Type="http://schemas.openxmlformats.org/officeDocument/2006/relationships/hyperlink" Target="http://&#1084;&#1080;&#1085;&#1086;&#1073;&#1088;&#1085;&#1072;&#1091;&#1082;&#1080;.&#1088;&#1092;/" TargetMode="External"/><Relationship Id="rId3" Type="http://schemas.openxmlformats.org/officeDocument/2006/relationships/hyperlink" Target="http://www.infosport.ru/" TargetMode="External"/><Relationship Id="rId7" Type="http://schemas.openxmlformats.org/officeDocument/2006/relationships/hyperlink" Target="http://www.sport.pi.sfedu.ru/index.html" TargetMode="External"/><Relationship Id="rId2" Type="http://schemas.openxmlformats.org/officeDocument/2006/relationships/hyperlink" Target="http://kidsport.narod.ru/anohina.htm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biblioclub.ru/" TargetMode="External"/><Relationship Id="rId5" Type="http://schemas.openxmlformats.org/officeDocument/2006/relationships/hyperlink" Target="http://minstm.gov.ru/" TargetMode="External"/><Relationship Id="rId4" Type="http://schemas.openxmlformats.org/officeDocument/2006/relationships/hyperlink" Target="http://www.rossport.ru/" TargetMode="External"/><Relationship Id="rId9" Type="http://schemas.openxmlformats.org/officeDocument/2006/relationships/hyperlink" Target="http://www.sportedu.ru/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9F8B7E66-C54D-4507-9070-A5A03168CC1C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algn="ctr" eaLnBrk="1" hangingPunct="1"/>
            <a:r>
              <a:rPr lang="ru-RU" altLang="ru-RU">
                <a:solidFill>
                  <a:schemeClr val="bg2"/>
                </a:solidFill>
              </a:rPr>
              <a:t>Организация и управление деятельностью ДЮСШ</a:t>
            </a:r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F561D063-E562-4358-87B2-CD7BCBDB3D75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ru-RU" altLang="ru-RU"/>
              <a:t>Курс по выбору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>
            <a:extLst>
              <a:ext uri="{FF2B5EF4-FFF2-40B4-BE49-F238E27FC236}">
                <a16:creationId xmlns:a16="http://schemas.microsoft.com/office/drawing/2014/main" id="{4C4A8349-6093-41F3-918F-E0B16F259C8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 b="1">
                <a:solidFill>
                  <a:schemeClr val="bg2"/>
                </a:solidFill>
              </a:rPr>
              <a:t>История ДЮСШ</a:t>
            </a:r>
          </a:p>
        </p:txBody>
      </p:sp>
      <p:sp>
        <p:nvSpPr>
          <p:cNvPr id="12291" name="Rectangle 3">
            <a:extLst>
              <a:ext uri="{FF2B5EF4-FFF2-40B4-BE49-F238E27FC236}">
                <a16:creationId xmlns:a16="http://schemas.microsoft.com/office/drawing/2014/main" id="{420CA2BF-F164-43D2-B1F9-E09EEA145BA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ru-RU" altLang="ru-RU" sz="2800"/>
              <a:t>Будучи уникальным отечественным явлением система детско-юношеских спортивных школ возникла в 30-е годы XX столетия. В 1934 году был построен Стадион Юных пионеров в Москве, первое специализированное физкультурно-спортивное внешкольное учреждение в СССР. В том же году при ПСО «Динамо» возник первый детский коллектив «Юный динамовец», который стал прообразом спортшкол при спортивных обществах </a:t>
            </a:r>
          </a:p>
        </p:txBody>
      </p:sp>
      <p:sp>
        <p:nvSpPr>
          <p:cNvPr id="12292" name="Oval 4">
            <a:hlinkClick r:id="rId2" action="ppaction://hlinksldjump"/>
            <a:extLst>
              <a:ext uri="{FF2B5EF4-FFF2-40B4-BE49-F238E27FC236}">
                <a16:creationId xmlns:a16="http://schemas.microsoft.com/office/drawing/2014/main" id="{1DE27369-6D4A-4961-8A20-397A3F9248D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24600" y="6324600"/>
            <a:ext cx="1447800" cy="533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Blip>
                <a:blip r:embed="rId3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SzPct val="80000"/>
              <a:buBlip>
                <a:blip r:embed="rId4"/>
              </a:buBlip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SzPct val="70000"/>
              <a:buBlip>
                <a:blip r:embed="rId5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1800"/>
              <a:t>начало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Заголовок 1">
            <a:extLst>
              <a:ext uri="{FF2B5EF4-FFF2-40B4-BE49-F238E27FC236}">
                <a16:creationId xmlns:a16="http://schemas.microsoft.com/office/drawing/2014/main" id="{2DEF5757-88BB-42DD-B757-6FF5F271095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227013"/>
            <a:ext cx="7848600" cy="1143000"/>
          </a:xfrm>
        </p:spPr>
        <p:txBody>
          <a:bodyPr/>
          <a:lstStyle/>
          <a:p>
            <a:pPr algn="ctr"/>
            <a:r>
              <a:rPr lang="ru-RU" altLang="ru-RU" sz="2400">
                <a:solidFill>
                  <a:schemeClr val="bg2"/>
                </a:solidFill>
              </a:rPr>
              <a:t>Стадион Юных пионеров в Москве (1934)</a:t>
            </a:r>
            <a:br>
              <a:rPr lang="ru-RU" altLang="ru-RU" sz="2400">
                <a:solidFill>
                  <a:schemeClr val="bg2"/>
                </a:solidFill>
              </a:rPr>
            </a:br>
            <a:r>
              <a:rPr lang="ru-RU" altLang="ru-RU" sz="2400">
                <a:solidFill>
                  <a:schemeClr val="bg2"/>
                </a:solidFill>
              </a:rPr>
              <a:t>(Стадион союза пищевиков им. Томского– с 1926г. – крупнейший стадион в стране на тот момент)</a:t>
            </a:r>
          </a:p>
        </p:txBody>
      </p:sp>
      <p:pic>
        <p:nvPicPr>
          <p:cNvPr id="13315" name="Объект 4">
            <a:extLst>
              <a:ext uri="{FF2B5EF4-FFF2-40B4-BE49-F238E27FC236}">
                <a16:creationId xmlns:a16="http://schemas.microsoft.com/office/drawing/2014/main" id="{5C15A73D-932B-426F-BA63-28D236B5CF95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0" y="1598613"/>
            <a:ext cx="7848600" cy="5183187"/>
          </a:xfr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>
            <a:extLst>
              <a:ext uri="{FF2B5EF4-FFF2-40B4-BE49-F238E27FC236}">
                <a16:creationId xmlns:a16="http://schemas.microsoft.com/office/drawing/2014/main" id="{90D1B52D-B32A-4340-8748-13A05527C2A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>
                <a:solidFill>
                  <a:schemeClr val="bg2"/>
                </a:solidFill>
              </a:rPr>
              <a:t>История ДЮСШ</a:t>
            </a:r>
          </a:p>
        </p:txBody>
      </p:sp>
      <p:sp>
        <p:nvSpPr>
          <p:cNvPr id="14339" name="Rectangle 3">
            <a:extLst>
              <a:ext uri="{FF2B5EF4-FFF2-40B4-BE49-F238E27FC236}">
                <a16:creationId xmlns:a16="http://schemas.microsoft.com/office/drawing/2014/main" id="{3CF9AC35-D82D-40FF-8A7E-B320BBF190C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ru-RU" altLang="ru-RU" sz="1800"/>
              <a:t>В 1935—1936 годах открываются первые спортивные школы в Москве, Ленинграде и других городах СССР, они создаются и действуют на основе типового положения, утвержден­ного Центральным Советом спортивных обществ и организаций СССР. К 40-м годам в СССР работали десятки спортивных школ при спортивных обществах «</a:t>
            </a:r>
            <a:r>
              <a:rPr lang="ru-RU" altLang="ru-RU" sz="1800">
                <a:solidFill>
                  <a:schemeClr val="bg2"/>
                </a:solidFill>
                <a:hlinkClick r:id="rId2" tooltip="Спортивное общество Динамо"/>
              </a:rPr>
              <a:t>Динамо</a:t>
            </a:r>
            <a:r>
              <a:rPr lang="ru-RU" altLang="ru-RU" sz="1800">
                <a:solidFill>
                  <a:schemeClr val="bg2"/>
                </a:solidFill>
              </a:rPr>
              <a:t>», «</a:t>
            </a:r>
            <a:r>
              <a:rPr lang="ru-RU" altLang="ru-RU" sz="1800">
                <a:solidFill>
                  <a:schemeClr val="bg2"/>
                </a:solidFill>
                <a:hlinkClick r:id="rId3" tooltip="Спартак (спорт)"/>
              </a:rPr>
              <a:t>Спартак</a:t>
            </a:r>
            <a:r>
              <a:rPr lang="ru-RU" altLang="ru-RU" sz="1800">
                <a:solidFill>
                  <a:schemeClr val="bg2"/>
                </a:solidFill>
              </a:rPr>
              <a:t>», </a:t>
            </a:r>
            <a:r>
              <a:rPr lang="ru-RU" altLang="ru-RU" sz="1800">
                <a:solidFill>
                  <a:schemeClr val="bg2"/>
                </a:solidFill>
                <a:hlinkClick r:id="rId4" tooltip="Центральный спортивный клуб армии"/>
              </a:rPr>
              <a:t>ЦДКА</a:t>
            </a:r>
            <a:r>
              <a:rPr lang="ru-RU" altLang="ru-RU" sz="1800">
                <a:solidFill>
                  <a:schemeClr val="bg2"/>
                </a:solidFill>
              </a:rPr>
              <a:t>, профсоюзов, </a:t>
            </a:r>
            <a:r>
              <a:rPr lang="ru-RU" altLang="ru-RU" sz="1800">
                <a:solidFill>
                  <a:schemeClr val="bg2"/>
                </a:solidFill>
                <a:hlinkClick r:id="rId5" tooltip="ОСОАВИАХИМ"/>
              </a:rPr>
              <a:t>ОСОАВИАХИМа</a:t>
            </a:r>
            <a:r>
              <a:rPr lang="ru-RU" altLang="ru-RU" sz="1800">
                <a:solidFill>
                  <a:schemeClr val="bg2"/>
                </a:solidFill>
              </a:rPr>
              <a:t>, </a:t>
            </a:r>
            <a:r>
              <a:rPr lang="ru-RU" altLang="ru-RU" sz="1800"/>
              <a:t>а также в системе образования. В послевоенный период ДЮСШ неоднократно реорганизовывались: передавались из ведения спортивных обществ и профсоюзов в систему образования и систему органов по делам физической культуры и спорта и наоборот. Неуклонно росло число школ олимпийского резерва (СДЮШОР), готовивших юных спортсменов к спорту высших достижений. Расширялся диапазон видов спорта и отделения по видам спорта, ориентированных не только на олимпийские виды спорта, но и национальные виды, а также туризм, ориентирование и иные виды спорта, не включенных в программу Олимпийских игр. К 1991 году в СССР действовало более 6 тысяч спортшкол.</a:t>
            </a:r>
          </a:p>
        </p:txBody>
      </p:sp>
      <p:sp>
        <p:nvSpPr>
          <p:cNvPr id="14340" name="Oval 4">
            <a:hlinkClick r:id="rId6" action="ppaction://hlinksldjump"/>
            <a:extLst>
              <a:ext uri="{FF2B5EF4-FFF2-40B4-BE49-F238E27FC236}">
                <a16:creationId xmlns:a16="http://schemas.microsoft.com/office/drawing/2014/main" id="{5A8C03FC-7427-41BB-8E9F-57384898B71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24600" y="6324600"/>
            <a:ext cx="1447800" cy="533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Blip>
                <a:blip r:embed="rId7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SzPct val="80000"/>
              <a:buBlip>
                <a:blip r:embed="rId8"/>
              </a:buBlip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SzPct val="70000"/>
              <a:buBlip>
                <a:blip r:embed="rId9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1800"/>
              <a:t>начало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>
            <a:extLst>
              <a:ext uri="{FF2B5EF4-FFF2-40B4-BE49-F238E27FC236}">
                <a16:creationId xmlns:a16="http://schemas.microsoft.com/office/drawing/2014/main" id="{90B02AC5-72ED-47EB-9DA4-28D3740ECE7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>
                <a:solidFill>
                  <a:schemeClr val="bg2"/>
                </a:solidFill>
              </a:rPr>
              <a:t>История ДЮСШ</a:t>
            </a:r>
          </a:p>
        </p:txBody>
      </p:sp>
      <p:sp>
        <p:nvSpPr>
          <p:cNvPr id="15363" name="Rectangle 3">
            <a:extLst>
              <a:ext uri="{FF2B5EF4-FFF2-40B4-BE49-F238E27FC236}">
                <a16:creationId xmlns:a16="http://schemas.microsoft.com/office/drawing/2014/main" id="{0982C71D-AE7A-4882-B162-C7C66CD4001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ru-RU" altLang="ru-RU" sz="2400"/>
              <a:t>После распада Советского Союза система детско-юношеского спорта в России переживает непростые времена, но сумела сохранить сеть детско-юношеских спортивных школ, в дополнении к которым были также созданы клубы физической подготовки (ДЮКФП).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sz="2400"/>
              <a:t>В 2005 году в системе образования и спорта действовало более 5000 ДЮСШ и ДЮКФП, в том числе: в системе образования 3100 учреждений дополнительного образования детей физкультурно-спортивной направленности, из них: 2060 — ДЮСШ, 480 — СДЮШОР. </a:t>
            </a:r>
          </a:p>
        </p:txBody>
      </p:sp>
      <p:sp>
        <p:nvSpPr>
          <p:cNvPr id="15364" name="Oval 4">
            <a:hlinkClick r:id="rId2" action="ppaction://hlinksldjump"/>
            <a:extLst>
              <a:ext uri="{FF2B5EF4-FFF2-40B4-BE49-F238E27FC236}">
                <a16:creationId xmlns:a16="http://schemas.microsoft.com/office/drawing/2014/main" id="{699CA450-9509-4643-9D25-4864F40B989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24600" y="6324600"/>
            <a:ext cx="1447800" cy="533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Blip>
                <a:blip r:embed="rId3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SzPct val="80000"/>
              <a:buBlip>
                <a:blip r:embed="rId4"/>
              </a:buBlip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SzPct val="70000"/>
              <a:buBlip>
                <a:blip r:embed="rId5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1800"/>
              <a:t>начало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>
            <a:extLst>
              <a:ext uri="{FF2B5EF4-FFF2-40B4-BE49-F238E27FC236}">
                <a16:creationId xmlns:a16="http://schemas.microsoft.com/office/drawing/2014/main" id="{063FE366-EFE7-4294-9A20-EA0AE9E480B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ru-RU" altLang="ru-RU" sz="3600" b="1">
                <a:solidFill>
                  <a:schemeClr val="bg2"/>
                </a:solidFill>
              </a:rPr>
              <a:t>Типология спортивных школ в России</a:t>
            </a:r>
            <a:r>
              <a:rPr lang="ru-RU" altLang="ru-RU" sz="3600">
                <a:solidFill>
                  <a:schemeClr val="bg2"/>
                </a:solidFill>
              </a:rPr>
              <a:t> </a:t>
            </a:r>
          </a:p>
        </p:txBody>
      </p:sp>
      <p:sp>
        <p:nvSpPr>
          <p:cNvPr id="16387" name="Rectangle 3">
            <a:extLst>
              <a:ext uri="{FF2B5EF4-FFF2-40B4-BE49-F238E27FC236}">
                <a16:creationId xmlns:a16="http://schemas.microsoft.com/office/drawing/2014/main" id="{A3C2818C-2FAF-45A1-AF57-940F2B52FC0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ru-RU" altLang="ru-RU"/>
              <a:t>Детско-юношеские спортивные школы (ДЮСШ) </a:t>
            </a:r>
          </a:p>
          <a:p>
            <a:pPr eaLnBrk="1" hangingPunct="1"/>
            <a:r>
              <a:rPr lang="ru-RU" altLang="ru-RU"/>
              <a:t>Специализированная детско-юношеская (спортивная) школа олимпийского резерва (СДЮ(С)ШОР) </a:t>
            </a:r>
          </a:p>
          <a:p>
            <a:pPr eaLnBrk="1" hangingPunct="1"/>
            <a:r>
              <a:rPr lang="ru-RU" altLang="ru-RU"/>
              <a:t>Детско-юношеские спортивно-адаптивные школы. </a:t>
            </a:r>
          </a:p>
        </p:txBody>
      </p:sp>
      <p:sp>
        <p:nvSpPr>
          <p:cNvPr id="16388" name="Oval 4">
            <a:hlinkClick r:id="rId2" action="ppaction://hlinksldjump"/>
            <a:extLst>
              <a:ext uri="{FF2B5EF4-FFF2-40B4-BE49-F238E27FC236}">
                <a16:creationId xmlns:a16="http://schemas.microsoft.com/office/drawing/2014/main" id="{5A09DC52-BDB9-47F6-9B46-957406009D3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24600" y="6324600"/>
            <a:ext cx="1447800" cy="533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Blip>
                <a:blip r:embed="rId3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SzPct val="80000"/>
              <a:buBlip>
                <a:blip r:embed="rId4"/>
              </a:buBlip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SzPct val="70000"/>
              <a:buBlip>
                <a:blip r:embed="rId5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1800"/>
              <a:t>начало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>
            <a:extLst>
              <a:ext uri="{FF2B5EF4-FFF2-40B4-BE49-F238E27FC236}">
                <a16:creationId xmlns:a16="http://schemas.microsoft.com/office/drawing/2014/main" id="{49B28102-EBAD-491B-BE03-C7810CE7B2F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ru-RU" altLang="ru-RU" sz="3600" b="1">
                <a:solidFill>
                  <a:schemeClr val="bg2"/>
                </a:solidFill>
              </a:rPr>
              <a:t>Типология спортивных школ в России</a:t>
            </a:r>
          </a:p>
        </p:txBody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id="{353632FF-435E-4364-8554-BA577336D49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ru-RU" altLang="ru-RU"/>
              <a:t>Школы различаются также по:</a:t>
            </a:r>
          </a:p>
          <a:p>
            <a:pPr eaLnBrk="1" hangingPunct="1"/>
            <a:r>
              <a:rPr lang="ru-RU" altLang="ru-RU"/>
              <a:t>формам собственности: государственные, муниципальные, общественных организаций. </a:t>
            </a:r>
          </a:p>
          <a:p>
            <a:pPr eaLnBrk="1" hangingPunct="1"/>
            <a:r>
              <a:rPr lang="ru-RU" altLang="ru-RU"/>
              <a:t>видам спорта. </a:t>
            </a:r>
          </a:p>
          <a:p>
            <a:pPr eaLnBrk="1" hangingPunct="1">
              <a:buFontTx/>
              <a:buNone/>
            </a:pPr>
            <a:endParaRPr lang="ru-RU" altLang="ru-RU"/>
          </a:p>
        </p:txBody>
      </p:sp>
      <p:sp>
        <p:nvSpPr>
          <p:cNvPr id="17412" name="Oval 4">
            <a:hlinkClick r:id="rId2" action="ppaction://hlinksldjump"/>
            <a:extLst>
              <a:ext uri="{FF2B5EF4-FFF2-40B4-BE49-F238E27FC236}">
                <a16:creationId xmlns:a16="http://schemas.microsoft.com/office/drawing/2014/main" id="{1D1F8BB8-9EEF-4378-94A9-152B95EF3CF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24600" y="6324600"/>
            <a:ext cx="1447800" cy="533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Blip>
                <a:blip r:embed="rId3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SzPct val="80000"/>
              <a:buBlip>
                <a:blip r:embed="rId4"/>
              </a:buBlip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SzPct val="70000"/>
              <a:buBlip>
                <a:blip r:embed="rId5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1800"/>
              <a:t>начало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>
            <a:extLst>
              <a:ext uri="{FF2B5EF4-FFF2-40B4-BE49-F238E27FC236}">
                <a16:creationId xmlns:a16="http://schemas.microsoft.com/office/drawing/2014/main" id="{2F9AD254-3E34-4D8F-BAEC-3F03F0E5F05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ru-RU" altLang="ru-RU" sz="3600" b="1">
                <a:solidFill>
                  <a:schemeClr val="bg2"/>
                </a:solidFill>
              </a:rPr>
              <a:t>Спортивные школы в других странах</a:t>
            </a:r>
            <a:r>
              <a:rPr lang="ru-RU" altLang="ru-RU" sz="3600">
                <a:solidFill>
                  <a:schemeClr val="bg2"/>
                </a:solidFill>
              </a:rPr>
              <a:t> </a:t>
            </a:r>
          </a:p>
        </p:txBody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A3BD0C9B-A6C3-424B-A1EC-99B54DE2498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450850" eaLnBrk="1" hangingPunct="1">
              <a:lnSpc>
                <a:spcPct val="80000"/>
              </a:lnSpc>
              <a:buFontTx/>
              <a:buNone/>
            </a:pPr>
            <a:r>
              <a:rPr lang="ru-RU" altLang="ru-RU" sz="2400"/>
              <a:t>Советский опыт массового спортивного образования детей и юношества был освоен странами Восточной Европы, прежде всего в </a:t>
            </a:r>
            <a:r>
              <a:rPr lang="ru-RU" altLang="ru-RU" sz="2400">
                <a:solidFill>
                  <a:schemeClr val="bg2"/>
                </a:solidFill>
                <a:hlinkClick r:id="rId2" tooltip="ГДР"/>
              </a:rPr>
              <a:t>ГДР</a:t>
            </a:r>
            <a:r>
              <a:rPr lang="ru-RU" altLang="ru-RU" sz="2400"/>
              <a:t>, где этому направлению внешкольной работы было уделено самое серьезное внимание. Возникли спортивные школы подобного типа в Китае, КНДР, Кубе, что позволило этим странам повысить уровень подготовки спортсменов мирового уровня и достичь высоких результатов на чемпионатах Мира и Олимпиадах. Сегодня заслуживает опыт развития спортивных школ для детей (особенно в раннем возрасте) в КНР, где существуют тысячи подобных школ, в том числе с полным пансионом.</a:t>
            </a:r>
          </a:p>
        </p:txBody>
      </p:sp>
      <p:sp>
        <p:nvSpPr>
          <p:cNvPr id="18436" name="Oval 4">
            <a:hlinkClick r:id="rId3" action="ppaction://hlinksldjump"/>
            <a:extLst>
              <a:ext uri="{FF2B5EF4-FFF2-40B4-BE49-F238E27FC236}">
                <a16:creationId xmlns:a16="http://schemas.microsoft.com/office/drawing/2014/main" id="{918C9C9A-5E14-4E80-94EF-22977FCEA4B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24600" y="6324600"/>
            <a:ext cx="1447800" cy="533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Blip>
                <a:blip r:embed="rId4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SzPct val="80000"/>
              <a:buBlip>
                <a:blip r:embed="rId5"/>
              </a:buBlip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SzPct val="70000"/>
              <a:buBlip>
                <a:blip r:embed="rId6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1800"/>
              <a:t>начало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>
            <a:extLst>
              <a:ext uri="{FF2B5EF4-FFF2-40B4-BE49-F238E27FC236}">
                <a16:creationId xmlns:a16="http://schemas.microsoft.com/office/drawing/2014/main" id="{80D59FF5-391B-4225-8870-8E438226D02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ru-RU" sz="3600" b="1">
                <a:solidFill>
                  <a:schemeClr val="bg2"/>
                </a:solidFill>
              </a:rPr>
              <a:t>Основы деятельности ДЮСШ</a:t>
            </a:r>
            <a:r>
              <a:rPr lang="ru-RU" altLang="ru-RU" sz="3600">
                <a:solidFill>
                  <a:schemeClr val="bg2"/>
                </a:solidFill>
              </a:rPr>
              <a:t> </a:t>
            </a:r>
          </a:p>
        </p:txBody>
      </p:sp>
      <p:sp>
        <p:nvSpPr>
          <p:cNvPr id="19459" name="Rectangle 3">
            <a:extLst>
              <a:ext uri="{FF2B5EF4-FFF2-40B4-BE49-F238E27FC236}">
                <a16:creationId xmlns:a16="http://schemas.microsoft.com/office/drawing/2014/main" id="{82795EE7-2A29-423C-B18A-925B87C03AD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ru-RU" altLang="ru-RU" sz="2400"/>
              <a:t>Самостоятельно формирует контингент обучающихся. Осуществляет образовательный процесс с обучающимися.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sz="2400"/>
              <a:t>ДЮСШ организует и проводит массовые мероприятия, создаёт необходимые условия для совместного труда, отдыха детей, родителей (законных представителей).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sz="2400"/>
              <a:t> Разрабатывает календарные планы спортивно-массовых мероприятий.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sz="2400"/>
              <a:t>В ДЮСШ ведётся методическая работа, направленная на совершенствование образовательного процесса, программ, форм и методов деятельности объединений, мастерства педагогических работников.</a:t>
            </a:r>
          </a:p>
          <a:p>
            <a:pPr eaLnBrk="1" hangingPunct="1">
              <a:lnSpc>
                <a:spcPct val="80000"/>
              </a:lnSpc>
            </a:pPr>
            <a:endParaRPr lang="ru-RU" altLang="ru-RU" sz="2400"/>
          </a:p>
        </p:txBody>
      </p:sp>
      <p:sp>
        <p:nvSpPr>
          <p:cNvPr id="19460" name="Oval 4">
            <a:hlinkClick r:id="rId2" action="ppaction://hlinksldjump"/>
            <a:extLst>
              <a:ext uri="{FF2B5EF4-FFF2-40B4-BE49-F238E27FC236}">
                <a16:creationId xmlns:a16="http://schemas.microsoft.com/office/drawing/2014/main" id="{6494785E-8E23-490E-A3E6-10AD4905186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24600" y="6324600"/>
            <a:ext cx="1447800" cy="533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Blip>
                <a:blip r:embed="rId3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SzPct val="80000"/>
              <a:buBlip>
                <a:blip r:embed="rId4"/>
              </a:buBlip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SzPct val="70000"/>
              <a:buBlip>
                <a:blip r:embed="rId5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1800"/>
              <a:t>начало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>
            <a:extLst>
              <a:ext uri="{FF2B5EF4-FFF2-40B4-BE49-F238E27FC236}">
                <a16:creationId xmlns:a16="http://schemas.microsoft.com/office/drawing/2014/main" id="{662B6F46-CA98-4E54-869A-821691F57B7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ru-RU" sz="3600" b="1">
                <a:solidFill>
                  <a:schemeClr val="bg2"/>
                </a:solidFill>
              </a:rPr>
              <a:t>Основы деятельности ДЮСШ</a:t>
            </a:r>
            <a:endParaRPr lang="ru-RU" altLang="ru-RU" sz="3600" b="1">
              <a:solidFill>
                <a:schemeClr val="bg2"/>
              </a:solidFill>
            </a:endParaRPr>
          </a:p>
        </p:txBody>
      </p:sp>
      <p:sp>
        <p:nvSpPr>
          <p:cNvPr id="20483" name="Rectangle 3">
            <a:extLst>
              <a:ext uri="{FF2B5EF4-FFF2-40B4-BE49-F238E27FC236}">
                <a16:creationId xmlns:a16="http://schemas.microsoft.com/office/drawing/2014/main" id="{BA625EEC-585F-43CA-BE73-A48D8154F60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ru-RU" altLang="ru-RU" sz="2000"/>
              <a:t>Оказывает помощь педагогическим коллективам других образовательных учреждений в реализации дополнительных образовательных программ физкультурно-спортивной направленности, организации спортивно-массовых мероприятий, а так же детским общественным объединениям и организациями по договору с ними.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sz="2000"/>
              <a:t>Проводит учебно-тренировочные сборы для членов сборной команды ДЮСШ с целью подготовки к участию в официальных соревнованиях.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sz="2000"/>
              <a:t>Организует и проводит смотры-конкурсы среди тренеров-преподавателей и спортсменов внутри ДЮСШ.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sz="2000"/>
              <a:t>Организует и проводит летнюю оздоровительную кампанию для воспитанников ДЮСШ.</a:t>
            </a:r>
          </a:p>
        </p:txBody>
      </p:sp>
      <p:sp>
        <p:nvSpPr>
          <p:cNvPr id="20484" name="Oval 4">
            <a:hlinkClick r:id="rId2" action="ppaction://hlinksldjump"/>
            <a:extLst>
              <a:ext uri="{FF2B5EF4-FFF2-40B4-BE49-F238E27FC236}">
                <a16:creationId xmlns:a16="http://schemas.microsoft.com/office/drawing/2014/main" id="{970E6ED2-C0D3-48F8-9017-E9389E56811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24600" y="6324600"/>
            <a:ext cx="1447800" cy="533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Blip>
                <a:blip r:embed="rId3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SzPct val="80000"/>
              <a:buBlip>
                <a:blip r:embed="rId4"/>
              </a:buBlip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SzPct val="70000"/>
              <a:buBlip>
                <a:blip r:embed="rId5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1800"/>
              <a:t>начало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>
            <a:extLst>
              <a:ext uri="{FF2B5EF4-FFF2-40B4-BE49-F238E27FC236}">
                <a16:creationId xmlns:a16="http://schemas.microsoft.com/office/drawing/2014/main" id="{F5BC36BF-4A07-49D9-A8A4-9A1FF131986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altLang="ru-RU" sz="3600" b="1">
                <a:solidFill>
                  <a:schemeClr val="bg2"/>
                </a:solidFill>
              </a:rPr>
              <a:t>Организация и содержание образовательного процесса</a:t>
            </a:r>
            <a:endParaRPr lang="ru-RU" altLang="ru-RU" sz="3600" b="1">
              <a:solidFill>
                <a:schemeClr val="bg2"/>
              </a:solidFill>
            </a:endParaRPr>
          </a:p>
        </p:txBody>
      </p:sp>
      <p:sp>
        <p:nvSpPr>
          <p:cNvPr id="21507" name="Rectangle 3">
            <a:extLst>
              <a:ext uri="{FF2B5EF4-FFF2-40B4-BE49-F238E27FC236}">
                <a16:creationId xmlns:a16="http://schemas.microsoft.com/office/drawing/2014/main" id="{54B5C837-9AAA-4B21-8202-B80EA2AB60C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525" y="1598613"/>
            <a:ext cx="7386638" cy="5106987"/>
          </a:xfrm>
        </p:spPr>
        <p:txBody>
          <a:bodyPr/>
          <a:lstStyle/>
          <a:p>
            <a:pPr eaLnBrk="1" hangingPunct="1"/>
            <a:r>
              <a:rPr lang="ru-RU" altLang="ru-RU" sz="2400"/>
              <a:t>ДЮСШ самостоятельно разрабатывает программу своей деятельности с учетом запросов обучающихся, потребностей образовательных учреждений, детских и юношеских общественных объединений и организаций, особенностей социально-экономического развития региона и национально-культурных традиций.</a:t>
            </a:r>
          </a:p>
          <a:p>
            <a:pPr eaLnBrk="1" hangingPunct="1"/>
            <a:r>
              <a:rPr lang="ru-RU" altLang="ru-RU" sz="2400"/>
              <a:t>Но с учетом стандартов и требований (например, для организации спортивной подготовки – на основе Федерального стандарта спортивной подготовки по виду спорта!!!)</a:t>
            </a:r>
          </a:p>
        </p:txBody>
      </p:sp>
      <p:sp>
        <p:nvSpPr>
          <p:cNvPr id="21508" name="Oval 4">
            <a:hlinkClick r:id="rId2" action="ppaction://hlinksldjump"/>
            <a:extLst>
              <a:ext uri="{FF2B5EF4-FFF2-40B4-BE49-F238E27FC236}">
                <a16:creationId xmlns:a16="http://schemas.microsoft.com/office/drawing/2014/main" id="{0269D212-8FFD-4A48-8F59-9CAEA2A8AA1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24600" y="6324600"/>
            <a:ext cx="1447800" cy="533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Blip>
                <a:blip r:embed="rId3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SzPct val="80000"/>
              <a:buBlip>
                <a:blip r:embed="rId4"/>
              </a:buBlip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SzPct val="70000"/>
              <a:buBlip>
                <a:blip r:embed="rId5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1800"/>
              <a:t>начало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C79A5AF2-614B-4171-8CEA-10DCE139254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ru-RU" altLang="ru-RU">
                <a:solidFill>
                  <a:schemeClr val="bg2"/>
                </a:solidFill>
              </a:rPr>
              <a:t>Содержание</a:t>
            </a:r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E7E89DAE-EF60-4C19-91FD-D6CE52273CD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ru-RU" altLang="ru-RU" sz="2000" dirty="0">
                <a:hlinkClick r:id="rId2" action="ppaction://hlinksldjump"/>
              </a:rPr>
              <a:t>Общие понятия</a:t>
            </a:r>
            <a:endParaRPr lang="ru-RU" altLang="ru-RU" sz="2000" b="1" dirty="0"/>
          </a:p>
          <a:p>
            <a:pPr eaLnBrk="1" hangingPunct="1">
              <a:lnSpc>
                <a:spcPct val="80000"/>
              </a:lnSpc>
              <a:defRPr/>
            </a:pPr>
            <a:r>
              <a:rPr lang="en-US" altLang="ru-RU" sz="2000" b="1" dirty="0" err="1">
                <a:hlinkClick r:id="rId3" action="ppaction://hlinksldjump"/>
              </a:rPr>
              <a:t>Цели</a:t>
            </a:r>
            <a:r>
              <a:rPr lang="en-US" altLang="ru-RU" sz="2000" b="1" dirty="0">
                <a:hlinkClick r:id="rId3" action="ppaction://hlinksldjump"/>
              </a:rPr>
              <a:t> </a:t>
            </a:r>
            <a:r>
              <a:rPr lang="ru-RU" altLang="ru-RU" sz="2000" b="1" dirty="0">
                <a:hlinkClick r:id="rId3" action="ppaction://hlinksldjump"/>
              </a:rPr>
              <a:t>и задачи </a:t>
            </a:r>
            <a:r>
              <a:rPr lang="en-US" altLang="ru-RU" sz="2000" b="1" dirty="0" err="1">
                <a:hlinkClick r:id="rId3" action="ppaction://hlinksldjump"/>
              </a:rPr>
              <a:t>деятельности</a:t>
            </a:r>
            <a:r>
              <a:rPr lang="en-US" altLang="ru-RU" sz="2000" b="1" dirty="0">
                <a:hlinkClick r:id="rId3" action="ppaction://hlinksldjump"/>
              </a:rPr>
              <a:t> ДЮСШ</a:t>
            </a:r>
            <a:endParaRPr lang="ru-RU" altLang="ru-RU" sz="2000" b="1" dirty="0"/>
          </a:p>
          <a:p>
            <a:pPr eaLnBrk="1" hangingPunct="1">
              <a:lnSpc>
                <a:spcPct val="80000"/>
              </a:lnSpc>
              <a:defRPr/>
            </a:pPr>
            <a:r>
              <a:rPr lang="ru-RU" altLang="ru-RU" sz="2000" b="1" dirty="0">
                <a:hlinkClick r:id="rId4" action="ppaction://hlinksldjump"/>
              </a:rPr>
              <a:t>История ДЮСШ</a:t>
            </a:r>
            <a:endParaRPr lang="ru-RU" altLang="ru-RU" sz="2000" b="1" dirty="0"/>
          </a:p>
          <a:p>
            <a:pPr eaLnBrk="1" hangingPunct="1">
              <a:lnSpc>
                <a:spcPct val="80000"/>
              </a:lnSpc>
              <a:defRPr/>
            </a:pPr>
            <a:r>
              <a:rPr lang="ru-RU" altLang="ru-RU" sz="2000" b="1" dirty="0">
                <a:hlinkClick r:id="rId5" action="ppaction://hlinksldjump"/>
              </a:rPr>
              <a:t>Типология спортивных школ в России</a:t>
            </a:r>
            <a:endParaRPr lang="ru-RU" altLang="ru-RU" sz="2000" b="1" dirty="0"/>
          </a:p>
          <a:p>
            <a:pPr eaLnBrk="1" hangingPunct="1">
              <a:lnSpc>
                <a:spcPct val="80000"/>
              </a:lnSpc>
              <a:defRPr/>
            </a:pPr>
            <a:r>
              <a:rPr lang="en-US" altLang="ru-RU" sz="2000" b="1" dirty="0" err="1">
                <a:hlinkClick r:id="rId6" action="ppaction://hlinksldjump"/>
              </a:rPr>
              <a:t>Основы</a:t>
            </a:r>
            <a:r>
              <a:rPr lang="en-US" altLang="ru-RU" sz="2000" b="1" dirty="0">
                <a:hlinkClick r:id="rId6" action="ppaction://hlinksldjump"/>
              </a:rPr>
              <a:t> </a:t>
            </a:r>
            <a:r>
              <a:rPr lang="en-US" altLang="ru-RU" sz="2000" b="1" dirty="0" err="1">
                <a:hlinkClick r:id="rId6" action="ppaction://hlinksldjump"/>
              </a:rPr>
              <a:t>деятельности</a:t>
            </a:r>
            <a:r>
              <a:rPr lang="en-US" altLang="ru-RU" sz="2000" b="1" dirty="0">
                <a:hlinkClick r:id="rId6" action="ppaction://hlinksldjump"/>
              </a:rPr>
              <a:t> ДЮСШ</a:t>
            </a:r>
            <a:endParaRPr lang="ru-RU" altLang="ru-RU" sz="2000" b="1" dirty="0"/>
          </a:p>
          <a:p>
            <a:pPr eaLnBrk="1" hangingPunct="1">
              <a:lnSpc>
                <a:spcPct val="80000"/>
              </a:lnSpc>
              <a:defRPr/>
            </a:pPr>
            <a:r>
              <a:rPr lang="en-US" altLang="ru-RU" sz="2000" b="1" dirty="0" err="1">
                <a:hlinkClick r:id="rId7" action="ppaction://hlinksldjump"/>
              </a:rPr>
              <a:t>Организация</a:t>
            </a:r>
            <a:r>
              <a:rPr lang="en-US" altLang="ru-RU" sz="2000" b="1" dirty="0">
                <a:hlinkClick r:id="rId7" action="ppaction://hlinksldjump"/>
              </a:rPr>
              <a:t> и </a:t>
            </a:r>
            <a:r>
              <a:rPr lang="en-US" altLang="ru-RU" sz="2000" b="1" dirty="0" err="1">
                <a:hlinkClick r:id="rId7" action="ppaction://hlinksldjump"/>
              </a:rPr>
              <a:t>содержание</a:t>
            </a:r>
            <a:r>
              <a:rPr lang="en-US" altLang="ru-RU" sz="2000" b="1" dirty="0">
                <a:hlinkClick r:id="rId7" action="ppaction://hlinksldjump"/>
              </a:rPr>
              <a:t> </a:t>
            </a:r>
            <a:r>
              <a:rPr lang="en-US" altLang="ru-RU" sz="2000" b="1" dirty="0" err="1">
                <a:hlinkClick r:id="rId7" action="ppaction://hlinksldjump"/>
              </a:rPr>
              <a:t>образовательного</a:t>
            </a:r>
            <a:r>
              <a:rPr lang="en-US" altLang="ru-RU" sz="2000" b="1" dirty="0">
                <a:hlinkClick r:id="rId7" action="ppaction://hlinksldjump"/>
              </a:rPr>
              <a:t> </a:t>
            </a:r>
            <a:r>
              <a:rPr lang="en-US" altLang="ru-RU" sz="2000" b="1" dirty="0" err="1">
                <a:hlinkClick r:id="rId7" action="ppaction://hlinksldjump"/>
              </a:rPr>
              <a:t>процесса</a:t>
            </a:r>
            <a:endParaRPr lang="ru-RU" altLang="ru-RU" sz="2000" b="1" dirty="0"/>
          </a:p>
          <a:p>
            <a:pPr eaLnBrk="1" hangingPunct="1">
              <a:lnSpc>
                <a:spcPct val="80000"/>
              </a:lnSpc>
              <a:defRPr/>
            </a:pPr>
            <a:r>
              <a:rPr lang="en-US" altLang="ru-RU" sz="2000" b="1" dirty="0" err="1">
                <a:hlinkClick r:id="rId8" action="ppaction://hlinksldjump"/>
              </a:rPr>
              <a:t>Управление</a:t>
            </a:r>
            <a:r>
              <a:rPr lang="en-US" altLang="ru-RU" sz="2000" b="1" dirty="0">
                <a:hlinkClick r:id="rId8" action="ppaction://hlinksldjump"/>
              </a:rPr>
              <a:t> и </a:t>
            </a:r>
            <a:r>
              <a:rPr lang="en-US" altLang="ru-RU" sz="2000" b="1" dirty="0" err="1">
                <a:hlinkClick r:id="rId8" action="ppaction://hlinksldjump"/>
              </a:rPr>
              <a:t>руководство</a:t>
            </a:r>
            <a:r>
              <a:rPr lang="en-US" altLang="ru-RU" sz="2000" b="1" dirty="0">
                <a:hlinkClick r:id="rId8" action="ppaction://hlinksldjump"/>
              </a:rPr>
              <a:t> ДЮСШ</a:t>
            </a:r>
            <a:endParaRPr lang="ru-RU" altLang="ru-RU" sz="2000" b="1" dirty="0"/>
          </a:p>
          <a:p>
            <a:pPr eaLnBrk="1" hangingPunct="1">
              <a:lnSpc>
                <a:spcPct val="80000"/>
              </a:lnSpc>
              <a:defRPr/>
            </a:pPr>
            <a:r>
              <a:rPr lang="en-US" altLang="ru-RU" sz="2400" b="1" dirty="0" err="1">
                <a:hlinkClick r:id="rId9" action="ppaction://hlinksldjump"/>
              </a:rPr>
              <a:t>Порядок</a:t>
            </a:r>
            <a:r>
              <a:rPr lang="en-US" altLang="ru-RU" sz="2400" b="1" dirty="0">
                <a:hlinkClick r:id="rId9" action="ppaction://hlinksldjump"/>
              </a:rPr>
              <a:t> </a:t>
            </a:r>
            <a:r>
              <a:rPr lang="en-US" altLang="ru-RU" sz="2400" b="1" dirty="0" err="1">
                <a:hlinkClick r:id="rId9" action="ppaction://hlinksldjump"/>
              </a:rPr>
              <a:t>комплектования</a:t>
            </a:r>
            <a:r>
              <a:rPr lang="en-US" altLang="ru-RU" sz="2400" b="1" dirty="0">
                <a:hlinkClick r:id="rId9" action="ppaction://hlinksldjump"/>
              </a:rPr>
              <a:t> </a:t>
            </a:r>
            <a:r>
              <a:rPr lang="en-US" altLang="ru-RU" sz="2400" b="1" dirty="0" err="1">
                <a:hlinkClick r:id="rId9" action="ppaction://hlinksldjump"/>
              </a:rPr>
              <a:t>персонала</a:t>
            </a:r>
            <a:r>
              <a:rPr lang="en-US" altLang="ru-RU" sz="2400" b="1" dirty="0">
                <a:hlinkClick r:id="rId9" action="ppaction://hlinksldjump"/>
              </a:rPr>
              <a:t> и </a:t>
            </a:r>
            <a:r>
              <a:rPr lang="en-US" altLang="ru-RU" sz="2400" b="1" dirty="0" err="1">
                <a:hlinkClick r:id="rId9" action="ppaction://hlinksldjump"/>
              </a:rPr>
              <a:t>условия</a:t>
            </a:r>
            <a:r>
              <a:rPr lang="en-US" altLang="ru-RU" sz="2400" b="1" dirty="0">
                <a:hlinkClick r:id="rId9" action="ppaction://hlinksldjump"/>
              </a:rPr>
              <a:t> </a:t>
            </a:r>
            <a:r>
              <a:rPr lang="en-US" altLang="ru-RU" sz="2400" b="1" dirty="0" err="1">
                <a:hlinkClick r:id="rId9" action="ppaction://hlinksldjump"/>
              </a:rPr>
              <a:t>оплаты</a:t>
            </a:r>
            <a:r>
              <a:rPr lang="en-US" altLang="ru-RU" sz="2400" b="1" dirty="0">
                <a:hlinkClick r:id="rId9" action="ppaction://hlinksldjump"/>
              </a:rPr>
              <a:t> </a:t>
            </a:r>
            <a:r>
              <a:rPr lang="en-US" altLang="ru-RU" sz="2400" b="1" dirty="0" err="1">
                <a:hlinkClick r:id="rId9" action="ppaction://hlinksldjump"/>
              </a:rPr>
              <a:t>труда</a:t>
            </a:r>
            <a:endParaRPr lang="ru-RU" altLang="ru-RU" sz="2000" b="1" dirty="0"/>
          </a:p>
          <a:p>
            <a:pPr eaLnBrk="1" hangingPunct="1">
              <a:lnSpc>
                <a:spcPct val="80000"/>
              </a:lnSpc>
              <a:defRPr/>
            </a:pPr>
            <a:r>
              <a:rPr lang="en-US" altLang="ru-RU" sz="2000" b="1" dirty="0" err="1">
                <a:hlinkClick r:id="rId10" action="ppaction://hlinksldjump"/>
              </a:rPr>
              <a:t>Отчетность</a:t>
            </a:r>
            <a:r>
              <a:rPr lang="en-US" altLang="ru-RU" sz="2000" b="1" dirty="0">
                <a:hlinkClick r:id="rId10" action="ppaction://hlinksldjump"/>
              </a:rPr>
              <a:t> и </a:t>
            </a:r>
            <a:r>
              <a:rPr lang="en-US" altLang="ru-RU" sz="2000" b="1" dirty="0" err="1">
                <a:hlinkClick r:id="rId10" action="ppaction://hlinksldjump"/>
              </a:rPr>
              <a:t>контроль</a:t>
            </a:r>
            <a:r>
              <a:rPr lang="en-US" altLang="ru-RU" sz="2000" b="1" dirty="0">
                <a:hlinkClick r:id="rId10" action="ppaction://hlinksldjump"/>
              </a:rPr>
              <a:t> </a:t>
            </a:r>
            <a:r>
              <a:rPr lang="en-US" altLang="ru-RU" sz="2000" b="1" dirty="0" err="1">
                <a:hlinkClick r:id="rId10" action="ppaction://hlinksldjump"/>
              </a:rPr>
              <a:t>за</a:t>
            </a:r>
            <a:r>
              <a:rPr lang="en-US" altLang="ru-RU" sz="2000" b="1" dirty="0">
                <a:hlinkClick r:id="rId10" action="ppaction://hlinksldjump"/>
              </a:rPr>
              <a:t> </a:t>
            </a:r>
            <a:r>
              <a:rPr lang="en-US" altLang="ru-RU" sz="2000" b="1" dirty="0" err="1">
                <a:hlinkClick r:id="rId10" action="ppaction://hlinksldjump"/>
              </a:rPr>
              <a:t>деятельностью</a:t>
            </a:r>
            <a:endParaRPr lang="ru-RU" altLang="ru-RU" sz="2000" b="1" dirty="0"/>
          </a:p>
          <a:p>
            <a:pPr eaLnBrk="1" hangingPunct="1">
              <a:lnSpc>
                <a:spcPct val="80000"/>
              </a:lnSpc>
              <a:defRPr/>
            </a:pPr>
            <a:r>
              <a:rPr lang="ru-RU" altLang="ru-RU" sz="2000" b="1" dirty="0">
                <a:hlinkClick r:id="rId11" action="ppaction://hlinksldjump"/>
              </a:rPr>
              <a:t>Устав ДЮСШ</a:t>
            </a:r>
            <a:endParaRPr lang="ru-RU" altLang="ru-RU" sz="2000" b="1" dirty="0"/>
          </a:p>
          <a:p>
            <a:pPr eaLnBrk="1" hangingPunct="1">
              <a:lnSpc>
                <a:spcPct val="80000"/>
              </a:lnSpc>
              <a:defRPr/>
            </a:pPr>
            <a:r>
              <a:rPr lang="en-US" altLang="ru-RU" sz="2000" b="1" dirty="0" err="1">
                <a:hlinkClick r:id="rId12" action="ppaction://hlinksldjump"/>
              </a:rPr>
              <a:t>Локальные</a:t>
            </a:r>
            <a:r>
              <a:rPr lang="en-US" altLang="ru-RU" sz="2000" b="1" dirty="0">
                <a:hlinkClick r:id="rId12" action="ppaction://hlinksldjump"/>
              </a:rPr>
              <a:t> </a:t>
            </a:r>
            <a:r>
              <a:rPr lang="en-US" altLang="ru-RU" sz="2000" b="1" dirty="0" err="1">
                <a:hlinkClick r:id="rId12" action="ppaction://hlinksldjump"/>
              </a:rPr>
              <a:t>акты</a:t>
            </a:r>
            <a:r>
              <a:rPr lang="en-US" altLang="ru-RU" sz="2000" b="1" dirty="0">
                <a:hlinkClick r:id="rId12" action="ppaction://hlinksldjump"/>
              </a:rPr>
              <a:t> ДЮСШ</a:t>
            </a:r>
            <a:endParaRPr lang="ru-RU" altLang="ru-RU" sz="2000" b="1" dirty="0"/>
          </a:p>
          <a:p>
            <a:pPr eaLnBrk="1" hangingPunct="1">
              <a:lnSpc>
                <a:spcPct val="80000"/>
              </a:lnSpc>
              <a:defRPr/>
            </a:pPr>
            <a:endParaRPr lang="ru-RU" altLang="ru-RU" sz="2000" b="1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>
            <a:extLst>
              <a:ext uri="{FF2B5EF4-FFF2-40B4-BE49-F238E27FC236}">
                <a16:creationId xmlns:a16="http://schemas.microsoft.com/office/drawing/2014/main" id="{7D4708E7-9098-4213-9BC6-1942B2039BF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altLang="ru-RU" sz="3600" b="1">
                <a:solidFill>
                  <a:schemeClr val="bg2"/>
                </a:solidFill>
              </a:rPr>
              <a:t>Организация и содержание образовательного процесса</a:t>
            </a:r>
            <a:endParaRPr lang="ru-RU" altLang="ru-RU" sz="3600" b="1">
              <a:solidFill>
                <a:schemeClr val="bg2"/>
              </a:solidFill>
            </a:endParaRPr>
          </a:p>
        </p:txBody>
      </p:sp>
      <p:sp>
        <p:nvSpPr>
          <p:cNvPr id="22531" name="Rectangle 3">
            <a:extLst>
              <a:ext uri="{FF2B5EF4-FFF2-40B4-BE49-F238E27FC236}">
                <a16:creationId xmlns:a16="http://schemas.microsoft.com/office/drawing/2014/main" id="{373D50FF-F459-497D-B0FF-4A20FA7AF20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ru-RU" altLang="ru-RU" sz="2000"/>
              <a:t>Образовательный процесс в ДЮСШ организуется на основе примерных учебных планов и программ, рекомендованных государственными органами  и модифицированных дополнительных образовательных программ физкультурно-спортивной направленности.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sz="2000"/>
              <a:t>Программы реализуются поэтапно, с зачислением обучающихся на каждый этап при условии выполнения программного материала, контрольно-переводных нормативов, требований медицинского контроля и индивидуальных планов подготовки.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sz="2000"/>
              <a:t>В ДЮСШ разрешено использование только апробированных технологий подготовки спортсменов.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sz="2000"/>
              <a:t>В ДЮСШ запрещается применять фармакологические препараты, входящие в список международной антидопинговой комиссии.</a:t>
            </a:r>
          </a:p>
        </p:txBody>
      </p:sp>
      <p:sp>
        <p:nvSpPr>
          <p:cNvPr id="22532" name="Oval 4">
            <a:hlinkClick r:id="rId2" action="ppaction://hlinksldjump"/>
            <a:extLst>
              <a:ext uri="{FF2B5EF4-FFF2-40B4-BE49-F238E27FC236}">
                <a16:creationId xmlns:a16="http://schemas.microsoft.com/office/drawing/2014/main" id="{C5CDF963-AD37-4B9B-8594-A90F96294D8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24600" y="6324600"/>
            <a:ext cx="1447800" cy="533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Blip>
                <a:blip r:embed="rId3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SzPct val="80000"/>
              <a:buBlip>
                <a:blip r:embed="rId4"/>
              </a:buBlip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SzPct val="70000"/>
              <a:buBlip>
                <a:blip r:embed="rId5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1800"/>
              <a:t>начало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>
            <a:extLst>
              <a:ext uri="{FF2B5EF4-FFF2-40B4-BE49-F238E27FC236}">
                <a16:creationId xmlns:a16="http://schemas.microsoft.com/office/drawing/2014/main" id="{5B430D0B-39B9-47CB-9CC1-4D0635730EA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altLang="ru-RU" b="1">
                <a:solidFill>
                  <a:schemeClr val="bg2"/>
                </a:solidFill>
              </a:rPr>
              <a:t>Учебный год в ДЮСШ</a:t>
            </a:r>
            <a:r>
              <a:rPr lang="ru-RU" altLang="ru-RU">
                <a:solidFill>
                  <a:schemeClr val="bg2"/>
                </a:solidFill>
              </a:rPr>
              <a:t> </a:t>
            </a:r>
          </a:p>
        </p:txBody>
      </p:sp>
      <p:sp>
        <p:nvSpPr>
          <p:cNvPr id="23555" name="Rectangle 3">
            <a:extLst>
              <a:ext uri="{FF2B5EF4-FFF2-40B4-BE49-F238E27FC236}">
                <a16:creationId xmlns:a16="http://schemas.microsoft.com/office/drawing/2014/main" id="{0EF70BAC-2724-4512-9923-C7DB1F58601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ru-RU" altLang="ru-RU" sz="2000"/>
              <a:t>Учебный год в ДЮСШ начинается как правило 1 сентября.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sz="2000"/>
              <a:t>В рамках реализации дополнительных образовательных программ ДЮСШ организует круглогодичный образовательный процесс.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sz="2000"/>
              <a:t>Учебно-тренировочные</a:t>
            </a:r>
            <a:r>
              <a:rPr lang="en-US" altLang="ru-RU" sz="2000"/>
              <a:t> (</a:t>
            </a:r>
            <a:r>
              <a:rPr lang="ru-RU" altLang="ru-RU" sz="2000"/>
              <a:t>тренировочные) занятия в отделениях по видам спорта проводятся по учебным планам, рассчитанным на 45 недель (52 недели) и в течение 7 недель - в условиях загородных стационарных детских оздоровительных лагерей, и (или) по индивидуальным планам на период активного отдыха.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sz="2000"/>
              <a:t>Деятельность в загородных стационарных детских оздоровительных лагерях является продолжением учебно-тренировочного процесса.</a:t>
            </a:r>
          </a:p>
        </p:txBody>
      </p:sp>
      <p:sp>
        <p:nvSpPr>
          <p:cNvPr id="23556" name="Oval 4">
            <a:hlinkClick r:id="rId2" action="ppaction://hlinksldjump"/>
            <a:extLst>
              <a:ext uri="{FF2B5EF4-FFF2-40B4-BE49-F238E27FC236}">
                <a16:creationId xmlns:a16="http://schemas.microsoft.com/office/drawing/2014/main" id="{98C470B4-F611-4595-B36C-129D3B1C016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24600" y="6324600"/>
            <a:ext cx="1447800" cy="533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Blip>
                <a:blip r:embed="rId3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SzPct val="80000"/>
              <a:buBlip>
                <a:blip r:embed="rId4"/>
              </a:buBlip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SzPct val="70000"/>
              <a:buBlip>
                <a:blip r:embed="rId5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1800"/>
              <a:t>начало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>
            <a:extLst>
              <a:ext uri="{FF2B5EF4-FFF2-40B4-BE49-F238E27FC236}">
                <a16:creationId xmlns:a16="http://schemas.microsoft.com/office/drawing/2014/main" id="{D8C449C1-D168-4D3D-8E0F-5B8CDD29174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ru-RU" altLang="ru-RU">
              <a:solidFill>
                <a:schemeClr val="bg2"/>
              </a:solidFill>
            </a:endParaRPr>
          </a:p>
        </p:txBody>
      </p:sp>
      <p:sp>
        <p:nvSpPr>
          <p:cNvPr id="24579" name="Rectangle 3">
            <a:extLst>
              <a:ext uri="{FF2B5EF4-FFF2-40B4-BE49-F238E27FC236}">
                <a16:creationId xmlns:a16="http://schemas.microsoft.com/office/drawing/2014/main" id="{848CD835-6E8A-4200-BA7F-E9EEBAC4E3B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ru-RU" altLang="ru-RU" sz="2800"/>
              <a:t>Комплектование учебных групп всех этапов обучения осуществляется до 1 сентября. Комплектование спортивно-оздоровительных групп и групп начальной подготовки I года обучения осуществляется до 1 октября. Подача заявлений о приеме и прием детей в ДЮСШ производятся, как правило, до 15 сентября, но могут осуществляется в течении всего календарного года. </a:t>
            </a:r>
          </a:p>
        </p:txBody>
      </p:sp>
      <p:sp>
        <p:nvSpPr>
          <p:cNvPr id="24580" name="Oval 4">
            <a:hlinkClick r:id="rId2" action="ppaction://hlinksldjump"/>
            <a:extLst>
              <a:ext uri="{FF2B5EF4-FFF2-40B4-BE49-F238E27FC236}">
                <a16:creationId xmlns:a16="http://schemas.microsoft.com/office/drawing/2014/main" id="{BD21EB20-F4C8-43DB-8C09-F233881F856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24600" y="6324600"/>
            <a:ext cx="1447800" cy="533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Blip>
                <a:blip r:embed="rId3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SzPct val="80000"/>
              <a:buBlip>
                <a:blip r:embed="rId4"/>
              </a:buBlip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SzPct val="70000"/>
              <a:buBlip>
                <a:blip r:embed="rId5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1800"/>
              <a:t>начало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>
            <a:extLst>
              <a:ext uri="{FF2B5EF4-FFF2-40B4-BE49-F238E27FC236}">
                <a16:creationId xmlns:a16="http://schemas.microsoft.com/office/drawing/2014/main" id="{6BA353B0-4B14-43D1-A061-58785E06128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ru-RU" altLang="ru-RU"/>
          </a:p>
        </p:txBody>
      </p:sp>
      <p:sp>
        <p:nvSpPr>
          <p:cNvPr id="25603" name="Rectangle 3">
            <a:extLst>
              <a:ext uri="{FF2B5EF4-FFF2-40B4-BE49-F238E27FC236}">
                <a16:creationId xmlns:a16="http://schemas.microsoft.com/office/drawing/2014/main" id="{39584560-527F-474E-A9A5-A2ABD8BA0F6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ru-RU" altLang="ru-RU" sz="2400"/>
              <a:t>Режим работы ДЮСШ, продолжительность работы, перерывы для отдыха и питания устанавливаются в соответствии с трудовым законодательством Российской Федерации, правилами внутреннего распорядка и санитарно-эпидемиологическими правилами и нормативами. Учебно-тренировочные занятия проводятся в соответствии с расписанием, утвержденным директором ДЮСШ. Начало занятий в ДЮСШ должно быть не ранее 8.00 ч, а их окончание - не позднее 20.00 ч.Занятие могут проходить в любой день недели, включая воскресенье и каникулы </a:t>
            </a:r>
          </a:p>
        </p:txBody>
      </p:sp>
      <p:sp>
        <p:nvSpPr>
          <p:cNvPr id="25604" name="Oval 4">
            <a:hlinkClick r:id="rId2" action="ppaction://hlinksldjump"/>
            <a:extLst>
              <a:ext uri="{FF2B5EF4-FFF2-40B4-BE49-F238E27FC236}">
                <a16:creationId xmlns:a16="http://schemas.microsoft.com/office/drawing/2014/main" id="{A6839742-3FFA-4568-B881-1BF51541C71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24600" y="6324600"/>
            <a:ext cx="1447800" cy="533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Blip>
                <a:blip r:embed="rId3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SzPct val="80000"/>
              <a:buBlip>
                <a:blip r:embed="rId4"/>
              </a:buBlip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SzPct val="70000"/>
              <a:buBlip>
                <a:blip r:embed="rId5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1800"/>
              <a:t>начало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>
            <a:extLst>
              <a:ext uri="{FF2B5EF4-FFF2-40B4-BE49-F238E27FC236}">
                <a16:creationId xmlns:a16="http://schemas.microsoft.com/office/drawing/2014/main" id="{4346372F-E313-4233-A5EF-7EFA951BFE9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altLang="ru-RU" sz="3600" b="1">
                <a:solidFill>
                  <a:srgbClr val="181202"/>
                </a:solidFill>
              </a:rPr>
              <a:t>Порядок</a:t>
            </a:r>
            <a:r>
              <a:rPr lang="en-US" altLang="ru-RU" sz="3600" b="1"/>
              <a:t> </a:t>
            </a:r>
            <a:r>
              <a:rPr lang="en-US" altLang="ru-RU" sz="3600" b="1">
                <a:solidFill>
                  <a:schemeClr val="tx1"/>
                </a:solidFill>
              </a:rPr>
              <a:t>приема</a:t>
            </a:r>
            <a:r>
              <a:rPr lang="en-US" altLang="ru-RU" sz="3600" b="1"/>
              <a:t> обучающихся</a:t>
            </a:r>
            <a:endParaRPr lang="ru-RU" altLang="ru-RU" sz="3600"/>
          </a:p>
        </p:txBody>
      </p:sp>
      <p:sp>
        <p:nvSpPr>
          <p:cNvPr id="26627" name="Rectangle 3">
            <a:extLst>
              <a:ext uri="{FF2B5EF4-FFF2-40B4-BE49-F238E27FC236}">
                <a16:creationId xmlns:a16="http://schemas.microsoft.com/office/drawing/2014/main" id="{0FE6C94D-C7B4-4767-91F3-8E9E1444070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ru-RU" altLang="ru-RU"/>
              <a:t>Прием, выпуск, переводы, отчисление обучающихся оформляются приказом директора ДЮСШ. </a:t>
            </a:r>
          </a:p>
        </p:txBody>
      </p:sp>
      <p:sp>
        <p:nvSpPr>
          <p:cNvPr id="26628" name="Oval 4">
            <a:hlinkClick r:id="rId2" action="ppaction://hlinksldjump"/>
            <a:extLst>
              <a:ext uri="{FF2B5EF4-FFF2-40B4-BE49-F238E27FC236}">
                <a16:creationId xmlns:a16="http://schemas.microsoft.com/office/drawing/2014/main" id="{6837E3BA-3BC2-4977-952D-C66D2C0EB56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24600" y="6324600"/>
            <a:ext cx="1447800" cy="533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Blip>
                <a:blip r:embed="rId3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SzPct val="80000"/>
              <a:buBlip>
                <a:blip r:embed="rId4"/>
              </a:buBlip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SzPct val="70000"/>
              <a:buBlip>
                <a:blip r:embed="rId5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1800"/>
              <a:t>начало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>
            <a:extLst>
              <a:ext uri="{FF2B5EF4-FFF2-40B4-BE49-F238E27FC236}">
                <a16:creationId xmlns:a16="http://schemas.microsoft.com/office/drawing/2014/main" id="{FED06EFA-B04D-4A2F-B355-94A9047CF7D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altLang="ru-RU" sz="3600" b="1"/>
              <a:t>Порядок приема обучающихся</a:t>
            </a:r>
            <a:endParaRPr lang="ru-RU" altLang="ru-RU" sz="3600" b="1"/>
          </a:p>
        </p:txBody>
      </p:sp>
      <p:sp>
        <p:nvSpPr>
          <p:cNvPr id="27651" name="Rectangle 3">
            <a:extLst>
              <a:ext uri="{FF2B5EF4-FFF2-40B4-BE49-F238E27FC236}">
                <a16:creationId xmlns:a16="http://schemas.microsoft.com/office/drawing/2014/main" id="{D2D7E451-3B7D-4A48-8B04-41392D3696A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ru-RU" altLang="ru-RU"/>
              <a:t>ДЮСШ предоставляет детям, подросткам и молодежи преимущественно в возрасте от 6 до 18 лет!!!! (в группах спортивного совершенствования по согласованию с учредителем до 21 года????), не имеющим медицинских противопоказаний для занятий спортом, равные права для приема и обучения.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>
            <a:extLst>
              <a:ext uri="{FF2B5EF4-FFF2-40B4-BE49-F238E27FC236}">
                <a16:creationId xmlns:a16="http://schemas.microsoft.com/office/drawing/2014/main" id="{6955FE73-1CF0-42BB-98F1-FE4AE5879B5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ru-RU" altLang="ru-RU"/>
          </a:p>
        </p:txBody>
      </p:sp>
      <p:sp>
        <p:nvSpPr>
          <p:cNvPr id="28675" name="Rectangle 3">
            <a:extLst>
              <a:ext uri="{FF2B5EF4-FFF2-40B4-BE49-F238E27FC236}">
                <a16:creationId xmlns:a16="http://schemas.microsoft.com/office/drawing/2014/main" id="{D7E23AB2-70F7-47C6-8042-C67870F8B63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ru-RU" altLang="ru-RU" sz="2000"/>
              <a:t>При приеме детей раннего возраста для обучения по программам физкультурно-спортивной направленности в ДЮСШ должны быть соблюденыследующие условия: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sz="2000"/>
              <a:t>наличие в ДЮСШ раздела дополнительной образовательной программы, в которой изложена методика физического воспитания детей раннего возраста; 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sz="2000"/>
              <a:t>сохранение ДЮСШ набора детей групп в возрастном диапазоне, рекомендованном образовательной программой; 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sz="2000"/>
              <a:t>наличие у тренера – преподавателя, привлеченного к работе с детьми раннего возраста, квалификационной категории или свидетельства о прохождении специальных курсов повышения квалификации. 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>
            <a:extLst>
              <a:ext uri="{FF2B5EF4-FFF2-40B4-BE49-F238E27FC236}">
                <a16:creationId xmlns:a16="http://schemas.microsoft.com/office/drawing/2014/main" id="{FC6A938F-BAF3-4E7D-891F-0F870EF029F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ru-RU" altLang="ru-RU"/>
          </a:p>
        </p:txBody>
      </p:sp>
      <p:sp>
        <p:nvSpPr>
          <p:cNvPr id="29699" name="Rectangle 3">
            <a:extLst>
              <a:ext uri="{FF2B5EF4-FFF2-40B4-BE49-F238E27FC236}">
                <a16:creationId xmlns:a16="http://schemas.microsoft.com/office/drawing/2014/main" id="{047C80F5-CB6F-4786-B264-CE948C6777E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ru-RU" altLang="ru-RU" sz="2800"/>
              <a:t>При приеме детей, ДЮСШ обязано знакомить их и (или) родителей (законных представителей) с Уставом ДЮСШ,  лицензией на  право ведения ДЮСШ образовательной деятельности, свидетельством о государственной аккредитации ДЮСШ, программами дополнительного образования, реализуемыми ДЮСШ, и другими документами регламентирующими организацию образовательного процесса. 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>
            <a:extLst>
              <a:ext uri="{FF2B5EF4-FFF2-40B4-BE49-F238E27FC236}">
                <a16:creationId xmlns:a16="http://schemas.microsoft.com/office/drawing/2014/main" id="{7DC5D8DB-4B05-4543-A41F-72B92BD8578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ru-RU" altLang="ru-RU" sz="2000"/>
              <a:t>Прием детей в ДЮСШ осуществляется  директором и оформляется приказом на основании:</a:t>
            </a:r>
            <a:br>
              <a:rPr lang="ru-RU" altLang="ru-RU" sz="2000"/>
            </a:br>
            <a:endParaRPr lang="ru-RU" altLang="ru-RU" sz="2000"/>
          </a:p>
        </p:txBody>
      </p:sp>
      <p:sp>
        <p:nvSpPr>
          <p:cNvPr id="30723" name="Rectangle 3">
            <a:extLst>
              <a:ext uri="{FF2B5EF4-FFF2-40B4-BE49-F238E27FC236}">
                <a16:creationId xmlns:a16="http://schemas.microsoft.com/office/drawing/2014/main" id="{DFAD9644-9A5D-4D57-B248-B32D4909488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ru-RU" altLang="ru-RU"/>
              <a:t>письменного заявления родителей (законных представителей); </a:t>
            </a:r>
          </a:p>
          <a:p>
            <a:pPr eaLnBrk="1" hangingPunct="1"/>
            <a:r>
              <a:rPr lang="ru-RU" altLang="ru-RU"/>
              <a:t>медицинского заключения о состоянии здоровья ребенка с указанием возможности заниматься в группах дополнительного образования по  избранному профилю (спортивный). </a:t>
            </a:r>
          </a:p>
          <a:p>
            <a:pPr eaLnBrk="1" hangingPunct="1"/>
            <a:endParaRPr lang="ru-RU" altLang="ru-RU"/>
          </a:p>
        </p:txBody>
      </p:sp>
      <p:sp>
        <p:nvSpPr>
          <p:cNvPr id="30724" name="Oval 4">
            <a:hlinkClick r:id="rId2" action="ppaction://hlinksldjump"/>
            <a:extLst>
              <a:ext uri="{FF2B5EF4-FFF2-40B4-BE49-F238E27FC236}">
                <a16:creationId xmlns:a16="http://schemas.microsoft.com/office/drawing/2014/main" id="{8D002159-8A50-4896-86B0-7BFCFAA9AAB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24600" y="6324600"/>
            <a:ext cx="1447800" cy="533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Blip>
                <a:blip r:embed="rId3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SzPct val="80000"/>
              <a:buBlip>
                <a:blip r:embed="rId4"/>
              </a:buBlip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SzPct val="70000"/>
              <a:buBlip>
                <a:blip r:embed="rId5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1800"/>
              <a:t>начало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>
            <a:extLst>
              <a:ext uri="{FF2B5EF4-FFF2-40B4-BE49-F238E27FC236}">
                <a16:creationId xmlns:a16="http://schemas.microsoft.com/office/drawing/2014/main" id="{A57AFB6B-032D-4057-A339-41E31BA24FE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/>
              <a:t>Особенности приема в ДЮСШ</a:t>
            </a:r>
          </a:p>
        </p:txBody>
      </p:sp>
      <p:sp>
        <p:nvSpPr>
          <p:cNvPr id="31747" name="Rectangle 3">
            <a:extLst>
              <a:ext uri="{FF2B5EF4-FFF2-40B4-BE49-F238E27FC236}">
                <a16:creationId xmlns:a16="http://schemas.microsoft.com/office/drawing/2014/main" id="{F337BC1F-4C88-4846-9566-B63ABE0961B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ru-RU" altLang="ru-RU" sz="2000"/>
              <a:t>В приеме ребенка в  ДЮСШ может быть отказано по медицинским показаниям.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sz="2000"/>
              <a:t>Деятельность детей в  ДЮСШ осуществляется в одновозрастных и разновозрастных группах.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sz="2000"/>
              <a:t>Каждый ребенок имеет право заниматься в нескольких объединениях, менять их.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sz="2000"/>
              <a:t>Списочный состав групп ДЮСШ оформляется приказом директора ДЮСШ.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sz="2000"/>
              <a:t>Контингент детей в ДЮСШ определяется дважды в год, на начало  каждого учебного полугодия, и утверждается приказом директора ДЮСШ.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sz="2000"/>
              <a:t>Прием детей в ДЮСШ  не может быть обусловлен внесением его родителями (законными представителями) денежных средств либо иного имущества в пользу ДЮСШ.</a:t>
            </a:r>
          </a:p>
        </p:txBody>
      </p:sp>
      <p:sp>
        <p:nvSpPr>
          <p:cNvPr id="31748" name="Oval 4">
            <a:hlinkClick r:id="rId2" action="ppaction://hlinksldjump"/>
            <a:extLst>
              <a:ext uri="{FF2B5EF4-FFF2-40B4-BE49-F238E27FC236}">
                <a16:creationId xmlns:a16="http://schemas.microsoft.com/office/drawing/2014/main" id="{8969EAA4-B5E7-48AF-BBCE-FA6E27DD2EC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24600" y="6324600"/>
            <a:ext cx="1447800" cy="533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Blip>
                <a:blip r:embed="rId3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SzPct val="80000"/>
              <a:buBlip>
                <a:blip r:embed="rId4"/>
              </a:buBlip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SzPct val="70000"/>
              <a:buBlip>
                <a:blip r:embed="rId5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1800"/>
              <a:t>начало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81B05322-22B0-408A-A6F2-BA7743EE3BB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>
                <a:solidFill>
                  <a:schemeClr val="bg2"/>
                </a:solidFill>
              </a:rPr>
              <a:t>Общие понятия</a:t>
            </a:r>
          </a:p>
        </p:txBody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id="{2945C96D-2E9E-47E5-8328-6E32F362481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ru-RU" altLang="ru-RU" sz="2400" b="1"/>
              <a:t>ДЮСШ (детско-юношеская спортивная школа)</a:t>
            </a:r>
            <a:r>
              <a:rPr lang="ru-RU" altLang="ru-RU" sz="2400"/>
              <a:t> — вид образовательного </a:t>
            </a:r>
            <a:r>
              <a:rPr lang="ru-RU" altLang="ru-RU" sz="2400">
                <a:solidFill>
                  <a:schemeClr val="bg2"/>
                </a:solidFill>
                <a:hlinkClick r:id="rId2" tooltip="Учреждение дополнительного образования детей"/>
              </a:rPr>
              <a:t>учреждения дополнительного образования детей</a:t>
            </a:r>
            <a:r>
              <a:rPr lang="ru-RU" altLang="ru-RU" sz="2400">
                <a:solidFill>
                  <a:schemeClr val="bg2"/>
                </a:solidFill>
              </a:rPr>
              <a:t> в </a:t>
            </a:r>
            <a:r>
              <a:rPr lang="ru-RU" altLang="ru-RU" sz="2400">
                <a:solidFill>
                  <a:schemeClr val="bg2"/>
                </a:solidFill>
                <a:hlinkClick r:id="rId3" tooltip="СССР"/>
              </a:rPr>
              <a:t>СССР</a:t>
            </a:r>
            <a:r>
              <a:rPr lang="ru-RU" altLang="ru-RU" sz="2400">
                <a:solidFill>
                  <a:schemeClr val="bg2"/>
                </a:solidFill>
              </a:rPr>
              <a:t>, России, стран </a:t>
            </a:r>
            <a:r>
              <a:rPr lang="ru-RU" altLang="ru-RU" sz="2400">
                <a:solidFill>
                  <a:schemeClr val="bg2"/>
                </a:solidFill>
                <a:hlinkClick r:id="rId4" tooltip="СНГ"/>
              </a:rPr>
              <a:t>СНГ</a:t>
            </a:r>
            <a:r>
              <a:rPr lang="ru-RU" altLang="ru-RU" sz="2400">
                <a:solidFill>
                  <a:schemeClr val="bg2"/>
                </a:solidFill>
              </a:rPr>
              <a:t>, </a:t>
            </a:r>
            <a:r>
              <a:rPr lang="ru-RU" altLang="ru-RU" sz="2400"/>
              <a:t>а также некоторых других стран Азии и Центральной Америки для подготовки юных спортсменов и приобщения к массовой физической культуре детей и молодёжи от 6 до 18 лет. Практически все отечественные олимпийские чемпионы и чемпионы мира и Европы (после 1917 года) делали свои первые шаги в спорте именно в ДЮСШ.</a:t>
            </a:r>
          </a:p>
        </p:txBody>
      </p:sp>
      <p:sp>
        <p:nvSpPr>
          <p:cNvPr id="5124" name="Oval 4">
            <a:hlinkClick r:id="rId5" action="ppaction://hlinksldjump"/>
            <a:extLst>
              <a:ext uri="{FF2B5EF4-FFF2-40B4-BE49-F238E27FC236}">
                <a16:creationId xmlns:a16="http://schemas.microsoft.com/office/drawing/2014/main" id="{1DE21164-93B8-46A2-99D7-B8D375B6A0C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24600" y="6324600"/>
            <a:ext cx="1447800" cy="533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Blip>
                <a:blip r:embed="rId6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SzPct val="80000"/>
              <a:buBlip>
                <a:blip r:embed="rId7"/>
              </a:buBlip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SzPct val="70000"/>
              <a:buBlip>
                <a:blip r:embed="rId8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1800"/>
              <a:t>начало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>
            <a:extLst>
              <a:ext uri="{FF2B5EF4-FFF2-40B4-BE49-F238E27FC236}">
                <a16:creationId xmlns:a16="http://schemas.microsoft.com/office/drawing/2014/main" id="{2413CBE6-EB6C-41CC-A07C-DCDE336204E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/>
              <a:t>Группы</a:t>
            </a:r>
          </a:p>
        </p:txBody>
      </p:sp>
      <p:sp>
        <p:nvSpPr>
          <p:cNvPr id="32771" name="Rectangle 3">
            <a:extLst>
              <a:ext uri="{FF2B5EF4-FFF2-40B4-BE49-F238E27FC236}">
                <a16:creationId xmlns:a16="http://schemas.microsoft.com/office/drawing/2014/main" id="{7B3BC786-43CB-4FB9-81AA-D4E184E7AFB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ru-RU" altLang="ru-RU"/>
              <a:t>Для реализации дополнительных образовательных программ физкультурно-спортивной направленности в ДЮСШ комплектуются спортивно-оздоровительные группы, группы начальной подготовки, учебно-тренировочные группы, группы спортивного совершенствования (по согласованию с учредителем). </a:t>
            </a:r>
          </a:p>
        </p:txBody>
      </p:sp>
      <p:sp>
        <p:nvSpPr>
          <p:cNvPr id="32772" name="Oval 4">
            <a:hlinkClick r:id="rId2" action="ppaction://hlinksldjump"/>
            <a:extLst>
              <a:ext uri="{FF2B5EF4-FFF2-40B4-BE49-F238E27FC236}">
                <a16:creationId xmlns:a16="http://schemas.microsoft.com/office/drawing/2014/main" id="{EE10AEC8-1444-45F5-A627-9FDFC08FC79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24600" y="6324600"/>
            <a:ext cx="1447800" cy="533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Blip>
                <a:blip r:embed="rId3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SzPct val="80000"/>
              <a:buBlip>
                <a:blip r:embed="rId4"/>
              </a:buBlip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SzPct val="70000"/>
              <a:buBlip>
                <a:blip r:embed="rId5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1800"/>
              <a:t>начало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>
            <a:extLst>
              <a:ext uri="{FF2B5EF4-FFF2-40B4-BE49-F238E27FC236}">
                <a16:creationId xmlns:a16="http://schemas.microsoft.com/office/drawing/2014/main" id="{EAE509F7-3B00-4911-BA02-A5178A66D2F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ru-RU" altLang="ru-RU"/>
          </a:p>
        </p:txBody>
      </p:sp>
      <p:sp>
        <p:nvSpPr>
          <p:cNvPr id="33795" name="Rectangle 3">
            <a:extLst>
              <a:ext uri="{FF2B5EF4-FFF2-40B4-BE49-F238E27FC236}">
                <a16:creationId xmlns:a16="http://schemas.microsoft.com/office/drawing/2014/main" id="{8C683B94-303D-4A85-980C-13C0C42E8CD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 eaLnBrk="1" hangingPunct="1">
              <a:lnSpc>
                <a:spcPct val="80000"/>
              </a:lnSpc>
            </a:pPr>
            <a:r>
              <a:rPr lang="ru-RU" altLang="ru-RU" sz="1600"/>
              <a:t>спортивно-оздоровительные группы формируются как из вновь зачисляемых в спортивную школу обучающихся, так из обучающихся, не имеющих по каким-либо причинам возможности продолжать занятия на других этапах подготовки, но желающих заниматься избранным видам спорта; </a:t>
            </a:r>
          </a:p>
          <a:p>
            <a:pPr marL="609600" indent="-609600" eaLnBrk="1" hangingPunct="1">
              <a:lnSpc>
                <a:spcPct val="80000"/>
              </a:lnSpc>
            </a:pPr>
            <a:r>
              <a:rPr lang="ru-RU" altLang="ru-RU" sz="1600"/>
              <a:t>для зачисления в спортивно-оздоровительные группы и на этап начальной подготовки предоставляется заявление родителей  (законных представителей) несовершеннолетнего поступающего, справку от врача о состоянии здоровья с заключением о возможности заниматься данным видом спорта; </a:t>
            </a:r>
          </a:p>
          <a:p>
            <a:pPr marL="609600" indent="-609600" eaLnBrk="1" hangingPunct="1">
              <a:lnSpc>
                <a:spcPct val="80000"/>
              </a:lnSpc>
            </a:pPr>
            <a:r>
              <a:rPr lang="ru-RU" altLang="ru-RU" sz="1600"/>
              <a:t>на этап углубленной специализации зачисляются учащиеся, прошедшие не менее одного года необходимой подготовки, при выполнении ими  требований общефизической и специальной  подготовки, на основании решения педагогического совета, медицинских заключений врача о возможности заниматься данным видом спорта. На этап спортивного совершенствования зачисляются спортсмены, выполнившие (подтвердившие) спортивный разряд кандидата в мастера спорта. Медицинских заключений врача о возможности заниматься данным видом спорта. </a:t>
            </a:r>
          </a:p>
          <a:p>
            <a:pPr marL="609600" indent="-609600" eaLnBrk="1" hangingPunct="1">
              <a:lnSpc>
                <a:spcPct val="80000"/>
              </a:lnSpc>
            </a:pPr>
            <a:endParaRPr lang="ru-RU" altLang="ru-RU" sz="1600"/>
          </a:p>
        </p:txBody>
      </p:sp>
      <p:sp>
        <p:nvSpPr>
          <p:cNvPr id="33796" name="Oval 4">
            <a:hlinkClick r:id="rId2" action="ppaction://hlinksldjump"/>
            <a:extLst>
              <a:ext uri="{FF2B5EF4-FFF2-40B4-BE49-F238E27FC236}">
                <a16:creationId xmlns:a16="http://schemas.microsoft.com/office/drawing/2014/main" id="{02F8A300-0713-4D9C-A2D9-F2CF388E4F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24600" y="6324600"/>
            <a:ext cx="1447800" cy="533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Blip>
                <a:blip r:embed="rId3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SzPct val="80000"/>
              <a:buBlip>
                <a:blip r:embed="rId4"/>
              </a:buBlip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SzPct val="70000"/>
              <a:buBlip>
                <a:blip r:embed="rId5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1800"/>
              <a:t>начало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>
            <a:extLst>
              <a:ext uri="{FF2B5EF4-FFF2-40B4-BE49-F238E27FC236}">
                <a16:creationId xmlns:a16="http://schemas.microsoft.com/office/drawing/2014/main" id="{D5540213-CC73-4410-8A63-2A7802AD6C5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 sz="2400"/>
              <a:t>Этапы многолетней спортивной подготовки (согласно закона о ФКиС и нормативов спортивных школ)</a:t>
            </a:r>
          </a:p>
        </p:txBody>
      </p:sp>
      <p:sp>
        <p:nvSpPr>
          <p:cNvPr id="34819" name="Rectangle 3">
            <a:extLst>
              <a:ext uri="{FF2B5EF4-FFF2-40B4-BE49-F238E27FC236}">
                <a16:creationId xmlns:a16="http://schemas.microsoft.com/office/drawing/2014/main" id="{372DA8D5-95B5-4BEC-B718-9D78C5B3650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ru-RU" altLang="ru-RU"/>
              <a:t>1) спортивно-оздоровительный этап;</a:t>
            </a:r>
          </a:p>
          <a:p>
            <a:pPr eaLnBrk="1" hangingPunct="1">
              <a:buFontTx/>
              <a:buNone/>
            </a:pPr>
            <a:r>
              <a:rPr lang="ru-RU" altLang="ru-RU"/>
              <a:t>2) этап начальной подготовки;</a:t>
            </a:r>
          </a:p>
          <a:p>
            <a:pPr eaLnBrk="1" hangingPunct="1">
              <a:buFontTx/>
              <a:buNone/>
            </a:pPr>
            <a:r>
              <a:rPr lang="ru-RU" altLang="ru-RU"/>
              <a:t>3) тренировочный этап (этап спортивной специализации);</a:t>
            </a:r>
          </a:p>
          <a:p>
            <a:pPr eaLnBrk="1" hangingPunct="1">
              <a:buFontTx/>
              <a:buNone/>
            </a:pPr>
            <a:r>
              <a:rPr lang="ru-RU" altLang="ru-RU"/>
              <a:t>4) этап совершенствования спортивного мастерства;</a:t>
            </a:r>
          </a:p>
          <a:p>
            <a:pPr eaLnBrk="1" hangingPunct="1">
              <a:buFontTx/>
              <a:buNone/>
            </a:pPr>
            <a:r>
              <a:rPr lang="ru-RU" altLang="ru-RU"/>
              <a:t>5) этап высшего спортивного мастерства.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>
            <a:extLst>
              <a:ext uri="{FF2B5EF4-FFF2-40B4-BE49-F238E27FC236}">
                <a16:creationId xmlns:a16="http://schemas.microsoft.com/office/drawing/2014/main" id="{A29AB00A-D7BC-43DB-98A0-C75477F8A50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 sz="2400"/>
              <a:t>Основные критерии соответствия, перехода и распределения этапов подготовки спортсменов</a:t>
            </a:r>
          </a:p>
        </p:txBody>
      </p:sp>
      <p:sp>
        <p:nvSpPr>
          <p:cNvPr id="35843" name="Rectangle 3">
            <a:extLst>
              <a:ext uri="{FF2B5EF4-FFF2-40B4-BE49-F238E27FC236}">
                <a16:creationId xmlns:a16="http://schemas.microsoft.com/office/drawing/2014/main" id="{14BB42B0-052B-4254-83D8-A853C3025C6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ru-RU" altLang="ru-RU"/>
              <a:t> - возраст (возрастная группа);</a:t>
            </a:r>
          </a:p>
          <a:p>
            <a:pPr eaLnBrk="1" hangingPunct="1">
              <a:buFontTx/>
              <a:buNone/>
            </a:pPr>
            <a:r>
              <a:rPr lang="ru-RU" altLang="ru-RU"/>
              <a:t> - продолжительность занятий видом (видами) спорта;</a:t>
            </a:r>
          </a:p>
          <a:p>
            <a:pPr eaLnBrk="1" hangingPunct="1">
              <a:buFontTx/>
              <a:buNone/>
            </a:pPr>
            <a:r>
              <a:rPr lang="ru-RU" altLang="ru-RU"/>
              <a:t> - спортивный результат.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>
            <a:extLst>
              <a:ext uri="{FF2B5EF4-FFF2-40B4-BE49-F238E27FC236}">
                <a16:creationId xmlns:a16="http://schemas.microsoft.com/office/drawing/2014/main" id="{9B3C37B3-0A63-40FE-9B0F-B6F2741CAFC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ru-RU" altLang="ru-RU" sz="3600"/>
              <a:t>Примерная продолжительность обучения на этапах:</a:t>
            </a:r>
            <a:br>
              <a:rPr lang="ru-RU" altLang="ru-RU" sz="3600"/>
            </a:br>
            <a:endParaRPr lang="ru-RU" altLang="ru-RU" sz="3600"/>
          </a:p>
        </p:txBody>
      </p:sp>
      <p:sp>
        <p:nvSpPr>
          <p:cNvPr id="36867" name="Rectangle 3">
            <a:extLst>
              <a:ext uri="{FF2B5EF4-FFF2-40B4-BE49-F238E27FC236}">
                <a16:creationId xmlns:a16="http://schemas.microsoft.com/office/drawing/2014/main" id="{35EF5255-EC7A-4E4D-A0B7-D33B796B961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ru-RU" altLang="ru-RU"/>
              <a:t>Спортивно-оздоровительный   - весь период;</a:t>
            </a:r>
          </a:p>
          <a:p>
            <a:pPr eaLnBrk="1" hangingPunct="1"/>
            <a:r>
              <a:rPr lang="ru-RU" altLang="ru-RU"/>
              <a:t>Начальной подготовки  - до 3 лет;</a:t>
            </a:r>
          </a:p>
          <a:p>
            <a:pPr eaLnBrk="1" hangingPunct="1"/>
            <a:r>
              <a:rPr lang="ru-RU" altLang="ru-RU"/>
              <a:t>Тренировочный (специализации)   - до 5 лет;</a:t>
            </a:r>
          </a:p>
          <a:p>
            <a:pPr eaLnBrk="1" hangingPunct="1"/>
            <a:r>
              <a:rPr lang="ru-RU" altLang="ru-RU"/>
              <a:t>Совершенствования спортивного мастерства       - до 3 лет;</a:t>
            </a:r>
          </a:p>
        </p:txBody>
      </p:sp>
      <p:sp>
        <p:nvSpPr>
          <p:cNvPr id="36868" name="Oval 4">
            <a:hlinkClick r:id="rId2" action="ppaction://hlinksldjump"/>
            <a:extLst>
              <a:ext uri="{FF2B5EF4-FFF2-40B4-BE49-F238E27FC236}">
                <a16:creationId xmlns:a16="http://schemas.microsoft.com/office/drawing/2014/main" id="{3EC50D07-8076-43EF-A8DA-8F8A7C5CC6A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24600" y="6324600"/>
            <a:ext cx="1447800" cy="533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Blip>
                <a:blip r:embed="rId3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SzPct val="80000"/>
              <a:buBlip>
                <a:blip r:embed="rId4"/>
              </a:buBlip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SzPct val="70000"/>
              <a:buBlip>
                <a:blip r:embed="rId5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1800"/>
              <a:t>начало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>
            <a:extLst>
              <a:ext uri="{FF2B5EF4-FFF2-40B4-BE49-F238E27FC236}">
                <a16:creationId xmlns:a16="http://schemas.microsoft.com/office/drawing/2014/main" id="{F8874382-7CAD-4726-96C8-81BDF51FA38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 sz="3600"/>
              <a:t>Примерный учебный план ДЮСШ</a:t>
            </a:r>
          </a:p>
        </p:txBody>
      </p:sp>
      <p:pic>
        <p:nvPicPr>
          <p:cNvPr id="37891" name="Picture 3" descr="Tabl_8">
            <a:extLst>
              <a:ext uri="{FF2B5EF4-FFF2-40B4-BE49-F238E27FC236}">
                <a16:creationId xmlns:a16="http://schemas.microsoft.com/office/drawing/2014/main" id="{FB33FBCE-42D6-43A7-A374-AAE35A95DE9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524000"/>
            <a:ext cx="9144000" cy="533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>
            <a:extLst>
              <a:ext uri="{FF2B5EF4-FFF2-40B4-BE49-F238E27FC236}">
                <a16:creationId xmlns:a16="http://schemas.microsoft.com/office/drawing/2014/main" id="{07EE7E3F-C1FE-4881-AFB6-59E83827D6A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altLang="ru-RU" b="1"/>
              <a:t>Основания для отчисления:</a:t>
            </a:r>
            <a:r>
              <a:rPr lang="ru-RU" altLang="ru-RU"/>
              <a:t> </a:t>
            </a:r>
          </a:p>
        </p:txBody>
      </p:sp>
      <p:sp>
        <p:nvSpPr>
          <p:cNvPr id="38915" name="Rectangle 3">
            <a:extLst>
              <a:ext uri="{FF2B5EF4-FFF2-40B4-BE49-F238E27FC236}">
                <a16:creationId xmlns:a16="http://schemas.microsoft.com/office/drawing/2014/main" id="{98410116-C97A-4789-9E76-BB833661925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ru-RU" altLang="ru-RU" sz="2800"/>
              <a:t>Дети отчисляются из учреждения на основании  заявления родителей (законных представителей) и (или) медицинского заключения о состоянии здоровья ребенка, препятствующего дальнейшему посещению учреждения.</a:t>
            </a:r>
          </a:p>
          <a:p>
            <a:pPr eaLnBrk="1" hangingPunct="1"/>
            <a:r>
              <a:rPr lang="ru-RU" altLang="ru-RU" sz="2800"/>
              <a:t>Отчисление ребенка из учреждения оформляется приказом руководителя.</a:t>
            </a:r>
          </a:p>
        </p:txBody>
      </p:sp>
      <p:sp>
        <p:nvSpPr>
          <p:cNvPr id="38916" name="Oval 4">
            <a:hlinkClick r:id="rId2" action="ppaction://hlinksldjump"/>
            <a:extLst>
              <a:ext uri="{FF2B5EF4-FFF2-40B4-BE49-F238E27FC236}">
                <a16:creationId xmlns:a16="http://schemas.microsoft.com/office/drawing/2014/main" id="{20A6A794-66D1-4898-B5E2-D07116C9841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24600" y="6324600"/>
            <a:ext cx="1447800" cy="533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Blip>
                <a:blip r:embed="rId3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SzPct val="80000"/>
              <a:buBlip>
                <a:blip r:embed="rId4"/>
              </a:buBlip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SzPct val="70000"/>
              <a:buBlip>
                <a:blip r:embed="rId5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1800"/>
              <a:t>начало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>
            <a:extLst>
              <a:ext uri="{FF2B5EF4-FFF2-40B4-BE49-F238E27FC236}">
                <a16:creationId xmlns:a16="http://schemas.microsoft.com/office/drawing/2014/main" id="{1E3EFAF7-7D28-4EF7-85B5-750F2EB10A6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altLang="ru-RU" sz="3600" b="1"/>
              <a:t>Управление и руководство ДЮСШ</a:t>
            </a:r>
            <a:r>
              <a:rPr lang="ru-RU" altLang="ru-RU" sz="3600"/>
              <a:t> </a:t>
            </a:r>
          </a:p>
        </p:txBody>
      </p:sp>
      <p:sp>
        <p:nvSpPr>
          <p:cNvPr id="39939" name="Rectangle 3">
            <a:extLst>
              <a:ext uri="{FF2B5EF4-FFF2-40B4-BE49-F238E27FC236}">
                <a16:creationId xmlns:a16="http://schemas.microsoft.com/office/drawing/2014/main" id="{DDBFCFF3-42FC-48DE-B206-7FC0DDFB1E8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ru-RU" altLang="ru-RU" sz="2400"/>
              <a:t>Управление ДЮСШ осуществляется в соответствии с законодательством Российской Федерации, Уставом ДЮСШ и строится на принципах единоначалия и самоуправления.</a:t>
            </a:r>
          </a:p>
          <a:p>
            <a:pPr eaLnBrk="1" hangingPunct="1">
              <a:lnSpc>
                <a:spcPct val="90000"/>
              </a:lnSpc>
            </a:pPr>
            <a:r>
              <a:rPr lang="ru-RU" altLang="ru-RU" sz="2400"/>
              <a:t>Компетенция Учредителя по управлению ДЮСШ определяется действующим законодательством Российской Федерации, а также договором между Учредителем и ДЮСШ, который не может противоречить Закону РФ «Об образовании», Типовому положению об учреждении дополнительного образования детей, Уставу ДЮСШ.</a:t>
            </a:r>
          </a:p>
        </p:txBody>
      </p:sp>
      <p:sp>
        <p:nvSpPr>
          <p:cNvPr id="39940" name="Oval 4">
            <a:hlinkClick r:id="rId2" action="ppaction://hlinksldjump"/>
            <a:extLst>
              <a:ext uri="{FF2B5EF4-FFF2-40B4-BE49-F238E27FC236}">
                <a16:creationId xmlns:a16="http://schemas.microsoft.com/office/drawing/2014/main" id="{C2ED8825-BA48-4813-8873-890B4ABAC34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24600" y="6324600"/>
            <a:ext cx="1447800" cy="533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Blip>
                <a:blip r:embed="rId3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SzPct val="80000"/>
              <a:buBlip>
                <a:blip r:embed="rId4"/>
              </a:buBlip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SzPct val="70000"/>
              <a:buBlip>
                <a:blip r:embed="rId5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1800"/>
              <a:t>начало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>
            <a:extLst>
              <a:ext uri="{FF2B5EF4-FFF2-40B4-BE49-F238E27FC236}">
                <a16:creationId xmlns:a16="http://schemas.microsoft.com/office/drawing/2014/main" id="{2C2A0D44-302B-4A67-9FDB-E67BE0FF17B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ru-RU" b="1"/>
              <a:t>Учредитель:</a:t>
            </a:r>
            <a:endParaRPr lang="ru-RU" altLang="ru-RU" b="1"/>
          </a:p>
        </p:txBody>
      </p:sp>
      <p:sp>
        <p:nvSpPr>
          <p:cNvPr id="40963" name="Rectangle 3">
            <a:extLst>
              <a:ext uri="{FF2B5EF4-FFF2-40B4-BE49-F238E27FC236}">
                <a16:creationId xmlns:a16="http://schemas.microsoft.com/office/drawing/2014/main" id="{FBECA272-4BB3-4339-A195-F34FCF0CE54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endParaRPr lang="ru-RU" altLang="ru-RU" sz="2000"/>
          </a:p>
          <a:p>
            <a:pPr eaLnBrk="1" hangingPunct="1">
              <a:lnSpc>
                <a:spcPct val="80000"/>
              </a:lnSpc>
            </a:pPr>
            <a:r>
              <a:rPr lang="ru-RU" altLang="ru-RU" sz="2000"/>
              <a:t>утверждает Устав ДЮСШ, изменения и дополнения, вносимые в устав ДЮСШ; 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sz="2000"/>
              <a:t>назначает на должность и освобождает от должности директора ДЮСШ; 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sz="2000"/>
              <a:t>осуществляет контроль за образовательной, финансовой и хозяйственной деятельностью ДЮСШ. 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sz="2000"/>
              <a:t>принимает решение о ликвидации и реорганизации ДЮСШ; 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sz="2000"/>
              <a:t>закрепляет за ДЮСШ на основе оперативного управления объекты городской собственности (землю, здания, сооружения, имущество, оборудование); 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sz="2000"/>
              <a:t>осуществляет иные полномочия в соответствии с законодательством  Российской федерации. </a:t>
            </a:r>
          </a:p>
          <a:p>
            <a:pPr eaLnBrk="1" hangingPunct="1">
              <a:lnSpc>
                <a:spcPct val="80000"/>
              </a:lnSpc>
            </a:pPr>
            <a:endParaRPr lang="ru-RU" altLang="ru-RU" sz="2000"/>
          </a:p>
        </p:txBody>
      </p:sp>
      <p:sp>
        <p:nvSpPr>
          <p:cNvPr id="40964" name="Oval 4">
            <a:hlinkClick r:id="rId2" action="ppaction://hlinksldjump"/>
            <a:extLst>
              <a:ext uri="{FF2B5EF4-FFF2-40B4-BE49-F238E27FC236}">
                <a16:creationId xmlns:a16="http://schemas.microsoft.com/office/drawing/2014/main" id="{6089462A-ADDD-4C61-9A14-F47BC9330A8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24600" y="6324600"/>
            <a:ext cx="1447800" cy="533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Blip>
                <a:blip r:embed="rId3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SzPct val="80000"/>
              <a:buBlip>
                <a:blip r:embed="rId4"/>
              </a:buBlip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SzPct val="70000"/>
              <a:buBlip>
                <a:blip r:embed="rId5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1800"/>
              <a:t>начало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>
            <a:extLst>
              <a:ext uri="{FF2B5EF4-FFF2-40B4-BE49-F238E27FC236}">
                <a16:creationId xmlns:a16="http://schemas.microsoft.com/office/drawing/2014/main" id="{6218F3A4-C15B-4668-91B7-2919C1876D5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ru-RU" sz="3600" b="1"/>
              <a:t>Директор ДЮСШ:</a:t>
            </a:r>
            <a:br>
              <a:rPr lang="ru-RU" altLang="ru-RU" sz="3600"/>
            </a:br>
            <a:endParaRPr lang="ru-RU" altLang="ru-RU" sz="3600"/>
          </a:p>
        </p:txBody>
      </p:sp>
      <p:sp>
        <p:nvSpPr>
          <p:cNvPr id="41987" name="Rectangle 3">
            <a:extLst>
              <a:ext uri="{FF2B5EF4-FFF2-40B4-BE49-F238E27FC236}">
                <a16:creationId xmlns:a16="http://schemas.microsoft.com/office/drawing/2014/main" id="{A8E38036-8C62-4A37-A066-254655FD646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ru-RU" altLang="ru-RU" sz="1400"/>
              <a:t>осуществляет оперативное руководство деятельностью ДЮСШ, планирует, организует, контролирует образовательный процесс; 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sz="1400"/>
              <a:t>осуществляет прием на работу и расстановку кадров, распределение должностных обязанностей, несет ответственность за уровень квалификации работников; 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sz="1400"/>
              <a:t>осуществляет увольнение работников; 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sz="1400"/>
              <a:t>утверждает учебный план, штатное расписание, план комплектования; 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sz="1400"/>
              <a:t>утверждает  надбавки и доплаты к заработной плате, в том числе порядок  распределения средств стимулирующей части фонда оплаты труда; 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sz="1400"/>
              <a:t>издает приказы, распоряжения, утверждает локальные акты ДЮСШ; 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sz="1400"/>
              <a:t>представляет ДЮСШ в государственных, муниципальных и общественных органах; 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sz="1400"/>
              <a:t>распоряжается имуществом ДЮСШ в пределах, установленных законодательством и обеспечивает рациональное использование финансовых средств; 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sz="1400"/>
              <a:t>заключает договоры, сделки, выдает доверенности; 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sz="1400"/>
              <a:t>несет ответственность за жизнь и здоровье обучающихся и работников во время образовательного процесса, соблюдения норм охраны труда и техники безопасности; 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sz="1400"/>
              <a:t>организует дополнительные платные услуги; 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sz="1400"/>
              <a:t>Несет ответственность за деятельность ДЮСШ. </a:t>
            </a:r>
          </a:p>
          <a:p>
            <a:pPr eaLnBrk="1" hangingPunct="1">
              <a:lnSpc>
                <a:spcPct val="80000"/>
              </a:lnSpc>
            </a:pPr>
            <a:endParaRPr lang="ru-RU" altLang="ru-RU" sz="1400"/>
          </a:p>
        </p:txBody>
      </p:sp>
      <p:sp>
        <p:nvSpPr>
          <p:cNvPr id="41988" name="Oval 4">
            <a:hlinkClick r:id="rId2" action="ppaction://hlinksldjump"/>
            <a:extLst>
              <a:ext uri="{FF2B5EF4-FFF2-40B4-BE49-F238E27FC236}">
                <a16:creationId xmlns:a16="http://schemas.microsoft.com/office/drawing/2014/main" id="{D5B4DABD-BE86-48FF-8FAF-E789F5AA138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24600" y="6324600"/>
            <a:ext cx="1447800" cy="533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Blip>
                <a:blip r:embed="rId3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SzPct val="80000"/>
              <a:buBlip>
                <a:blip r:embed="rId4"/>
              </a:buBlip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SzPct val="70000"/>
              <a:buBlip>
                <a:blip r:embed="rId5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1800"/>
              <a:t>начало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Заголовок 1">
            <a:extLst>
              <a:ext uri="{FF2B5EF4-FFF2-40B4-BE49-F238E27FC236}">
                <a16:creationId xmlns:a16="http://schemas.microsoft.com/office/drawing/2014/main" id="{AF3EB38B-D1CA-4E80-AC17-866357C886D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altLang="ru-RU">
                <a:solidFill>
                  <a:schemeClr val="bg2"/>
                </a:solidFill>
              </a:rPr>
              <a:t>ДЮСШ</a:t>
            </a:r>
          </a:p>
        </p:txBody>
      </p:sp>
      <p:sp>
        <p:nvSpPr>
          <p:cNvPr id="6147" name="Объект 2">
            <a:extLst>
              <a:ext uri="{FF2B5EF4-FFF2-40B4-BE49-F238E27FC236}">
                <a16:creationId xmlns:a16="http://schemas.microsoft.com/office/drawing/2014/main" id="{3AD9DAF7-FD1C-4580-8E34-0A1EC6CBAE1D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ru-RU" altLang="ru-RU"/>
              <a:t>- организация, занимающаяся привлечением детей для занятий спортом и осуществляющая спортивную подготовку.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>
            <a:extLst>
              <a:ext uri="{FF2B5EF4-FFF2-40B4-BE49-F238E27FC236}">
                <a16:creationId xmlns:a16="http://schemas.microsoft.com/office/drawing/2014/main" id="{BB759AA3-394C-4BB6-ACDF-C3DE083873E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altLang="ru-RU" sz="3600" b="1"/>
              <a:t>Общее собрание трудового коллектива</a:t>
            </a:r>
            <a:r>
              <a:rPr lang="ru-RU" altLang="ru-RU" sz="3600"/>
              <a:t> </a:t>
            </a:r>
          </a:p>
        </p:txBody>
      </p:sp>
      <p:sp>
        <p:nvSpPr>
          <p:cNvPr id="43011" name="Rectangle 3">
            <a:extLst>
              <a:ext uri="{FF2B5EF4-FFF2-40B4-BE49-F238E27FC236}">
                <a16:creationId xmlns:a16="http://schemas.microsoft.com/office/drawing/2014/main" id="{66F97468-B2DC-413D-8D8B-141753100F2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ru-RU" altLang="ru-RU" sz="2400"/>
              <a:t>Общее собрание трудового коллектива (все работники ДЮСШ) собирается по мере необходимости, но не реже одного раза в год.</a:t>
            </a:r>
          </a:p>
          <a:p>
            <a:pPr eaLnBrk="1" hangingPunct="1">
              <a:lnSpc>
                <a:spcPct val="90000"/>
              </a:lnSpc>
            </a:pPr>
            <a:r>
              <a:rPr lang="ru-RU" altLang="ru-RU" sz="2400"/>
              <a:t>Общее собрание трудового коллектива считается правомочным, если в заседании участвуют не менее половины работников.</a:t>
            </a:r>
          </a:p>
          <a:p>
            <a:pPr eaLnBrk="1" hangingPunct="1">
              <a:lnSpc>
                <a:spcPct val="90000"/>
              </a:lnSpc>
            </a:pPr>
            <a:r>
              <a:rPr lang="ru-RU" altLang="ru-RU" sz="2400"/>
              <a:t>Решение считается принятым, если за него проголосовало не менее половины присутствующих и является обязательным для исполнения  работниками ДЮСШ.</a:t>
            </a:r>
          </a:p>
        </p:txBody>
      </p:sp>
      <p:sp>
        <p:nvSpPr>
          <p:cNvPr id="43012" name="Oval 4">
            <a:hlinkClick r:id="rId2" action="ppaction://hlinksldjump"/>
            <a:extLst>
              <a:ext uri="{FF2B5EF4-FFF2-40B4-BE49-F238E27FC236}">
                <a16:creationId xmlns:a16="http://schemas.microsoft.com/office/drawing/2014/main" id="{D171AB77-EAB2-46DC-AAA9-EEC638F2DF8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24600" y="6324600"/>
            <a:ext cx="1447800" cy="533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Blip>
                <a:blip r:embed="rId3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SzPct val="80000"/>
              <a:buBlip>
                <a:blip r:embed="rId4"/>
              </a:buBlip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SzPct val="70000"/>
              <a:buBlip>
                <a:blip r:embed="rId5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1800"/>
              <a:t>начало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>
            <a:extLst>
              <a:ext uri="{FF2B5EF4-FFF2-40B4-BE49-F238E27FC236}">
                <a16:creationId xmlns:a16="http://schemas.microsoft.com/office/drawing/2014/main" id="{3B65910F-64F3-4617-9087-2EDDA1020C0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 sz="3600"/>
              <a:t>Полномочия общего собрания трудового коллектива:</a:t>
            </a:r>
            <a:br>
              <a:rPr lang="ru-RU" altLang="ru-RU" sz="3600"/>
            </a:br>
            <a:endParaRPr lang="ru-RU" altLang="ru-RU" sz="3600"/>
          </a:p>
        </p:txBody>
      </p:sp>
      <p:sp>
        <p:nvSpPr>
          <p:cNvPr id="44035" name="Rectangle 3">
            <a:extLst>
              <a:ext uri="{FF2B5EF4-FFF2-40B4-BE49-F238E27FC236}">
                <a16:creationId xmlns:a16="http://schemas.microsoft.com/office/drawing/2014/main" id="{8CEA7FE5-9834-448A-8EB6-D603225EB94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ru-RU" altLang="ru-RU" sz="2400"/>
              <a:t>участвует в подготовке коллективного договора и заключает его со стороны работников ДЮСШ; 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sz="2400"/>
              <a:t>принимает Устав ДЮСШ, изменения и дополнения в Устав; 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sz="2400"/>
              <a:t>заслушивает отчет администрации ДЮСШ по вопросам выполнения коллективного договора; 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sz="2400"/>
              <a:t>вносит предложения по совершенствованию работы ДЮСШ; 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sz="2400"/>
              <a:t>выдвигает коллективные требования работников ДЮСШ и избирает полномочных представителей для участия в разрешении коллективного трудового спора, определяет порядок и условия предоставления мер социальной поддержки работникам ДЮСШ. </a:t>
            </a:r>
          </a:p>
          <a:p>
            <a:pPr eaLnBrk="1" hangingPunct="1">
              <a:lnSpc>
                <a:spcPct val="80000"/>
              </a:lnSpc>
            </a:pPr>
            <a:endParaRPr lang="ru-RU" altLang="ru-RU" sz="2400"/>
          </a:p>
        </p:txBody>
      </p:sp>
      <p:sp>
        <p:nvSpPr>
          <p:cNvPr id="44036" name="Oval 4">
            <a:hlinkClick r:id="rId2" action="ppaction://hlinksldjump"/>
            <a:extLst>
              <a:ext uri="{FF2B5EF4-FFF2-40B4-BE49-F238E27FC236}">
                <a16:creationId xmlns:a16="http://schemas.microsoft.com/office/drawing/2014/main" id="{D2002819-58D5-4EA8-93E6-982C23258F6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24600" y="6324600"/>
            <a:ext cx="1447800" cy="533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Blip>
                <a:blip r:embed="rId3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SzPct val="80000"/>
              <a:buBlip>
                <a:blip r:embed="rId4"/>
              </a:buBlip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SzPct val="70000"/>
              <a:buBlip>
                <a:blip r:embed="rId5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1800"/>
              <a:t>начало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>
            <a:extLst>
              <a:ext uri="{FF2B5EF4-FFF2-40B4-BE49-F238E27FC236}">
                <a16:creationId xmlns:a16="http://schemas.microsoft.com/office/drawing/2014/main" id="{1D729E8A-D271-4D2F-BCAB-421C8FCAA54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ru-RU" sz="2800" b="1"/>
              <a:t>Педагогический совет является коллегиальным органом управления</a:t>
            </a:r>
            <a:r>
              <a:rPr lang="ru-RU" altLang="ru-RU"/>
              <a:t> </a:t>
            </a:r>
          </a:p>
        </p:txBody>
      </p:sp>
      <p:sp>
        <p:nvSpPr>
          <p:cNvPr id="45059" name="Rectangle 3">
            <a:extLst>
              <a:ext uri="{FF2B5EF4-FFF2-40B4-BE49-F238E27FC236}">
                <a16:creationId xmlns:a16="http://schemas.microsoft.com/office/drawing/2014/main" id="{62E456C3-16A6-4976-88A3-58E19663A98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ru-RU" altLang="ru-RU" sz="2000"/>
              <a:t>Членами педагогического совета являются все педагогические работники ДЮСШ, председателем - директор ДЮСШ.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sz="2000"/>
              <a:t>Педагогический совет заседает не реже трех раз в год.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sz="2000"/>
              <a:t>Педагогический совет считается правомочным, если в заседании участвуют не менее 2/3 его членов.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sz="2000"/>
              <a:t>Решения принимаются простым большинством голосов.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altLang="ru-RU" sz="2000"/>
              <a:t>Компетенция педагогического совета: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sz="2000"/>
              <a:t>управляет педагогической деятельностью, разрабатывает стратегию образовательного процесса; 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sz="2000"/>
              <a:t>обсуждает и принимает планы работы ДЮСШ; 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sz="2000"/>
              <a:t>организует работу по развитию творческих инициатив педагогических работников, распространению передового опыта; 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sz="2000"/>
              <a:t>принимает решение о зачислении и переводе обучающихся на этап углубленной специализации; </a:t>
            </a:r>
          </a:p>
          <a:p>
            <a:pPr eaLnBrk="1" hangingPunct="1">
              <a:lnSpc>
                <a:spcPct val="80000"/>
              </a:lnSpc>
            </a:pPr>
            <a:endParaRPr lang="ru-RU" altLang="ru-RU" sz="2000"/>
          </a:p>
        </p:txBody>
      </p:sp>
      <p:sp>
        <p:nvSpPr>
          <p:cNvPr id="45060" name="Oval 4">
            <a:hlinkClick r:id="rId2" action="ppaction://hlinksldjump"/>
            <a:extLst>
              <a:ext uri="{FF2B5EF4-FFF2-40B4-BE49-F238E27FC236}">
                <a16:creationId xmlns:a16="http://schemas.microsoft.com/office/drawing/2014/main" id="{9E6F0BB1-C5A9-4F1A-9BE8-C4DD7E15AAF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24600" y="6324600"/>
            <a:ext cx="1447800" cy="533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Blip>
                <a:blip r:embed="rId3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SzPct val="80000"/>
              <a:buBlip>
                <a:blip r:embed="rId4"/>
              </a:buBlip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SzPct val="70000"/>
              <a:buBlip>
                <a:blip r:embed="rId5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1800"/>
              <a:t>начало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>
            <a:extLst>
              <a:ext uri="{FF2B5EF4-FFF2-40B4-BE49-F238E27FC236}">
                <a16:creationId xmlns:a16="http://schemas.microsoft.com/office/drawing/2014/main" id="{FC8E74D7-2EB7-4473-BA16-F682DFA7DD0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ru-RU" altLang="ru-RU"/>
              <a:t>Директор</a:t>
            </a:r>
          </a:p>
        </p:txBody>
      </p:sp>
      <p:sp>
        <p:nvSpPr>
          <p:cNvPr id="46083" name="Rectangle 3">
            <a:extLst>
              <a:ext uri="{FF2B5EF4-FFF2-40B4-BE49-F238E27FC236}">
                <a16:creationId xmlns:a16="http://schemas.microsoft.com/office/drawing/2014/main" id="{0ECFA661-46DC-4001-93BB-AAFACD80023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ru-RU" altLang="ru-RU"/>
              <a:t>Непосредственное руководство ДЮСШ осуществляет директор, который назначается и освобождается от должности Учредителем в порядке установленными действующим законодательством и правовыми актами города.</a:t>
            </a:r>
          </a:p>
        </p:txBody>
      </p:sp>
      <p:sp>
        <p:nvSpPr>
          <p:cNvPr id="46084" name="Oval 4">
            <a:hlinkClick r:id="rId2" action="ppaction://hlinksldjump"/>
            <a:extLst>
              <a:ext uri="{FF2B5EF4-FFF2-40B4-BE49-F238E27FC236}">
                <a16:creationId xmlns:a16="http://schemas.microsoft.com/office/drawing/2014/main" id="{06B55764-4105-4B2B-B3B1-4CA4FBB882A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24600" y="6324600"/>
            <a:ext cx="1447800" cy="533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Blip>
                <a:blip r:embed="rId3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SzPct val="80000"/>
              <a:buBlip>
                <a:blip r:embed="rId4"/>
              </a:buBlip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SzPct val="70000"/>
              <a:buBlip>
                <a:blip r:embed="rId5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1800"/>
              <a:t>начало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>
            <a:extLst>
              <a:ext uri="{FF2B5EF4-FFF2-40B4-BE49-F238E27FC236}">
                <a16:creationId xmlns:a16="http://schemas.microsoft.com/office/drawing/2014/main" id="{5203159A-78EE-419D-BAC5-110A98EDD4C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altLang="ru-RU" sz="3600" b="1"/>
              <a:t>Совет старших тренеров</a:t>
            </a:r>
            <a:r>
              <a:rPr lang="ru-RU" altLang="ru-RU" sz="3600" b="1"/>
              <a:t> </a:t>
            </a:r>
            <a:r>
              <a:rPr lang="en-US" altLang="ru-RU" sz="3600" b="1"/>
              <a:t>(</a:t>
            </a:r>
            <a:r>
              <a:rPr lang="ru-RU" altLang="ru-RU" sz="3600" b="1"/>
              <a:t>тренерский с</a:t>
            </a:r>
            <a:r>
              <a:rPr lang="en-US" altLang="ru-RU" sz="3600" b="1"/>
              <a:t>овет)</a:t>
            </a:r>
            <a:endParaRPr lang="ru-RU" altLang="ru-RU" sz="3600" b="1"/>
          </a:p>
        </p:txBody>
      </p:sp>
      <p:sp>
        <p:nvSpPr>
          <p:cNvPr id="47107" name="Rectangle 3">
            <a:extLst>
              <a:ext uri="{FF2B5EF4-FFF2-40B4-BE49-F238E27FC236}">
                <a16:creationId xmlns:a16="http://schemas.microsoft.com/office/drawing/2014/main" id="{8645053C-C490-47D7-B26F-B3833A90458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ru-RU" altLang="ru-RU"/>
              <a:t>является постоянно действующим органом самоуправления ДЮСШ.</a:t>
            </a:r>
          </a:p>
          <a:p>
            <a:pPr eaLnBrk="1" hangingPunct="1">
              <a:lnSpc>
                <a:spcPct val="90000"/>
              </a:lnSpc>
            </a:pPr>
            <a:r>
              <a:rPr lang="ru-RU" altLang="ru-RU"/>
              <a:t>В состав  Совета входят: старшие-тренеры преподаватели отделений ДЮСШ, методисты по учебно-воспитательной работе, заместители директора по учебно-воспитательной и спортивно-массовой работе.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>
            <a:extLst>
              <a:ext uri="{FF2B5EF4-FFF2-40B4-BE49-F238E27FC236}">
                <a16:creationId xmlns:a16="http://schemas.microsoft.com/office/drawing/2014/main" id="{09F7BE84-DB9C-497F-B238-4F2CA07FE10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ru-RU" altLang="ru-RU" sz="3600"/>
              <a:t>К компетенции Совета относятся:</a:t>
            </a:r>
          </a:p>
        </p:txBody>
      </p:sp>
      <p:sp>
        <p:nvSpPr>
          <p:cNvPr id="48131" name="Rectangle 3">
            <a:extLst>
              <a:ext uri="{FF2B5EF4-FFF2-40B4-BE49-F238E27FC236}">
                <a16:creationId xmlns:a16="http://schemas.microsoft.com/office/drawing/2014/main" id="{7565F06F-1485-4E25-8D29-D47E986D681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endParaRPr lang="ru-RU" altLang="ru-RU" sz="2400"/>
          </a:p>
          <a:p>
            <a:pPr eaLnBrk="1" hangingPunct="1">
              <a:lnSpc>
                <a:spcPct val="90000"/>
              </a:lnSpc>
            </a:pPr>
            <a:r>
              <a:rPr lang="ru-RU" altLang="ru-RU" sz="2400"/>
              <a:t>формирование единой политики по вопросам методики и обучения; </a:t>
            </a:r>
          </a:p>
          <a:p>
            <a:pPr eaLnBrk="1" hangingPunct="1">
              <a:lnSpc>
                <a:spcPct val="90000"/>
              </a:lnSpc>
            </a:pPr>
            <a:r>
              <a:rPr lang="ru-RU" altLang="ru-RU" sz="2400"/>
              <a:t>участие в разработке учебных планов, планов работы ДЮСШ; </a:t>
            </a:r>
          </a:p>
          <a:p>
            <a:pPr eaLnBrk="1" hangingPunct="1">
              <a:lnSpc>
                <a:spcPct val="90000"/>
              </a:lnSpc>
            </a:pPr>
            <a:r>
              <a:rPr lang="ru-RU" altLang="ru-RU" sz="2400"/>
              <a:t>корректировка планов и контроль над подготовкой перспективных учащихся ДЮСШ; </a:t>
            </a:r>
          </a:p>
          <a:p>
            <a:pPr eaLnBrk="1" hangingPunct="1">
              <a:lnSpc>
                <a:spcPct val="90000"/>
              </a:lnSpc>
            </a:pPr>
            <a:r>
              <a:rPr lang="ru-RU" altLang="ru-RU" sz="2400"/>
              <a:t>анализ результатов образовательной деятельности; </a:t>
            </a:r>
          </a:p>
          <a:p>
            <a:pPr eaLnBrk="1" hangingPunct="1">
              <a:lnSpc>
                <a:spcPct val="90000"/>
              </a:lnSpc>
            </a:pPr>
            <a:r>
              <a:rPr lang="ru-RU" altLang="ru-RU" sz="2400"/>
              <a:t>утверждение списков сборной команды ДЮСШ; </a:t>
            </a:r>
          </a:p>
          <a:p>
            <a:pPr eaLnBrk="1" hangingPunct="1">
              <a:lnSpc>
                <a:spcPct val="90000"/>
              </a:lnSpc>
            </a:pPr>
            <a:r>
              <a:rPr lang="ru-RU" altLang="ru-RU" sz="2400"/>
              <a:t>составление календарного плана  спортивно-массовых мероприятий ДЮСШ. </a:t>
            </a:r>
          </a:p>
          <a:p>
            <a:pPr eaLnBrk="1" hangingPunct="1">
              <a:lnSpc>
                <a:spcPct val="90000"/>
              </a:lnSpc>
            </a:pPr>
            <a:endParaRPr lang="ru-RU" altLang="ru-RU" sz="2400"/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>
            <a:extLst>
              <a:ext uri="{FF2B5EF4-FFF2-40B4-BE49-F238E27FC236}">
                <a16:creationId xmlns:a16="http://schemas.microsoft.com/office/drawing/2014/main" id="{921B5FB2-33E4-42C0-BE96-35A8A4AC177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ru-RU" sz="3600" b="1"/>
              <a:t>Родительское собрание</a:t>
            </a:r>
            <a:r>
              <a:rPr lang="ru-RU" altLang="ru-RU" sz="3600" b="1"/>
              <a:t> </a:t>
            </a:r>
            <a:r>
              <a:rPr lang="en-US" altLang="ru-RU" sz="3600" b="1"/>
              <a:t>ДЮСШ</a:t>
            </a:r>
            <a:endParaRPr lang="ru-RU" altLang="ru-RU" sz="3600" b="1"/>
          </a:p>
        </p:txBody>
      </p:sp>
      <p:sp>
        <p:nvSpPr>
          <p:cNvPr id="49155" name="Rectangle 3">
            <a:extLst>
              <a:ext uri="{FF2B5EF4-FFF2-40B4-BE49-F238E27FC236}">
                <a16:creationId xmlns:a16="http://schemas.microsoft.com/office/drawing/2014/main" id="{E8014552-4414-4C92-8B0C-7F53228C558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ru-RU" altLang="ru-RU" sz="2000"/>
              <a:t>собирается из числа родителей (законных представителей), чьи дети занимаются в ДЮСШ. Количественный состав Родительского собрания определяется всеми желающими от каждой учебной группы. Из числа присутствующих на собрании, избираются простым большинством голосов председатель и секретарь собрания. Решение Родительского собрания ДЮСШ оформляется протоколом. Решения Родительского собрания носят рекомендательный характер. Родительское собрание ДЮСШ проводиться не реже одного раза в год. Для осуществлениясвоих полномочий в период между собраниями, Родительское собрание ДЮСШ из своего состава может избирать Родительский комитет ДЮСШ. 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>
            <a:extLst>
              <a:ext uri="{FF2B5EF4-FFF2-40B4-BE49-F238E27FC236}">
                <a16:creationId xmlns:a16="http://schemas.microsoft.com/office/drawing/2014/main" id="{10F78B9D-5A23-4A14-8BB3-6FBAAD09A93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 sz="2800"/>
              <a:t>К компетенции Родительского собрания ДЮСШ относится:</a:t>
            </a:r>
            <a:br>
              <a:rPr lang="ru-RU" altLang="ru-RU" sz="2800"/>
            </a:br>
            <a:endParaRPr lang="ru-RU" altLang="ru-RU" sz="2800"/>
          </a:p>
        </p:txBody>
      </p:sp>
      <p:sp>
        <p:nvSpPr>
          <p:cNvPr id="50179" name="Rectangle 3">
            <a:extLst>
              <a:ext uri="{FF2B5EF4-FFF2-40B4-BE49-F238E27FC236}">
                <a16:creationId xmlns:a16="http://schemas.microsoft.com/office/drawing/2014/main" id="{15BEFD6E-4A3E-4EDC-83D6-DC716E6A3FA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ru-RU" altLang="ru-RU" sz="1800"/>
              <a:t>содействует обеспечению оптимальных условий для организации спортивно-массовых мероприятий; 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sz="1800"/>
              <a:t>проводит разъяснительную и консультативную работу среди родителей (законных представителей) обучающихся об их правах и обязанностях; 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sz="1800"/>
              <a:t>оказывает содействие в проведении спортивно-массовых мероприятий; 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sz="1800"/>
              <a:t>рассматривает обращения в свой адрес по поручению директора ДЮСШ; 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sz="1800"/>
              <a:t>обсуждает локальные акты ДЮСШ по вопросам, входящим в его компетенцию; 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sz="1800"/>
              <a:t>принимает участие в организации безопасных условий осуществления образовательного процесса, соблюдения санитарно - гигиенических правил и норм; 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sz="1800"/>
              <a:t>взаимодействует с педагогическим коллективом ДЮСШ по вопросам правонарушений, безнадзорности и беспризорности среди несовершеннолетних обучающихся. </a:t>
            </a:r>
          </a:p>
          <a:p>
            <a:pPr eaLnBrk="1" hangingPunct="1">
              <a:lnSpc>
                <a:spcPct val="80000"/>
              </a:lnSpc>
            </a:pPr>
            <a:endParaRPr lang="ru-RU" altLang="ru-RU" sz="1800"/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>
            <a:extLst>
              <a:ext uri="{FF2B5EF4-FFF2-40B4-BE49-F238E27FC236}">
                <a16:creationId xmlns:a16="http://schemas.microsoft.com/office/drawing/2014/main" id="{B99750EB-3027-4B68-9BEF-E959A0E4FE6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altLang="ru-RU" sz="2800" b="1"/>
              <a:t>Порядок комплектования персонала и условия оплаты труда</a:t>
            </a:r>
            <a:r>
              <a:rPr lang="ru-RU" altLang="ru-RU"/>
              <a:t> </a:t>
            </a:r>
          </a:p>
        </p:txBody>
      </p:sp>
      <p:sp>
        <p:nvSpPr>
          <p:cNvPr id="51203" name="Rectangle 3">
            <a:extLst>
              <a:ext uri="{FF2B5EF4-FFF2-40B4-BE49-F238E27FC236}">
                <a16:creationId xmlns:a16="http://schemas.microsoft.com/office/drawing/2014/main" id="{2A0D45E9-D1EA-46EA-97AD-701981DA466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1598613"/>
            <a:ext cx="7772400" cy="4497387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ru-RU" altLang="ru-RU" sz="1800"/>
              <a:t>Комплектование персонала ДЮСШ осуществляет директор на основании утвержденного им </a:t>
            </a:r>
            <a:r>
              <a:rPr lang="ru-RU" altLang="ru-RU" sz="2400" b="1"/>
              <a:t>штатного расписания (!!!). </a:t>
            </a:r>
            <a:r>
              <a:rPr lang="ru-RU" altLang="ru-RU" sz="1800"/>
              <a:t>Трудовые отношения работников и ДЮСШ регулируются трудовым договором. Условия трудового договора не могут противоречить трудовому законодательству Российской Федерации.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sz="1800"/>
              <a:t>К педагогической деятельности в ДЮСШ допускаются лица, как правило, имеющие высшее или среднее профессиональное образование, отвечающие требованиям квалификационных характеристик, определенных для соответствующих должностей педагогических работников.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sz="1800"/>
              <a:t>К педагогической деятельности допускаются лица, имеющие образовательный ценз, который определяется в порядке, установленном Типовым положением об образовательном учреждении дополнительного образования детей,  утвержденным   Правительством Российской Федерации.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Заголовок 1">
            <a:extLst>
              <a:ext uri="{FF2B5EF4-FFF2-40B4-BE49-F238E27FC236}">
                <a16:creationId xmlns:a16="http://schemas.microsoft.com/office/drawing/2014/main" id="{AC9BB7A3-D194-492D-BC15-BC22AEA45C8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altLang="ru-RU" sz="2400"/>
              <a:t>РЕКОМЕНДУЕМЫЙ ПЕРЕЧЕНЬ ДОЛЖНОСТЕЙ СПОРТИВНОЙ ШКОЛЫ</a:t>
            </a:r>
          </a:p>
        </p:txBody>
      </p:sp>
      <p:sp>
        <p:nvSpPr>
          <p:cNvPr id="52227" name="Объект 2">
            <a:extLst>
              <a:ext uri="{FF2B5EF4-FFF2-40B4-BE49-F238E27FC236}">
                <a16:creationId xmlns:a16="http://schemas.microsoft.com/office/drawing/2014/main" id="{D50E55DC-A1FB-4769-97BF-CB8E331DEEC9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263525" y="1370013"/>
            <a:ext cx="7386638" cy="5335587"/>
          </a:xfrm>
        </p:spPr>
        <p:txBody>
          <a:bodyPr/>
          <a:lstStyle/>
          <a:p>
            <a:r>
              <a:rPr lang="ru-RU" altLang="ru-RU" sz="1800"/>
              <a:t>Директор </a:t>
            </a:r>
          </a:p>
          <a:p>
            <a:r>
              <a:rPr lang="ru-RU" altLang="ru-RU" sz="1800"/>
              <a:t>Заместитель директора по учебно-спортивной работе</a:t>
            </a:r>
          </a:p>
          <a:p>
            <a:r>
              <a:rPr lang="ru-RU" altLang="ru-RU" sz="1800"/>
              <a:t>Заместитель директора по методической (научно-методической) работе</a:t>
            </a:r>
          </a:p>
          <a:p>
            <a:r>
              <a:rPr lang="ru-RU" altLang="ru-RU" sz="1800"/>
              <a:t>Заместитель директора по спортивно-массовой работе</a:t>
            </a:r>
          </a:p>
          <a:p>
            <a:r>
              <a:rPr lang="ru-RU" altLang="ru-RU" sz="1800"/>
              <a:t>Заместитель директора по безопасности</a:t>
            </a:r>
          </a:p>
          <a:p>
            <a:r>
              <a:rPr lang="ru-RU" altLang="ru-RU" sz="1800"/>
              <a:t>Заместитель директора по хозяйственной части</a:t>
            </a:r>
          </a:p>
          <a:p>
            <a:r>
              <a:rPr lang="ru-RU" altLang="ru-RU" sz="1800"/>
              <a:t>Заведующий отделением (начальник отдела) </a:t>
            </a:r>
          </a:p>
          <a:p>
            <a:r>
              <a:rPr lang="ru-RU" altLang="ru-RU" sz="1800"/>
              <a:t>Инструктор-методист (включая старшего) </a:t>
            </a:r>
          </a:p>
          <a:p>
            <a:r>
              <a:rPr lang="ru-RU" altLang="ru-RU" sz="1800"/>
              <a:t>Тренер-преподаватель, тренер (включая старшего)</a:t>
            </a:r>
          </a:p>
          <a:p>
            <a:r>
              <a:rPr lang="ru-RU" altLang="ru-RU" sz="1800"/>
              <a:t>Спортсмен-инструктор </a:t>
            </a:r>
          </a:p>
          <a:p>
            <a:r>
              <a:rPr lang="ru-RU" altLang="ru-RU" sz="1800"/>
              <a:t>Педагог-психолог </a:t>
            </a:r>
          </a:p>
          <a:p>
            <a:r>
              <a:rPr lang="ru-RU" altLang="ru-RU" sz="1800"/>
              <a:t>Педагог-организатор </a:t>
            </a:r>
          </a:p>
          <a:p>
            <a:r>
              <a:rPr lang="ru-RU" altLang="ru-RU" sz="1800"/>
              <a:t>Юрист-консультант </a:t>
            </a:r>
          </a:p>
          <a:p>
            <a:endParaRPr lang="ru-RU" altLang="ru-RU" sz="180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Заголовок 1">
            <a:extLst>
              <a:ext uri="{FF2B5EF4-FFF2-40B4-BE49-F238E27FC236}">
                <a16:creationId xmlns:a16="http://schemas.microsoft.com/office/drawing/2014/main" id="{3E401D28-A47D-46B7-83B0-20D796040E2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sz="3200">
                <a:solidFill>
                  <a:schemeClr val="bg2"/>
                </a:solidFill>
              </a:rPr>
              <a:t>Современные особенности ДЮСШ (принадлежность органитзации):</a:t>
            </a:r>
          </a:p>
        </p:txBody>
      </p:sp>
      <p:sp>
        <p:nvSpPr>
          <p:cNvPr id="7171" name="Объект 2">
            <a:extLst>
              <a:ext uri="{FF2B5EF4-FFF2-40B4-BE49-F238E27FC236}">
                <a16:creationId xmlns:a16="http://schemas.microsoft.com/office/drawing/2014/main" id="{B348B974-5CE6-4401-8EF9-EBF35C664A3D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ru-RU" altLang="ru-RU"/>
              <a:t>Министерство спорта</a:t>
            </a:r>
          </a:p>
          <a:p>
            <a:r>
              <a:rPr lang="ru-RU" altLang="ru-RU"/>
              <a:t>Министерство образования</a:t>
            </a:r>
          </a:p>
          <a:p>
            <a:r>
              <a:rPr lang="ru-RU" altLang="ru-RU"/>
              <a:t>ДСО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Заголовок 1">
            <a:extLst>
              <a:ext uri="{FF2B5EF4-FFF2-40B4-BE49-F238E27FC236}">
                <a16:creationId xmlns:a16="http://schemas.microsoft.com/office/drawing/2014/main" id="{B1F2BA8E-F84E-4E06-A0B9-F47F64BDADD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19075" y="227013"/>
            <a:ext cx="7477125" cy="1068387"/>
          </a:xfrm>
        </p:spPr>
        <p:txBody>
          <a:bodyPr/>
          <a:lstStyle/>
          <a:p>
            <a:pPr algn="ctr"/>
            <a:r>
              <a:rPr lang="ru-RU" altLang="ru-RU" sz="2000"/>
              <a:t>РЕКОМЕНДУЕМЫЙ ПЕРЕЧЕНЬ ДОЛЖНОСТЕЙ СПОРТИВНОЙ ШКОЛЫ</a:t>
            </a:r>
          </a:p>
        </p:txBody>
      </p:sp>
      <p:sp>
        <p:nvSpPr>
          <p:cNvPr id="53251" name="Объект 2">
            <a:extLst>
              <a:ext uri="{FF2B5EF4-FFF2-40B4-BE49-F238E27FC236}">
                <a16:creationId xmlns:a16="http://schemas.microsoft.com/office/drawing/2014/main" id="{86241F9D-F454-4B18-8551-2C9642B5197A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263525" y="1598613"/>
            <a:ext cx="7386638" cy="5030787"/>
          </a:xfrm>
        </p:spPr>
        <p:txBody>
          <a:bodyPr/>
          <a:lstStyle/>
          <a:p>
            <a:r>
              <a:rPr lang="ru-RU" altLang="ru-RU" sz="1800"/>
              <a:t>Врач </a:t>
            </a:r>
          </a:p>
          <a:p>
            <a:r>
              <a:rPr lang="ru-RU" altLang="ru-RU" sz="1800"/>
              <a:t>Медсестра</a:t>
            </a:r>
          </a:p>
          <a:p>
            <a:r>
              <a:rPr lang="ru-RU" altLang="ru-RU" sz="1800"/>
              <a:t>Массажист</a:t>
            </a:r>
          </a:p>
          <a:p>
            <a:r>
              <a:rPr lang="ru-RU" altLang="ru-RU" sz="1800"/>
              <a:t>Главный бухгалтер </a:t>
            </a:r>
          </a:p>
          <a:p>
            <a:r>
              <a:rPr lang="ru-RU" altLang="ru-RU" sz="1800"/>
              <a:t>Бухгалтер</a:t>
            </a:r>
          </a:p>
          <a:p>
            <a:r>
              <a:rPr lang="ru-RU" altLang="ru-RU" sz="1800"/>
              <a:t>Секретарь-референт </a:t>
            </a:r>
          </a:p>
          <a:p>
            <a:r>
              <a:rPr lang="ru-RU" altLang="ru-RU" sz="1800"/>
              <a:t>Заведующий хозяйством </a:t>
            </a:r>
          </a:p>
          <a:p>
            <a:r>
              <a:rPr lang="ru-RU" altLang="ru-RU" sz="1800"/>
              <a:t>Заведующий складом </a:t>
            </a:r>
          </a:p>
          <a:p>
            <a:r>
              <a:rPr lang="ru-RU" altLang="ru-RU" sz="1800"/>
              <a:t>Уборщик (1 ставка на 500кв.м убираемой площади)</a:t>
            </a:r>
          </a:p>
          <a:p>
            <a:r>
              <a:rPr lang="ru-RU" altLang="ru-RU" sz="1800"/>
              <a:t>Рабочий по комплексному обслуживанию помещений (1 ставка на 400 кв. м обслуживаемой площади)</a:t>
            </a:r>
          </a:p>
          <a:p>
            <a:r>
              <a:rPr lang="ru-RU" altLang="ru-RU" sz="1800"/>
              <a:t>Дворник (в соответствии с нормативами)</a:t>
            </a:r>
          </a:p>
          <a:p>
            <a:r>
              <a:rPr lang="ru-RU" altLang="ru-RU" sz="1800"/>
              <a:t>Сторож-вахтер (4 ставки при круглосуточной охране отдельно стоящего здания (сооружения))</a:t>
            </a:r>
          </a:p>
          <a:p>
            <a:r>
              <a:rPr lang="ru-RU" altLang="ru-RU" sz="1800"/>
              <a:t>Другие по необходимости: хореограф, концертмейстер…….</a:t>
            </a:r>
          </a:p>
          <a:p>
            <a:endParaRPr lang="ru-RU" altLang="ru-RU" sz="1800"/>
          </a:p>
          <a:p>
            <a:endParaRPr lang="ru-RU" altLang="ru-RU" sz="1800"/>
          </a:p>
          <a:p>
            <a:endParaRPr lang="ru-RU" altLang="ru-RU" sz="1800"/>
          </a:p>
        </p:txBody>
      </p:sp>
      <p:sp>
        <p:nvSpPr>
          <p:cNvPr id="53252" name="Rectangle 1">
            <a:extLst>
              <a:ext uri="{FF2B5EF4-FFF2-40B4-BE49-F238E27FC236}">
                <a16:creationId xmlns:a16="http://schemas.microsoft.com/office/drawing/2014/main" id="{263823D2-63A3-4C96-A8A3-647ED54F50CE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12713"/>
            <a:ext cx="1570038" cy="231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bIns="0" anchor="ctr">
            <a:spAutoFit/>
          </a:bodyPr>
          <a:lstStyle>
            <a:lvl1pPr>
              <a:spcBef>
                <a:spcPct val="20000"/>
              </a:spcBef>
              <a:buBlip>
                <a:blip r:embed="rId2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SzPct val="80000"/>
              <a:buBlip>
                <a:blip r:embed="rId3"/>
              </a:buBlip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SzPct val="70000"/>
              <a:buBlip>
                <a:blip r:embed="rId4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ru-RU" altLang="ru-RU" sz="1200">
                <a:cs typeface="Times New Roman" panose="02020603050405020304" pitchFamily="18" charset="0"/>
              </a:rPr>
              <a:t>                                </a:t>
            </a:r>
            <a:endParaRPr lang="ru-RU" altLang="ru-RU" sz="1800"/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Заголовок 1">
            <a:extLst>
              <a:ext uri="{FF2B5EF4-FFF2-40B4-BE49-F238E27FC236}">
                <a16:creationId xmlns:a16="http://schemas.microsoft.com/office/drawing/2014/main" id="{19A9B2D0-FF72-4087-96F2-5990A457DA0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ru-RU" altLang="ru-RU" sz="3600"/>
              <a:t>Квалификация и профстандарты</a:t>
            </a:r>
          </a:p>
        </p:txBody>
      </p:sp>
      <p:sp>
        <p:nvSpPr>
          <p:cNvPr id="54275" name="Объект 2">
            <a:extLst>
              <a:ext uri="{FF2B5EF4-FFF2-40B4-BE49-F238E27FC236}">
                <a16:creationId xmlns:a16="http://schemas.microsoft.com/office/drawing/2014/main" id="{A4B28F7D-14A9-4770-BCD9-0CD06F9FB247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263525" y="1598613"/>
            <a:ext cx="7386638" cy="5030787"/>
          </a:xfrm>
        </p:spPr>
        <p:txBody>
          <a:bodyPr/>
          <a:lstStyle/>
          <a:p>
            <a:pPr marL="0" indent="0" eaLnBrk="1" hangingPunct="1">
              <a:buFontTx/>
              <a:buNone/>
            </a:pPr>
            <a:r>
              <a:rPr lang="ru-RU" altLang="ru-RU"/>
              <a:t>Квалификация работника - уровень знаний, умений, профессиональных навыков и опыта работы работника.</a:t>
            </a:r>
          </a:p>
          <a:p>
            <a:pPr marL="0" indent="0" eaLnBrk="1" hangingPunct="1">
              <a:buFontTx/>
              <a:buNone/>
            </a:pPr>
            <a:r>
              <a:rPr lang="ru-RU" altLang="ru-RU"/>
              <a:t>Профессиональный стандарт - характеристика квалификации, необходимой работнику для осуществления определенного вида профессиональной деятельности, в том числе выполнения определенной трудовой функции.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>
            <a:extLst>
              <a:ext uri="{FF2B5EF4-FFF2-40B4-BE49-F238E27FC236}">
                <a16:creationId xmlns:a16="http://schemas.microsoft.com/office/drawing/2014/main" id="{CD4CA7AE-BD9D-4514-9632-FA2B46A27C2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ru-RU" altLang="ru-RU" sz="2400"/>
              <a:t>К педагогической деятельности не допускаются лица:</a:t>
            </a:r>
            <a:br>
              <a:rPr lang="ru-RU" altLang="ru-RU" sz="2400"/>
            </a:br>
            <a:endParaRPr lang="ru-RU" altLang="ru-RU" sz="2400"/>
          </a:p>
        </p:txBody>
      </p:sp>
      <p:sp>
        <p:nvSpPr>
          <p:cNvPr id="55299" name="Rectangle 3">
            <a:extLst>
              <a:ext uri="{FF2B5EF4-FFF2-40B4-BE49-F238E27FC236}">
                <a16:creationId xmlns:a16="http://schemas.microsoft.com/office/drawing/2014/main" id="{578348DE-0EF3-428B-81DB-15A78FD4D21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ru-RU" altLang="ru-RU" sz="2000"/>
              <a:t> лишенные права заниматься педагогической деятельностью в соответствии с вступившим в законную силу приговором суда; 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sz="2000"/>
              <a:t> имеющие неснятую или непогашенную судимость за умышленные тяжкие и особо тяжкие преступления; 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sz="2000"/>
              <a:t> признанные недееспособными в установленном федеральным законом порядке; 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sz="2000"/>
              <a:t> имеющие заболевания, предусмотренные перечнем, утверждаемым федеральным органом исполнительной власти, осуществляющим функции по выработке государственной политики и нормативно-правовому регулированию в области здравоохранения. </a:t>
            </a:r>
          </a:p>
          <a:p>
            <a:pPr eaLnBrk="1" hangingPunct="1">
              <a:lnSpc>
                <a:spcPct val="80000"/>
              </a:lnSpc>
            </a:pPr>
            <a:endParaRPr lang="ru-RU" altLang="ru-RU" sz="2000"/>
          </a:p>
        </p:txBody>
      </p:sp>
      <p:sp>
        <p:nvSpPr>
          <p:cNvPr id="55300" name="Oval 4">
            <a:hlinkClick r:id="rId2" action="ppaction://hlinksldjump"/>
            <a:extLst>
              <a:ext uri="{FF2B5EF4-FFF2-40B4-BE49-F238E27FC236}">
                <a16:creationId xmlns:a16="http://schemas.microsoft.com/office/drawing/2014/main" id="{9C353182-2377-4DF8-82C3-A4C7FCF42B5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24600" y="6324600"/>
            <a:ext cx="1447800" cy="533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Blip>
                <a:blip r:embed="rId3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SzPct val="80000"/>
              <a:buBlip>
                <a:blip r:embed="rId4"/>
              </a:buBlip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SzPct val="70000"/>
              <a:buBlip>
                <a:blip r:embed="rId5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1800"/>
              <a:t>начало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>
            <a:extLst>
              <a:ext uri="{FF2B5EF4-FFF2-40B4-BE49-F238E27FC236}">
                <a16:creationId xmlns:a16="http://schemas.microsoft.com/office/drawing/2014/main" id="{5E108D3F-6CAE-4241-A09F-BDD27FFBE20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ru-RU" altLang="ru-RU"/>
          </a:p>
        </p:txBody>
      </p:sp>
      <p:sp>
        <p:nvSpPr>
          <p:cNvPr id="56323" name="Rectangle 3">
            <a:extLst>
              <a:ext uri="{FF2B5EF4-FFF2-40B4-BE49-F238E27FC236}">
                <a16:creationId xmlns:a16="http://schemas.microsoft.com/office/drawing/2014/main" id="{2F1732CD-B1EC-44E3-AB3E-09076486B38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ru-RU" altLang="ru-RU" sz="2000"/>
              <a:t>Отношения работников ДЮСШ и администрации регулируются трудовым договором, условия которого не могут противоречить действующему трудовому законодательству Российской Федерации.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sz="2000"/>
              <a:t>ДЮСШ обеспечивает условия труда и меры социальной защиты работника, установленные действующим законодательством Российской Федерации.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sz="2000"/>
              <a:t>Заработная плата и должностной оклад работнику ДЮСШ выплачиваются за выполнение им функциональных обязанностей и работ, предусмотренных трудовым договором. Выполнение работником ДЮСШ других работ и обязанностей оплачивается по дополнительному договору, за исключением случаев, предусмотренных законодательством Российской Федерации.</a:t>
            </a:r>
          </a:p>
        </p:txBody>
      </p:sp>
      <p:sp>
        <p:nvSpPr>
          <p:cNvPr id="56324" name="Oval 4">
            <a:hlinkClick r:id="rId2" action="ppaction://hlinksldjump"/>
            <a:extLst>
              <a:ext uri="{FF2B5EF4-FFF2-40B4-BE49-F238E27FC236}">
                <a16:creationId xmlns:a16="http://schemas.microsoft.com/office/drawing/2014/main" id="{10ED2448-4ADE-43ED-BE79-420EABDA48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24600" y="6324600"/>
            <a:ext cx="1447800" cy="533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Blip>
                <a:blip r:embed="rId3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SzPct val="80000"/>
              <a:buBlip>
                <a:blip r:embed="rId4"/>
              </a:buBlip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SzPct val="70000"/>
              <a:buBlip>
                <a:blip r:embed="rId5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1800"/>
              <a:t>начало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>
            <a:extLst>
              <a:ext uri="{FF2B5EF4-FFF2-40B4-BE49-F238E27FC236}">
                <a16:creationId xmlns:a16="http://schemas.microsoft.com/office/drawing/2014/main" id="{6A324BF4-2F21-43E2-880A-8DE30BEC19A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ru-RU" altLang="ru-RU"/>
          </a:p>
        </p:txBody>
      </p:sp>
      <p:sp>
        <p:nvSpPr>
          <p:cNvPr id="57347" name="Rectangle 3">
            <a:extLst>
              <a:ext uri="{FF2B5EF4-FFF2-40B4-BE49-F238E27FC236}">
                <a16:creationId xmlns:a16="http://schemas.microsoft.com/office/drawing/2014/main" id="{F0324FEA-B644-4460-BF25-48AA588FA10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ru-RU" altLang="ru-RU" sz="2400"/>
              <a:t>Порядок распределения средств стимулирующей части фонда оплаты труда в ДЮСШ определяется директором ДЮСШ, закрепляется в Положении о порядке установления надбавок и доплат  ДЮСШ.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sz="2400"/>
              <a:t>Формы, система оплаты труда работников ДЮСШ определяются директором, согласно действующим нормативным документам.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sz="2400"/>
              <a:t>Ставки заработной платы (должностные оклады) работников устанавливаются на основании правового акта, регулирующего оплату труда работников муниципальных (или иных) образовательных учреждений.</a:t>
            </a:r>
          </a:p>
        </p:txBody>
      </p:sp>
      <p:sp>
        <p:nvSpPr>
          <p:cNvPr id="57348" name="Oval 4">
            <a:hlinkClick r:id="rId2" action="ppaction://hlinksldjump"/>
            <a:extLst>
              <a:ext uri="{FF2B5EF4-FFF2-40B4-BE49-F238E27FC236}">
                <a16:creationId xmlns:a16="http://schemas.microsoft.com/office/drawing/2014/main" id="{B1BE9F74-2F74-476B-94E7-2B88CF45872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24600" y="6324600"/>
            <a:ext cx="1447800" cy="533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Blip>
                <a:blip r:embed="rId3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SzPct val="80000"/>
              <a:buBlip>
                <a:blip r:embed="rId4"/>
              </a:buBlip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SzPct val="70000"/>
              <a:buBlip>
                <a:blip r:embed="rId5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1800"/>
              <a:t>начало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>
            <a:extLst>
              <a:ext uri="{FF2B5EF4-FFF2-40B4-BE49-F238E27FC236}">
                <a16:creationId xmlns:a16="http://schemas.microsoft.com/office/drawing/2014/main" id="{CAB75066-303F-4253-8409-D13748FCFAF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ru-RU" sz="3600" b="1"/>
              <a:t>Обучающиеся ДЮСШ имеют право:</a:t>
            </a:r>
            <a:r>
              <a:rPr lang="ru-RU" altLang="ru-RU" sz="3600"/>
              <a:t> </a:t>
            </a:r>
          </a:p>
        </p:txBody>
      </p:sp>
      <p:sp>
        <p:nvSpPr>
          <p:cNvPr id="58371" name="Rectangle 3">
            <a:extLst>
              <a:ext uri="{FF2B5EF4-FFF2-40B4-BE49-F238E27FC236}">
                <a16:creationId xmlns:a16="http://schemas.microsoft.com/office/drawing/2014/main" id="{3173B3FE-791F-4DB9-BB5D-C0C2370747C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 eaLnBrk="1" hangingPunct="1">
              <a:lnSpc>
                <a:spcPct val="80000"/>
              </a:lnSpc>
            </a:pPr>
            <a:r>
              <a:rPr lang="ru-RU" altLang="ru-RU" sz="1600"/>
              <a:t>на пользование спортивными сооружениями, инвентарем и оборудованием школы; получать и приобретать в установленном порядке спортивную форму, обувь и инвентарь индивидуального пользования; </a:t>
            </a:r>
          </a:p>
          <a:p>
            <a:pPr marL="609600" indent="-609600" eaLnBrk="1" hangingPunct="1">
              <a:lnSpc>
                <a:spcPct val="80000"/>
              </a:lnSpc>
            </a:pPr>
            <a:r>
              <a:rPr lang="ru-RU" altLang="ru-RU" sz="1600"/>
              <a:t>на получение дополнительного образования по дополнительным образовательным программам, реализуемым ДЮСШ; </a:t>
            </a:r>
          </a:p>
          <a:p>
            <a:pPr marL="609600" indent="-609600" eaLnBrk="1" hangingPunct="1">
              <a:lnSpc>
                <a:spcPct val="80000"/>
              </a:lnSpc>
            </a:pPr>
            <a:r>
              <a:rPr lang="ru-RU" altLang="ru-RU" sz="1600"/>
              <a:t>участие в управлении ДЮСШ; </a:t>
            </a:r>
          </a:p>
          <a:p>
            <a:pPr marL="609600" indent="-609600" eaLnBrk="1" hangingPunct="1">
              <a:lnSpc>
                <a:spcPct val="80000"/>
              </a:lnSpc>
            </a:pPr>
            <a:r>
              <a:rPr lang="ru-RU" altLang="ru-RU" sz="1600"/>
              <a:t>на уважение своего человеческого достоинства, личную неприкосновенность, независимость духовной и личной жизни, обращение в случае конфликта к администрации ДЮСШ, в органы самоуправления, получения от них помощи и поддержки; </a:t>
            </a:r>
          </a:p>
          <a:p>
            <a:pPr marL="609600" indent="-609600" eaLnBrk="1" hangingPunct="1">
              <a:lnSpc>
                <a:spcPct val="80000"/>
              </a:lnSpc>
            </a:pPr>
            <a:r>
              <a:rPr lang="ru-RU" altLang="ru-RU" sz="1600"/>
              <a:t>на охрану жизни и здоровья во время образовательного процесса, медицинское обслуживание, благоприятные условия для учебы и труда; </a:t>
            </a:r>
          </a:p>
          <a:p>
            <a:pPr marL="609600" indent="-609600" eaLnBrk="1" hangingPunct="1">
              <a:lnSpc>
                <a:spcPct val="80000"/>
              </a:lnSpc>
            </a:pPr>
            <a:r>
              <a:rPr lang="ru-RU" altLang="ru-RU" sz="1600"/>
              <a:t>на свободу совести, информации; </a:t>
            </a:r>
          </a:p>
          <a:p>
            <a:pPr marL="609600" indent="-609600" eaLnBrk="1" hangingPunct="1">
              <a:lnSpc>
                <a:spcPct val="80000"/>
              </a:lnSpc>
            </a:pPr>
            <a:r>
              <a:rPr lang="ru-RU" altLang="ru-RU" sz="1600"/>
              <a:t>на свободное выражение собственных мнений и убеждений; </a:t>
            </a:r>
          </a:p>
          <a:p>
            <a:pPr marL="609600" indent="-609600" eaLnBrk="1" hangingPunct="1">
              <a:lnSpc>
                <a:spcPct val="80000"/>
              </a:lnSpc>
            </a:pPr>
            <a:r>
              <a:rPr lang="ru-RU" altLang="ru-RU" sz="1600"/>
              <a:t>другие права, предусмотренные законодательством РФ, настоящим Уставом, иными локальными актами, принимаемыми на уровне ДЮСШ </a:t>
            </a:r>
          </a:p>
          <a:p>
            <a:pPr marL="609600" indent="-609600" eaLnBrk="1" hangingPunct="1">
              <a:lnSpc>
                <a:spcPct val="80000"/>
              </a:lnSpc>
            </a:pPr>
            <a:endParaRPr lang="ru-RU" altLang="ru-RU" sz="1600"/>
          </a:p>
        </p:txBody>
      </p:sp>
      <p:sp>
        <p:nvSpPr>
          <p:cNvPr id="58372" name="Oval 4">
            <a:hlinkClick r:id="rId2" action="ppaction://hlinksldjump"/>
            <a:extLst>
              <a:ext uri="{FF2B5EF4-FFF2-40B4-BE49-F238E27FC236}">
                <a16:creationId xmlns:a16="http://schemas.microsoft.com/office/drawing/2014/main" id="{128B6893-BB0E-4E0F-AD61-A8B3C2EF4F7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24600" y="6324600"/>
            <a:ext cx="1447800" cy="533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Blip>
                <a:blip r:embed="rId3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SzPct val="80000"/>
              <a:buBlip>
                <a:blip r:embed="rId4"/>
              </a:buBlip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SzPct val="70000"/>
              <a:buBlip>
                <a:blip r:embed="rId5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1800"/>
              <a:t>начало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>
            <a:extLst>
              <a:ext uri="{FF2B5EF4-FFF2-40B4-BE49-F238E27FC236}">
                <a16:creationId xmlns:a16="http://schemas.microsoft.com/office/drawing/2014/main" id="{C0D756DF-BD6A-4DF0-8AEA-C3EB01C7023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ru-RU" sz="3600" b="1"/>
              <a:t>Обучающиеся ДЮСШ обязаны:</a:t>
            </a:r>
            <a:endParaRPr lang="ru-RU" altLang="ru-RU" sz="3600" b="1"/>
          </a:p>
        </p:txBody>
      </p:sp>
      <p:sp>
        <p:nvSpPr>
          <p:cNvPr id="59395" name="Rectangle 3">
            <a:extLst>
              <a:ext uri="{FF2B5EF4-FFF2-40B4-BE49-F238E27FC236}">
                <a16:creationId xmlns:a16="http://schemas.microsoft.com/office/drawing/2014/main" id="{A8754D82-C9ED-47B6-94BE-EBCC3CAF862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 eaLnBrk="1" hangingPunct="1">
              <a:lnSpc>
                <a:spcPct val="80000"/>
              </a:lnSpc>
            </a:pPr>
            <a:r>
              <a:rPr lang="ru-RU" altLang="ru-RU" sz="2000"/>
              <a:t>выполнять настоящий Устав ДЮСШ; </a:t>
            </a:r>
          </a:p>
          <a:p>
            <a:pPr marL="609600" indent="-609600" eaLnBrk="1" hangingPunct="1">
              <a:lnSpc>
                <a:spcPct val="80000"/>
              </a:lnSpc>
            </a:pPr>
            <a:r>
              <a:rPr lang="ru-RU" altLang="ru-RU" sz="2000"/>
              <a:t>выполнять Правила поведения обучающихся; </a:t>
            </a:r>
          </a:p>
          <a:p>
            <a:pPr marL="609600" indent="-609600" eaLnBrk="1" hangingPunct="1">
              <a:lnSpc>
                <a:spcPct val="80000"/>
              </a:lnSpc>
            </a:pPr>
            <a:r>
              <a:rPr lang="ru-RU" altLang="ru-RU" sz="2000"/>
              <a:t>уважать честь и достоинство других обучающихся,  работников ДЮСШ. </a:t>
            </a:r>
          </a:p>
          <a:p>
            <a:pPr marL="609600" indent="-609600" eaLnBrk="1" hangingPunct="1">
              <a:lnSpc>
                <a:spcPct val="80000"/>
              </a:lnSpc>
            </a:pPr>
            <a:r>
              <a:rPr lang="ru-RU" altLang="ru-RU" sz="2000"/>
              <a:t>бережно относиться к имуществу ДЮСШ; </a:t>
            </a:r>
          </a:p>
          <a:p>
            <a:pPr marL="609600" indent="-609600" eaLnBrk="1" hangingPunct="1">
              <a:lnSpc>
                <a:spcPct val="80000"/>
              </a:lnSpc>
            </a:pPr>
            <a:r>
              <a:rPr lang="ru-RU" altLang="ru-RU" sz="2000"/>
              <a:t>совершенствовать спортивное мастерство; </a:t>
            </a:r>
          </a:p>
          <a:p>
            <a:pPr marL="609600" indent="-609600" eaLnBrk="1" hangingPunct="1">
              <a:lnSpc>
                <a:spcPct val="80000"/>
              </a:lnSpc>
            </a:pPr>
            <a:r>
              <a:rPr lang="ru-RU" altLang="ru-RU" sz="2000"/>
              <a:t>выполнять индивидуальные и групповые планы подготовки; </a:t>
            </a:r>
          </a:p>
          <a:p>
            <a:pPr marL="609600" indent="-609600" eaLnBrk="1" hangingPunct="1">
              <a:lnSpc>
                <a:spcPct val="80000"/>
              </a:lnSpc>
            </a:pPr>
            <a:r>
              <a:rPr lang="ru-RU" altLang="ru-RU" sz="2000"/>
              <a:t>своевременно проходить медицинское обследование, строго соблюдать требования медицинского контроля; </a:t>
            </a:r>
          </a:p>
          <a:p>
            <a:pPr marL="609600" indent="-609600" eaLnBrk="1" hangingPunct="1">
              <a:lnSpc>
                <a:spcPct val="80000"/>
              </a:lnSpc>
            </a:pPr>
            <a:r>
              <a:rPr lang="ru-RU" altLang="ru-RU" sz="2000"/>
              <a:t>соблюдать спортивный режим, требования безопасности, гигиенические требования, вести дневник самоконтроля. </a:t>
            </a:r>
          </a:p>
          <a:p>
            <a:pPr marL="609600" indent="-609600" eaLnBrk="1" hangingPunct="1">
              <a:lnSpc>
                <a:spcPct val="80000"/>
              </a:lnSpc>
            </a:pPr>
            <a:endParaRPr lang="ru-RU" altLang="ru-RU" sz="2000"/>
          </a:p>
        </p:txBody>
      </p:sp>
      <p:sp>
        <p:nvSpPr>
          <p:cNvPr id="59396" name="Oval 4">
            <a:hlinkClick r:id="rId2" action="ppaction://hlinksldjump"/>
            <a:extLst>
              <a:ext uri="{FF2B5EF4-FFF2-40B4-BE49-F238E27FC236}">
                <a16:creationId xmlns:a16="http://schemas.microsoft.com/office/drawing/2014/main" id="{155F3482-AC76-4732-A174-11D12274033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24600" y="6324600"/>
            <a:ext cx="1447800" cy="533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Blip>
                <a:blip r:embed="rId3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SzPct val="80000"/>
              <a:buBlip>
                <a:blip r:embed="rId4"/>
              </a:buBlip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SzPct val="70000"/>
              <a:buBlip>
                <a:blip r:embed="rId5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1800"/>
              <a:t>начало</a:t>
            </a: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>
            <a:extLst>
              <a:ext uri="{FF2B5EF4-FFF2-40B4-BE49-F238E27FC236}">
                <a16:creationId xmlns:a16="http://schemas.microsoft.com/office/drawing/2014/main" id="{6EAAF70B-AA9A-493B-BEA0-A526C5FA266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ru-RU" sz="3600" b="1"/>
              <a:t>Педагогические работники ДЮСШ имеют право на:</a:t>
            </a:r>
            <a:endParaRPr lang="ru-RU" altLang="ru-RU" sz="3600" b="1"/>
          </a:p>
        </p:txBody>
      </p:sp>
      <p:sp>
        <p:nvSpPr>
          <p:cNvPr id="60419" name="Rectangle 3">
            <a:extLst>
              <a:ext uri="{FF2B5EF4-FFF2-40B4-BE49-F238E27FC236}">
                <a16:creationId xmlns:a16="http://schemas.microsoft.com/office/drawing/2014/main" id="{080349BF-BFF3-4EB4-84AB-139E7EF5E59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 eaLnBrk="1" hangingPunct="1">
              <a:lnSpc>
                <a:spcPct val="80000"/>
              </a:lnSpc>
            </a:pPr>
            <a:r>
              <a:rPr lang="ru-RU" altLang="ru-RU" sz="1600"/>
              <a:t>защиту своей профессиональной чести и достоинства; </a:t>
            </a:r>
          </a:p>
          <a:p>
            <a:pPr marL="609600" indent="-609600" eaLnBrk="1" hangingPunct="1">
              <a:lnSpc>
                <a:spcPct val="80000"/>
              </a:lnSpc>
            </a:pPr>
            <a:r>
              <a:rPr lang="ru-RU" altLang="ru-RU" sz="1600"/>
              <a:t>свободу выбора в использовании методик обучения, учебных пособий и материалов, если это не может повлечь за собой причинение ущерба здоровью обучающихся; </a:t>
            </a:r>
          </a:p>
          <a:p>
            <a:pPr marL="609600" indent="-609600" eaLnBrk="1" hangingPunct="1">
              <a:lnSpc>
                <a:spcPct val="80000"/>
              </a:lnSpc>
            </a:pPr>
            <a:r>
              <a:rPr lang="ru-RU" altLang="ru-RU" sz="1600"/>
              <a:t>сокращенную рабочую неделю; </a:t>
            </a:r>
          </a:p>
          <a:p>
            <a:pPr marL="609600" indent="-609600" eaLnBrk="1" hangingPunct="1">
              <a:lnSpc>
                <a:spcPct val="80000"/>
              </a:lnSpc>
            </a:pPr>
            <a:r>
              <a:rPr lang="ru-RU" altLang="ru-RU" sz="1600"/>
              <a:t>удлиненный ежегодный оплачиваемый отпуск; </a:t>
            </a:r>
          </a:p>
          <a:p>
            <a:pPr marL="609600" indent="-609600" eaLnBrk="1" hangingPunct="1">
              <a:lnSpc>
                <a:spcPct val="80000"/>
              </a:lnSpc>
            </a:pPr>
            <a:r>
              <a:rPr lang="ru-RU" altLang="ru-RU" sz="1600"/>
              <a:t>досрочное назначение пенсии, согласно действующему законодательству; </a:t>
            </a:r>
          </a:p>
          <a:p>
            <a:pPr marL="609600" indent="-609600" eaLnBrk="1" hangingPunct="1">
              <a:lnSpc>
                <a:spcPct val="80000"/>
              </a:lnSpc>
            </a:pPr>
            <a:r>
              <a:rPr lang="ru-RU" altLang="ru-RU" sz="1600"/>
              <a:t>педагогические работники ДЮСШ не реже чем через каждые 10 лет непрерывной преподавательской работы имеют право на длительный отпуск сроком до одного года, порядок и условия предоставления которого определяется Учредителем: </a:t>
            </a:r>
          </a:p>
          <a:p>
            <a:pPr marL="609600" indent="-609600" eaLnBrk="1" hangingPunct="1">
              <a:lnSpc>
                <a:spcPct val="80000"/>
              </a:lnSpc>
            </a:pPr>
            <a:r>
              <a:rPr lang="ru-RU" altLang="ru-RU" sz="1600"/>
              <a:t>-длительный отпуск предоставляется работнику по его заявлению и оформляется приказом директора ДЮСШ;</a:t>
            </a:r>
          </a:p>
          <a:p>
            <a:pPr marL="609600" indent="-609600" eaLnBrk="1" hangingPunct="1">
              <a:lnSpc>
                <a:spcPct val="80000"/>
              </a:lnSpc>
            </a:pPr>
            <a:r>
              <a:rPr lang="ru-RU" altLang="ru-RU" sz="1600"/>
              <a:t>-за работником, находящемся в длительном отпуске, в установленном порядке сохраняется место работы (должность);</a:t>
            </a:r>
          </a:p>
          <a:p>
            <a:pPr marL="609600" indent="-609600" eaLnBrk="1" hangingPunct="1">
              <a:lnSpc>
                <a:spcPct val="80000"/>
              </a:lnSpc>
            </a:pPr>
            <a:r>
              <a:rPr lang="ru-RU" altLang="ru-RU" sz="1600"/>
              <a:t>-во время длительного отпуска не допускается перевод работника на другую работу, а также увольнение его по инициативе администрации, за исключением полной ликвидации ДЮСШ.</a:t>
            </a:r>
          </a:p>
          <a:p>
            <a:pPr marL="609600" indent="-609600" eaLnBrk="1" hangingPunct="1">
              <a:lnSpc>
                <a:spcPct val="80000"/>
              </a:lnSpc>
            </a:pPr>
            <a:endParaRPr lang="ru-RU" altLang="ru-RU" sz="1600"/>
          </a:p>
        </p:txBody>
      </p:sp>
      <p:sp>
        <p:nvSpPr>
          <p:cNvPr id="60420" name="Oval 4">
            <a:hlinkClick r:id="rId2" action="ppaction://hlinksldjump"/>
            <a:extLst>
              <a:ext uri="{FF2B5EF4-FFF2-40B4-BE49-F238E27FC236}">
                <a16:creationId xmlns:a16="http://schemas.microsoft.com/office/drawing/2014/main" id="{E4E15D0C-4D7D-49C8-958E-E97153E928A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24600" y="6324600"/>
            <a:ext cx="1447800" cy="533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Blip>
                <a:blip r:embed="rId3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SzPct val="80000"/>
              <a:buBlip>
                <a:blip r:embed="rId4"/>
              </a:buBlip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SzPct val="70000"/>
              <a:buBlip>
                <a:blip r:embed="rId5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1800"/>
              <a:t>начало</a:t>
            </a: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>
            <a:extLst>
              <a:ext uri="{FF2B5EF4-FFF2-40B4-BE49-F238E27FC236}">
                <a16:creationId xmlns:a16="http://schemas.microsoft.com/office/drawing/2014/main" id="{A9BE82CA-02CF-43BE-9624-668680501AE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ru-RU" altLang="ru-RU"/>
          </a:p>
        </p:txBody>
      </p:sp>
      <p:sp>
        <p:nvSpPr>
          <p:cNvPr id="61443" name="Rectangle 3">
            <a:extLst>
              <a:ext uri="{FF2B5EF4-FFF2-40B4-BE49-F238E27FC236}">
                <a16:creationId xmlns:a16="http://schemas.microsoft.com/office/drawing/2014/main" id="{700A2006-85AA-4CC1-8A9C-26DF83EFCE4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ru-RU" altLang="ru-RU" sz="2000"/>
              <a:t>работники ДЮСШ имеют право повышать профессиональную и педагогическую квалификацию; 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sz="2000"/>
              <a:t>аттестацию; 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sz="2000"/>
              <a:t>участие в управлении делами ДЮСШ, включая право избирать и быть избранными в органы управления и самоуправления; 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sz="2000"/>
              <a:t>участие в разработке и принятии локальных актов, регулирующих жизнь ДЮСШ; 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sz="2000"/>
              <a:t>выражение своего мнения и замечаний по любому вопросу деятельности ДЮСШ, внесение в соответствующие органы предложений по ее совершенствованию; 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sz="2000"/>
              <a:t>иные права и меры социальной поддержки , установленные законодательством РФ и трудовым договором. </a:t>
            </a:r>
          </a:p>
          <a:p>
            <a:pPr eaLnBrk="1" hangingPunct="1">
              <a:lnSpc>
                <a:spcPct val="80000"/>
              </a:lnSpc>
            </a:pPr>
            <a:endParaRPr lang="ru-RU" altLang="ru-RU" sz="2000"/>
          </a:p>
        </p:txBody>
      </p:sp>
      <p:sp>
        <p:nvSpPr>
          <p:cNvPr id="61444" name="Oval 4">
            <a:hlinkClick r:id="rId2" action="ppaction://hlinksldjump"/>
            <a:extLst>
              <a:ext uri="{FF2B5EF4-FFF2-40B4-BE49-F238E27FC236}">
                <a16:creationId xmlns:a16="http://schemas.microsoft.com/office/drawing/2014/main" id="{4EB69F5A-65D3-4550-A75F-B6460D1B006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24600" y="6324600"/>
            <a:ext cx="1447800" cy="533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Blip>
                <a:blip r:embed="rId3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SzPct val="80000"/>
              <a:buBlip>
                <a:blip r:embed="rId4"/>
              </a:buBlip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SzPct val="70000"/>
              <a:buBlip>
                <a:blip r:embed="rId5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1800"/>
              <a:t>начало</a:t>
            </a: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>
            <a:extLst>
              <a:ext uri="{FF2B5EF4-FFF2-40B4-BE49-F238E27FC236}">
                <a16:creationId xmlns:a16="http://schemas.microsoft.com/office/drawing/2014/main" id="{99EE6A4A-5CC4-4885-8626-E47337969E0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ru-RU" sz="3600" b="1"/>
              <a:t>Педагогические работники ДЮСШ обязаны:</a:t>
            </a:r>
            <a:endParaRPr lang="ru-RU" altLang="ru-RU" sz="3600" b="1"/>
          </a:p>
        </p:txBody>
      </p:sp>
      <p:sp>
        <p:nvSpPr>
          <p:cNvPr id="62467" name="Rectangle 3">
            <a:extLst>
              <a:ext uri="{FF2B5EF4-FFF2-40B4-BE49-F238E27FC236}">
                <a16:creationId xmlns:a16="http://schemas.microsoft.com/office/drawing/2014/main" id="{4167FA1F-FD62-4F79-AF0C-CDA1C078741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 eaLnBrk="1" hangingPunct="1">
              <a:lnSpc>
                <a:spcPct val="80000"/>
              </a:lnSpc>
            </a:pPr>
            <a:r>
              <a:rPr lang="ru-RU" altLang="ru-RU" sz="1800"/>
              <a:t>соблюдать Устав ДЮСШ и выполнять предусмотренные Уставом локальные акты; </a:t>
            </a:r>
          </a:p>
          <a:p>
            <a:pPr marL="609600" indent="-609600" eaLnBrk="1" hangingPunct="1">
              <a:lnSpc>
                <a:spcPct val="80000"/>
              </a:lnSpc>
            </a:pPr>
            <a:r>
              <a:rPr lang="ru-RU" altLang="ru-RU" sz="1800"/>
              <a:t>выполнять правила внутреннего трудового распорядка и должностные инструкции; </a:t>
            </a:r>
          </a:p>
          <a:p>
            <a:pPr marL="609600" indent="-609600" eaLnBrk="1" hangingPunct="1">
              <a:lnSpc>
                <a:spcPct val="80000"/>
              </a:lnSpc>
            </a:pPr>
            <a:r>
              <a:rPr lang="ru-RU" altLang="ru-RU" sz="1800"/>
              <a:t>проходить периодические медицинские осмотры (обследование) за счет средств учредителя; </a:t>
            </a:r>
          </a:p>
          <a:p>
            <a:pPr marL="609600" indent="-609600" eaLnBrk="1" hangingPunct="1">
              <a:lnSpc>
                <a:spcPct val="80000"/>
              </a:lnSpc>
            </a:pPr>
            <a:r>
              <a:rPr lang="ru-RU" altLang="ru-RU" sz="1800"/>
              <a:t>внедрять наиболее эффективные методики подготовки и воспитания обучающихся, использовать апробированные технологии подготовки с учетом индивидуальных особенностей каждого воспитанника; </a:t>
            </a:r>
          </a:p>
          <a:p>
            <a:pPr marL="609600" indent="-609600" eaLnBrk="1" hangingPunct="1">
              <a:lnSpc>
                <a:spcPct val="80000"/>
              </a:lnSpc>
            </a:pPr>
            <a:r>
              <a:rPr lang="ru-RU" altLang="ru-RU" sz="1800"/>
              <a:t>проводить и анализировать промежуточное тестирование учащихся, контролировать ход подготовки к соревнованиям, прохождение учащимися медосмотров; </a:t>
            </a:r>
          </a:p>
          <a:p>
            <a:pPr marL="609600" indent="-609600" eaLnBrk="1" hangingPunct="1">
              <a:lnSpc>
                <a:spcPct val="80000"/>
              </a:lnSpc>
            </a:pPr>
            <a:r>
              <a:rPr lang="ru-RU" altLang="ru-RU" sz="1800"/>
              <a:t>сотрудничать с родителями (законными представителями) обучающихся по вопросам обучения и воспитания; </a:t>
            </a:r>
          </a:p>
          <a:p>
            <a:pPr marL="609600" indent="-609600" eaLnBrk="1" hangingPunct="1">
              <a:lnSpc>
                <a:spcPct val="80000"/>
              </a:lnSpc>
            </a:pPr>
            <a:r>
              <a:rPr lang="ru-RU" altLang="ru-RU" sz="1800"/>
              <a:t>иные права и обязанности работников ДЮСШ определяются их должностными обязанностями и трудовым договором. </a:t>
            </a:r>
          </a:p>
          <a:p>
            <a:pPr marL="609600" indent="-609600" eaLnBrk="1" hangingPunct="1">
              <a:lnSpc>
                <a:spcPct val="80000"/>
              </a:lnSpc>
            </a:pPr>
            <a:endParaRPr lang="ru-RU" altLang="ru-RU" sz="1800"/>
          </a:p>
        </p:txBody>
      </p:sp>
      <p:sp>
        <p:nvSpPr>
          <p:cNvPr id="62468" name="Oval 4">
            <a:hlinkClick r:id="rId2" action="ppaction://hlinksldjump"/>
            <a:extLst>
              <a:ext uri="{FF2B5EF4-FFF2-40B4-BE49-F238E27FC236}">
                <a16:creationId xmlns:a16="http://schemas.microsoft.com/office/drawing/2014/main" id="{FBA2B353-35C4-45BB-B61D-CAD5E8AB6E2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24600" y="6324600"/>
            <a:ext cx="1447800" cy="533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Blip>
                <a:blip r:embed="rId3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SzPct val="80000"/>
              <a:buBlip>
                <a:blip r:embed="rId4"/>
              </a:buBlip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SzPct val="70000"/>
              <a:buBlip>
                <a:blip r:embed="rId5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1800"/>
              <a:t>начало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Заголовок 1">
            <a:extLst>
              <a:ext uri="{FF2B5EF4-FFF2-40B4-BE49-F238E27FC236}">
                <a16:creationId xmlns:a16="http://schemas.microsoft.com/office/drawing/2014/main" id="{D2A89236-F971-444C-ACC9-BE5FE2B6A3C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sz="2400">
                <a:solidFill>
                  <a:schemeClr val="bg2"/>
                </a:solidFill>
              </a:rPr>
              <a:t>В системе подготовки спортивного резерва в Российской Федерации в 2014 г. участвовали</a:t>
            </a:r>
            <a:r>
              <a:rPr lang="ru-RU" altLang="ru-RU" sz="2400"/>
              <a:t>: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ACC480C-F043-45C8-ACE8-72A32CAFD9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3525" y="1598613"/>
            <a:ext cx="7386638" cy="5183187"/>
          </a:xfrm>
        </p:spPr>
        <p:txBody>
          <a:bodyPr/>
          <a:lstStyle/>
          <a:p>
            <a:pPr>
              <a:defRPr/>
            </a:pPr>
            <a:r>
              <a:rPr lang="ru-RU" dirty="0"/>
              <a:t>71 центр спортивной подготовки (ЦСП);</a:t>
            </a:r>
          </a:p>
          <a:p>
            <a:pPr>
              <a:defRPr/>
            </a:pPr>
            <a:r>
              <a:rPr lang="ru-RU" dirty="0"/>
              <a:t>56 училищ олимпийского резерва (УОР);</a:t>
            </a:r>
          </a:p>
          <a:p>
            <a:pPr>
              <a:defRPr/>
            </a:pPr>
            <a:r>
              <a:rPr lang="ru-RU" dirty="0"/>
              <a:t>1055 специализированных детско-юношеских спортивных школ олимпийского резерва (СДЮСШОР);</a:t>
            </a:r>
          </a:p>
          <a:p>
            <a:pPr>
              <a:defRPr/>
            </a:pPr>
            <a:r>
              <a:rPr lang="ru-RU" dirty="0"/>
              <a:t>3780 детско-юношеских спортивных школ (ДЮСШ).</a:t>
            </a:r>
          </a:p>
          <a:p>
            <a:pPr marL="0" indent="0">
              <a:buFontTx/>
              <a:buNone/>
              <a:defRPr/>
            </a:pPr>
            <a:endParaRPr lang="ru-RU" dirty="0"/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>
            <a:extLst>
              <a:ext uri="{FF2B5EF4-FFF2-40B4-BE49-F238E27FC236}">
                <a16:creationId xmlns:a16="http://schemas.microsoft.com/office/drawing/2014/main" id="{D103C943-311A-4465-86B8-EA4C3ECD220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ru-RU" sz="3600" b="1"/>
              <a:t>Родители (законные представители) имеют право:</a:t>
            </a:r>
            <a:r>
              <a:rPr lang="ru-RU" altLang="ru-RU" sz="3600"/>
              <a:t> </a:t>
            </a:r>
          </a:p>
        </p:txBody>
      </p:sp>
      <p:sp>
        <p:nvSpPr>
          <p:cNvPr id="63491" name="Rectangle 3">
            <a:extLst>
              <a:ext uri="{FF2B5EF4-FFF2-40B4-BE49-F238E27FC236}">
                <a16:creationId xmlns:a16="http://schemas.microsoft.com/office/drawing/2014/main" id="{6B94DE17-B4C6-4238-9AFC-CDB635D3A5C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 eaLnBrk="1" hangingPunct="1">
              <a:lnSpc>
                <a:spcPct val="80000"/>
              </a:lnSpc>
            </a:pPr>
            <a:r>
              <a:rPr lang="ru-RU" altLang="ru-RU" sz="1800"/>
              <a:t>Выбирать образовательное учреждение, форму получения образования; </a:t>
            </a:r>
          </a:p>
          <a:p>
            <a:pPr marL="609600" indent="-609600" eaLnBrk="1" hangingPunct="1">
              <a:lnSpc>
                <a:spcPct val="80000"/>
              </a:lnSpc>
            </a:pPr>
            <a:r>
              <a:rPr lang="ru-RU" altLang="ru-RU" sz="1800"/>
              <a:t> защищать законные права и интересы ребенка, принимать участие в управлении ДЮСШ; </a:t>
            </a:r>
          </a:p>
          <a:p>
            <a:pPr marL="609600" indent="-609600" eaLnBrk="1" hangingPunct="1">
              <a:lnSpc>
                <a:spcPct val="80000"/>
              </a:lnSpc>
            </a:pPr>
            <a:r>
              <a:rPr lang="ru-RU" altLang="ru-RU" sz="1800"/>
              <a:t>На тактичное и доброжелательное отношение тренера-преподавателя, уважения своих прав, личного достоинства работниками ДЮСШ, сохранение их семейной информации; </a:t>
            </a:r>
          </a:p>
          <a:p>
            <a:pPr marL="609600" indent="-609600" eaLnBrk="1" hangingPunct="1">
              <a:lnSpc>
                <a:spcPct val="80000"/>
              </a:lnSpc>
            </a:pPr>
            <a:r>
              <a:rPr lang="ru-RU" altLang="ru-RU" sz="1800"/>
              <a:t>Ознакомиться с ходом и содержанием образовательного процесса, результатами спортивных достижений своего ребенка, данных медицинских осмотров; </a:t>
            </a:r>
          </a:p>
          <a:p>
            <a:pPr marL="609600" indent="-609600" eaLnBrk="1" hangingPunct="1">
              <a:lnSpc>
                <a:spcPct val="80000"/>
              </a:lnSpc>
            </a:pPr>
            <a:r>
              <a:rPr lang="ru-RU" altLang="ru-RU" sz="1800"/>
              <a:t>Ознакомиться с настоящим Уставом, лицензией на право ведения образовательной деятельности, свидетельством о государственной аккредитации ДЮСШ; </a:t>
            </a:r>
          </a:p>
          <a:p>
            <a:pPr marL="609600" indent="-609600" eaLnBrk="1" hangingPunct="1">
              <a:lnSpc>
                <a:spcPct val="80000"/>
              </a:lnSpc>
            </a:pPr>
            <a:r>
              <a:rPr lang="ru-RU" altLang="ru-RU" sz="1800"/>
              <a:t>Обратиться с жалобами, предложениями, заявлениями, замечаниями по любому вопросу деятельности ДЮСШ к руководителю. </a:t>
            </a:r>
          </a:p>
          <a:p>
            <a:pPr marL="609600" indent="-609600" eaLnBrk="1" hangingPunct="1">
              <a:lnSpc>
                <a:spcPct val="80000"/>
              </a:lnSpc>
            </a:pPr>
            <a:endParaRPr lang="ru-RU" altLang="ru-RU" sz="1800"/>
          </a:p>
        </p:txBody>
      </p:sp>
      <p:sp>
        <p:nvSpPr>
          <p:cNvPr id="63492" name="Oval 4">
            <a:hlinkClick r:id="rId2" action="ppaction://hlinksldjump"/>
            <a:extLst>
              <a:ext uri="{FF2B5EF4-FFF2-40B4-BE49-F238E27FC236}">
                <a16:creationId xmlns:a16="http://schemas.microsoft.com/office/drawing/2014/main" id="{CF7DE17F-89BE-45B9-8D66-517350C0D31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24600" y="6324600"/>
            <a:ext cx="1447800" cy="533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Blip>
                <a:blip r:embed="rId3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SzPct val="80000"/>
              <a:buBlip>
                <a:blip r:embed="rId4"/>
              </a:buBlip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SzPct val="70000"/>
              <a:buBlip>
                <a:blip r:embed="rId5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1800"/>
              <a:t>начало</a:t>
            </a: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>
            <a:extLst>
              <a:ext uri="{FF2B5EF4-FFF2-40B4-BE49-F238E27FC236}">
                <a16:creationId xmlns:a16="http://schemas.microsoft.com/office/drawing/2014/main" id="{5D9E079D-D629-4162-B20E-09AFB1D3833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ru-RU" b="1"/>
              <a:t>Родители обязаны:</a:t>
            </a:r>
            <a:endParaRPr lang="ru-RU" altLang="ru-RU" b="1"/>
          </a:p>
        </p:txBody>
      </p:sp>
      <p:sp>
        <p:nvSpPr>
          <p:cNvPr id="64515" name="Rectangle 3">
            <a:extLst>
              <a:ext uri="{FF2B5EF4-FFF2-40B4-BE49-F238E27FC236}">
                <a16:creationId xmlns:a16="http://schemas.microsoft.com/office/drawing/2014/main" id="{665F863B-17C7-49C7-95C1-71818FBC6B6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 eaLnBrk="1" hangingPunct="1"/>
            <a:r>
              <a:rPr lang="ru-RU" altLang="ru-RU"/>
              <a:t>Создавать необходимые условия для развития, отдыха ребенка, выполнения им учебных заданий. </a:t>
            </a:r>
          </a:p>
          <a:p>
            <a:pPr marL="609600" indent="-609600" eaLnBrk="1" hangingPunct="1"/>
            <a:r>
              <a:rPr lang="ru-RU" altLang="ru-RU"/>
              <a:t>Родители несут ответственность предусмотренную законодательством РФ за воспитание детей. </a:t>
            </a:r>
          </a:p>
          <a:p>
            <a:pPr marL="609600" indent="-609600" eaLnBrk="1" hangingPunct="1"/>
            <a:endParaRPr lang="ru-RU" altLang="ru-RU"/>
          </a:p>
        </p:txBody>
      </p:sp>
      <p:sp>
        <p:nvSpPr>
          <p:cNvPr id="64516" name="Oval 4">
            <a:hlinkClick r:id="rId2" action="ppaction://hlinksldjump"/>
            <a:extLst>
              <a:ext uri="{FF2B5EF4-FFF2-40B4-BE49-F238E27FC236}">
                <a16:creationId xmlns:a16="http://schemas.microsoft.com/office/drawing/2014/main" id="{FF1807F8-0850-4D07-B858-E0F5B741528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24600" y="6324600"/>
            <a:ext cx="1447800" cy="533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Blip>
                <a:blip r:embed="rId3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SzPct val="80000"/>
              <a:buBlip>
                <a:blip r:embed="rId4"/>
              </a:buBlip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SzPct val="70000"/>
              <a:buBlip>
                <a:blip r:embed="rId5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1800"/>
              <a:t>начало</a:t>
            </a: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>
            <a:extLst>
              <a:ext uri="{FF2B5EF4-FFF2-40B4-BE49-F238E27FC236}">
                <a16:creationId xmlns:a16="http://schemas.microsoft.com/office/drawing/2014/main" id="{7945BDC7-B87C-4DB5-81F3-1BB97F86376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altLang="ru-RU" sz="2800" b="1"/>
              <a:t>Имущество и финансово-хозяйственная деятельность ДЮСШ</a:t>
            </a:r>
            <a:r>
              <a:rPr lang="ru-RU" altLang="ru-RU"/>
              <a:t> </a:t>
            </a:r>
          </a:p>
        </p:txBody>
      </p:sp>
      <p:sp>
        <p:nvSpPr>
          <p:cNvPr id="65539" name="Rectangle 3">
            <a:extLst>
              <a:ext uri="{FF2B5EF4-FFF2-40B4-BE49-F238E27FC236}">
                <a16:creationId xmlns:a16="http://schemas.microsoft.com/office/drawing/2014/main" id="{6ACE2099-7199-422F-9DD5-D67BC353E92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ru-RU" altLang="ru-RU" sz="1800"/>
              <a:t>Источниками формирования имущества и финансовых ресурсов ДЮСШ являются: имущество, переданное ДЮСШ Учредителем; средства, выделяемые целевым назначением из бюджета города (области, ведомства) согласно утвержденной Учредителем смете; добровольные пожертвования физических и юридических лиц; иные источники в соответствии с законодательством Российской Федерации.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sz="1800"/>
              <a:t>Имущество ДЮСШ находится в муниципальной собственности и закрепляется за ДЮСШ на праве оперативного управления. Право оперативного управления на муниципальное имущество у ДЮСШ возникает с момента фактической  передачи этого имущества, если иное не установлено законом, иным правовым актом или решением учредителя. С этого момента на ДЮСШ переходят обязанности по учету, инвентаризации и сохранности имущества, закрепленного за ним.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sz="1800"/>
              <a:t>Земельный  участок   предоставляется Школе в порядке, установленном законодательством РФ, в постоянное  (бессрочное) пользование. Школа не вправе распоряжаться данным земельным участком.</a:t>
            </a:r>
          </a:p>
        </p:txBody>
      </p:sp>
      <p:sp>
        <p:nvSpPr>
          <p:cNvPr id="65540" name="Oval 4">
            <a:hlinkClick r:id="rId2" action="ppaction://hlinksldjump"/>
            <a:extLst>
              <a:ext uri="{FF2B5EF4-FFF2-40B4-BE49-F238E27FC236}">
                <a16:creationId xmlns:a16="http://schemas.microsoft.com/office/drawing/2014/main" id="{AFDA6C04-D8C7-4EAC-8591-EAF09031ED1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24600" y="6324600"/>
            <a:ext cx="1447800" cy="533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Blip>
                <a:blip r:embed="rId3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SzPct val="80000"/>
              <a:buBlip>
                <a:blip r:embed="rId4"/>
              </a:buBlip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SzPct val="70000"/>
              <a:buBlip>
                <a:blip r:embed="rId5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1800"/>
              <a:t>начало</a:t>
            </a:r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>
            <a:extLst>
              <a:ext uri="{FF2B5EF4-FFF2-40B4-BE49-F238E27FC236}">
                <a16:creationId xmlns:a16="http://schemas.microsoft.com/office/drawing/2014/main" id="{D470CEEA-776B-46EB-9723-E85886EB24D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ru-RU" altLang="ru-RU"/>
          </a:p>
        </p:txBody>
      </p:sp>
      <p:sp>
        <p:nvSpPr>
          <p:cNvPr id="66563" name="Rectangle 3">
            <a:extLst>
              <a:ext uri="{FF2B5EF4-FFF2-40B4-BE49-F238E27FC236}">
                <a16:creationId xmlns:a16="http://schemas.microsoft.com/office/drawing/2014/main" id="{778CF4C4-6A94-49DE-9B92-81EC4F68671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ru-RU" altLang="ru-RU" sz="1800"/>
              <a:t>Состав муниципального имущества, передаваемого ДЮСШ на праве оперативного управления определяется уполномоченным органом. Указанное имущество передается ДЮСШ уполномоченным органом по акту приема-передачи, который должен содержать полное описание передаваемого имущества. Переданное имущество ставится на баланс ДЮСШ.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sz="1800"/>
              <a:t>ДЮСШ вправе использовать закрепленное за ним на праве оперативного управления имущество в соответствии с его целевым назначением, заданиями собственника и уставом.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sz="1800"/>
              <a:t>Собственник в отношении имущества, закрепленного за ДЮСШ, вправе изъять, как полностью, так и частично, излишнее, неиспользуемое либо используемое не по назначению имущество ДЮСШ.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sz="1800"/>
              <a:t>В смете доходов и расходов должны быть отражены все доходы ДЮСШ, получаемые как из бюджета, так и из других источников.</a:t>
            </a:r>
          </a:p>
          <a:p>
            <a:pPr eaLnBrk="1" hangingPunct="1">
              <a:lnSpc>
                <a:spcPct val="80000"/>
              </a:lnSpc>
            </a:pPr>
            <a:endParaRPr lang="ru-RU" altLang="ru-RU" sz="1800"/>
          </a:p>
        </p:txBody>
      </p:sp>
      <p:sp>
        <p:nvSpPr>
          <p:cNvPr id="66564" name="Oval 4">
            <a:hlinkClick r:id="rId2" action="ppaction://hlinksldjump"/>
            <a:extLst>
              <a:ext uri="{FF2B5EF4-FFF2-40B4-BE49-F238E27FC236}">
                <a16:creationId xmlns:a16="http://schemas.microsoft.com/office/drawing/2014/main" id="{708BDE9F-B1F2-44D5-A187-CBF919B491D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24600" y="6324600"/>
            <a:ext cx="1447800" cy="533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Blip>
                <a:blip r:embed="rId3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SzPct val="80000"/>
              <a:buBlip>
                <a:blip r:embed="rId4"/>
              </a:buBlip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SzPct val="70000"/>
              <a:buBlip>
                <a:blip r:embed="rId5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1800"/>
              <a:t>начало</a:t>
            </a:r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>
            <a:extLst>
              <a:ext uri="{FF2B5EF4-FFF2-40B4-BE49-F238E27FC236}">
                <a16:creationId xmlns:a16="http://schemas.microsoft.com/office/drawing/2014/main" id="{1F05507A-BA2A-4A47-8B06-174B7B9C929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ru-RU" sz="2000" b="1"/>
              <a:t>При осуществлении оперативного управления</a:t>
            </a:r>
            <a:r>
              <a:rPr lang="ru-RU" altLang="ru-RU" sz="2000"/>
              <a:t> имуществом ДЮСШ обязано:</a:t>
            </a:r>
            <a:br>
              <a:rPr lang="ru-RU" altLang="ru-RU" sz="2000"/>
            </a:br>
            <a:endParaRPr lang="ru-RU" altLang="ru-RU" sz="2000"/>
          </a:p>
        </p:txBody>
      </p:sp>
      <p:sp>
        <p:nvSpPr>
          <p:cNvPr id="67587" name="Rectangle 3">
            <a:extLst>
              <a:ext uri="{FF2B5EF4-FFF2-40B4-BE49-F238E27FC236}">
                <a16:creationId xmlns:a16="http://schemas.microsoft.com/office/drawing/2014/main" id="{31E03EE6-A72B-4485-8FAC-9248BA69B36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ru-RU" altLang="ru-RU" sz="1800"/>
              <a:t>эффективно использовать закрепленное на праве оперативного управления имущество; 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sz="1800"/>
              <a:t>обеспечивать сохранность и использование имущества строго по целевому назначению; 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sz="1800"/>
              <a:t>не допускать ухудшения технического состояния закрепленного за ДЮСШ имущества (это требование не распространяется на ухудшения, связанные с нормативным износом этого имущества в процессе его эксплуатации). 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sz="1800"/>
              <a:t>ДЮСШ использует бюджетные средства в соответствии с утвержденной учредителем сметой доходов и расходов.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sz="1800"/>
              <a:t>Получаемые средства направляются на ведение уставной деятельности, согласно утвержденной смете доходов и расходов.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sz="1800"/>
              <a:t>ДЮСШ отвечает по своим обязательствам находящимися в ее распоряжении денежными средствами, при их недостаточности субсидиарную ответственность по обязательствам ДЮСШ несет Учредитель, в соответствии с действующим законодательством.</a:t>
            </a:r>
          </a:p>
        </p:txBody>
      </p:sp>
      <p:sp>
        <p:nvSpPr>
          <p:cNvPr id="67588" name="Oval 4">
            <a:hlinkClick r:id="rId2" action="ppaction://hlinksldjump"/>
            <a:extLst>
              <a:ext uri="{FF2B5EF4-FFF2-40B4-BE49-F238E27FC236}">
                <a16:creationId xmlns:a16="http://schemas.microsoft.com/office/drawing/2014/main" id="{F8D71667-6610-4374-98DA-A9C04F11E20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24600" y="6324600"/>
            <a:ext cx="1447800" cy="533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Blip>
                <a:blip r:embed="rId3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SzPct val="80000"/>
              <a:buBlip>
                <a:blip r:embed="rId4"/>
              </a:buBlip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SzPct val="70000"/>
              <a:buBlip>
                <a:blip r:embed="rId5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1800"/>
              <a:t>начало</a:t>
            </a:r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>
            <a:extLst>
              <a:ext uri="{FF2B5EF4-FFF2-40B4-BE49-F238E27FC236}">
                <a16:creationId xmlns:a16="http://schemas.microsoft.com/office/drawing/2014/main" id="{D7C60314-DD23-43C8-8F56-4A02399844E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ru-RU" altLang="ru-RU"/>
          </a:p>
        </p:txBody>
      </p:sp>
      <p:sp>
        <p:nvSpPr>
          <p:cNvPr id="68611" name="Rectangle 3">
            <a:extLst>
              <a:ext uri="{FF2B5EF4-FFF2-40B4-BE49-F238E27FC236}">
                <a16:creationId xmlns:a16="http://schemas.microsoft.com/office/drawing/2014/main" id="{655E2E16-506B-4A05-8831-C87C832142D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ru-RU" altLang="ru-RU" sz="1400"/>
              <a:t>ДЮСШ не вправе отчуждать либо иным способом распоряжаться имуществом, закреплённым за ним Учредителем или приобретённым за счёт средств, выделенных Учредителем на приобретение такого имущества.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sz="1400"/>
              <a:t> Плоды, продукция и доходы от использования имущества, находящегося в оперативном управлении, а так же имущество, приобретённое  ДЮСШ по договору или иным основаниям, поступают в ДЮСШ в порядке, установленном действующим законодательством для приобретения права собственности.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sz="1400"/>
              <a:t> Имущество, закреплённое за ДЮСШ на праве оперативного управления, подлежит страхованию за счёт средств, выделяемых на эти цели согласно смете расходов.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sz="1400"/>
              <a:t> ДЮСШ в соответствии с его Уставом предоставлено право, осуществлять приносящую доходы деятельность,  доходы, полученные от такой деятельности и приобретенное за счет этих доходов имущество, являются муниципальной собственностью и поступают в самостоятельное  распоряжение  ДЮСШ, а также учитываются на отдельном балансе.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sz="1400"/>
              <a:t>  При осуществлении финансово-хозяйственной деятельности ДЮСШ открывает счета в органах казначейства.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sz="1400"/>
              <a:t>  ДЮСШ вправе выступать в качестве арендатора и арендодателя в соответствии с нормативно- правовыми актами.</a:t>
            </a:r>
          </a:p>
          <a:p>
            <a:pPr eaLnBrk="1" hangingPunct="1">
              <a:lnSpc>
                <a:spcPct val="80000"/>
              </a:lnSpc>
            </a:pPr>
            <a:endParaRPr lang="ru-RU" altLang="ru-RU" sz="1400"/>
          </a:p>
        </p:txBody>
      </p:sp>
      <p:sp>
        <p:nvSpPr>
          <p:cNvPr id="68612" name="Oval 4">
            <a:hlinkClick r:id="rId2" action="ppaction://hlinksldjump"/>
            <a:extLst>
              <a:ext uri="{FF2B5EF4-FFF2-40B4-BE49-F238E27FC236}">
                <a16:creationId xmlns:a16="http://schemas.microsoft.com/office/drawing/2014/main" id="{DAD8F659-97A9-4247-B203-EFB5A9C388B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24600" y="6324600"/>
            <a:ext cx="1447800" cy="533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Blip>
                <a:blip r:embed="rId3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SzPct val="80000"/>
              <a:buBlip>
                <a:blip r:embed="rId4"/>
              </a:buBlip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SzPct val="70000"/>
              <a:buBlip>
                <a:blip r:embed="rId5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1800"/>
              <a:t>начало</a:t>
            </a:r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>
            <a:extLst>
              <a:ext uri="{FF2B5EF4-FFF2-40B4-BE49-F238E27FC236}">
                <a16:creationId xmlns:a16="http://schemas.microsoft.com/office/drawing/2014/main" id="{57EB9B9E-4E1D-4017-B400-1FB499F9A22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altLang="ru-RU" sz="3600" b="1"/>
              <a:t>Отчетность и контроль за деятельностью</a:t>
            </a:r>
            <a:endParaRPr lang="ru-RU" altLang="ru-RU" sz="3600" b="1"/>
          </a:p>
        </p:txBody>
      </p:sp>
      <p:sp>
        <p:nvSpPr>
          <p:cNvPr id="69635" name="Rectangle 3">
            <a:extLst>
              <a:ext uri="{FF2B5EF4-FFF2-40B4-BE49-F238E27FC236}">
                <a16:creationId xmlns:a16="http://schemas.microsoft.com/office/drawing/2014/main" id="{1190A498-F20E-4608-AD41-35CA2BEB7C7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ru-RU" altLang="ru-RU" sz="1600"/>
              <a:t>ДЮСШ осуществляет в соответствии с действующим законодательством оперативный бухгалтерский учет результатов финансово-хозяйственной и иной деятельности, ведет статистическую и бухгалтерскую отчетность, отчитывается о результатах деятельности в порядке и в сроки, установленные учредителем согласно законодательству Российской Федерации, нормативным актам города Красноярска.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sz="1600"/>
              <a:t> За искажение государственной отчетности должностные лица ДЮСШ несут установленную законодательством Российской Федерации дисциплинарную, административную и уголовную ответственность.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sz="1600"/>
              <a:t>Контроль за деятельностью ДЮСШ осуществляется Учредителем, а также контролирующими и надзорными органами в пределах их компетенции.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sz="1600"/>
              <a:t>Контроль за эффективностью использования и сохранностью имущества, закрепленного за городским государственным учреждением на праве оперативного управления, осуществляет учредитель.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sz="1600"/>
              <a:t>Отчетность ДЮСШ представляет по форме и в сроки, установленные органами государственной и отраслевой статистики.</a:t>
            </a:r>
          </a:p>
        </p:txBody>
      </p:sp>
      <p:sp>
        <p:nvSpPr>
          <p:cNvPr id="69636" name="Oval 4">
            <a:hlinkClick r:id="rId2" action="ppaction://hlinksldjump"/>
            <a:extLst>
              <a:ext uri="{FF2B5EF4-FFF2-40B4-BE49-F238E27FC236}">
                <a16:creationId xmlns:a16="http://schemas.microsoft.com/office/drawing/2014/main" id="{D789DF5D-8C7D-4EA6-B760-D2B1B891C99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24600" y="6324600"/>
            <a:ext cx="1447800" cy="533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Blip>
                <a:blip r:embed="rId3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SzPct val="80000"/>
              <a:buBlip>
                <a:blip r:embed="rId4"/>
              </a:buBlip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SzPct val="70000"/>
              <a:buBlip>
                <a:blip r:embed="rId5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1800"/>
              <a:t>начало</a:t>
            </a:r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>
            <a:extLst>
              <a:ext uri="{FF2B5EF4-FFF2-40B4-BE49-F238E27FC236}">
                <a16:creationId xmlns:a16="http://schemas.microsoft.com/office/drawing/2014/main" id="{D3224A26-F32F-4433-BA4E-C123891A487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ru-RU" altLang="ru-RU"/>
              <a:t>Устав ДЮСШ</a:t>
            </a:r>
          </a:p>
        </p:txBody>
      </p:sp>
      <p:sp>
        <p:nvSpPr>
          <p:cNvPr id="70659" name="Rectangle 3">
            <a:extLst>
              <a:ext uri="{FF2B5EF4-FFF2-40B4-BE49-F238E27FC236}">
                <a16:creationId xmlns:a16="http://schemas.microsoft.com/office/drawing/2014/main" id="{917E1688-36CC-4395-BEB6-43F94B9CD56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ru-RU" altLang="ru-RU"/>
              <a:t>Тип – образовательное учреждение дополнительного образования детей.</a:t>
            </a:r>
          </a:p>
          <a:p>
            <a:pPr eaLnBrk="1" hangingPunct="1"/>
            <a:r>
              <a:rPr lang="ru-RU" altLang="ru-RU"/>
              <a:t>Вид – детско-юношеская спортивная школа.</a:t>
            </a:r>
          </a:p>
        </p:txBody>
      </p:sp>
      <p:sp>
        <p:nvSpPr>
          <p:cNvPr id="70660" name="Oval 4">
            <a:hlinkClick r:id="rId2" action="ppaction://hlinksldjump"/>
            <a:extLst>
              <a:ext uri="{FF2B5EF4-FFF2-40B4-BE49-F238E27FC236}">
                <a16:creationId xmlns:a16="http://schemas.microsoft.com/office/drawing/2014/main" id="{C2ECE656-045A-439A-9420-79B2A53F70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24600" y="6324600"/>
            <a:ext cx="1447800" cy="533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Blip>
                <a:blip r:embed="rId3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SzPct val="80000"/>
              <a:buBlip>
                <a:blip r:embed="rId4"/>
              </a:buBlip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SzPct val="70000"/>
              <a:buBlip>
                <a:blip r:embed="rId5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1800"/>
              <a:t>начало</a:t>
            </a:r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>
            <a:extLst>
              <a:ext uri="{FF2B5EF4-FFF2-40B4-BE49-F238E27FC236}">
                <a16:creationId xmlns:a16="http://schemas.microsoft.com/office/drawing/2014/main" id="{8FB9CD1E-278C-46FE-B0B8-CB8265198CC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ru-RU" altLang="ru-RU"/>
              <a:t>Устав ДЮСШ</a:t>
            </a:r>
          </a:p>
        </p:txBody>
      </p:sp>
      <p:sp>
        <p:nvSpPr>
          <p:cNvPr id="71683" name="Rectangle 3">
            <a:extLst>
              <a:ext uri="{FF2B5EF4-FFF2-40B4-BE49-F238E27FC236}">
                <a16:creationId xmlns:a16="http://schemas.microsoft.com/office/drawing/2014/main" id="{2BC3EB9E-80CE-48F3-AB5C-49C89BCD279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 eaLnBrk="1" hangingPunct="1"/>
            <a:r>
              <a:rPr lang="ru-RU" altLang="ru-RU"/>
              <a:t>Учредителем ДЮСШ является…..(администрация города….области…..) </a:t>
            </a:r>
          </a:p>
          <a:p>
            <a:pPr marL="609600" indent="-609600" eaLnBrk="1" hangingPunct="1"/>
            <a:r>
              <a:rPr lang="ru-RU" altLang="ru-RU"/>
              <a:t>Место нахождения учредителя: </a:t>
            </a:r>
          </a:p>
          <a:p>
            <a:pPr marL="609600" indent="-609600" eaLnBrk="1" hangingPunct="1"/>
            <a:r>
              <a:rPr lang="ru-RU" altLang="ru-RU"/>
              <a:t>Место нахождения ДЮСШ:</a:t>
            </a:r>
          </a:p>
        </p:txBody>
      </p:sp>
      <p:sp>
        <p:nvSpPr>
          <p:cNvPr id="71684" name="Oval 4">
            <a:hlinkClick r:id="rId2" action="ppaction://hlinksldjump"/>
            <a:extLst>
              <a:ext uri="{FF2B5EF4-FFF2-40B4-BE49-F238E27FC236}">
                <a16:creationId xmlns:a16="http://schemas.microsoft.com/office/drawing/2014/main" id="{4999112A-2234-4B95-B35C-74FB7B3C004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24600" y="6324600"/>
            <a:ext cx="1447800" cy="533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Blip>
                <a:blip r:embed="rId3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SzPct val="80000"/>
              <a:buBlip>
                <a:blip r:embed="rId4"/>
              </a:buBlip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SzPct val="70000"/>
              <a:buBlip>
                <a:blip r:embed="rId5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1800"/>
              <a:t>начало</a:t>
            </a:r>
          </a:p>
        </p:txBody>
      </p:sp>
    </p:spTree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>
            <a:extLst>
              <a:ext uri="{FF2B5EF4-FFF2-40B4-BE49-F238E27FC236}">
                <a16:creationId xmlns:a16="http://schemas.microsoft.com/office/drawing/2014/main" id="{235E5EF2-4F78-4679-A0E2-BA7CFA387B7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ru-RU" altLang="ru-RU"/>
              <a:t>Устав ДЮСШ</a:t>
            </a:r>
          </a:p>
        </p:txBody>
      </p:sp>
      <p:sp>
        <p:nvSpPr>
          <p:cNvPr id="72707" name="Rectangle 3">
            <a:extLst>
              <a:ext uri="{FF2B5EF4-FFF2-40B4-BE49-F238E27FC236}">
                <a16:creationId xmlns:a16="http://schemas.microsoft.com/office/drawing/2014/main" id="{04DCAD6F-4848-478C-BF3D-713D989091C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ru-RU" altLang="ru-RU" sz="2400"/>
              <a:t>ДЮСШ осуществляет свою деятельность в соответствии с  Конституцией РФ, федеральными законами РФ и иными нормативными правовыми актами РФ, в том числе, Законом РФ "Об образовании", федеральным законом "О физической культуре и спорте", Типовым положением об образовательном учреждении дополнительного образования детей, Уставом города (области, ведомства….) и иными правовыми актами, санитарными нормами и правилами, правилами охраны труда и техники безопасности, противопожарной безопасности, а также  настоящим Уставом. </a:t>
            </a:r>
          </a:p>
        </p:txBody>
      </p:sp>
      <p:sp>
        <p:nvSpPr>
          <p:cNvPr id="72708" name="Oval 4">
            <a:hlinkClick r:id="rId2" action="ppaction://hlinksldjump"/>
            <a:extLst>
              <a:ext uri="{FF2B5EF4-FFF2-40B4-BE49-F238E27FC236}">
                <a16:creationId xmlns:a16="http://schemas.microsoft.com/office/drawing/2014/main" id="{4ADB2430-0B3A-4DFA-AF8C-A5F3FD5B2BD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24600" y="6324600"/>
            <a:ext cx="1447800" cy="533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Blip>
                <a:blip r:embed="rId3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SzPct val="80000"/>
              <a:buBlip>
                <a:blip r:embed="rId4"/>
              </a:buBlip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SzPct val="70000"/>
              <a:buBlip>
                <a:blip r:embed="rId5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1800"/>
              <a:t>начало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Заголовок 1">
            <a:extLst>
              <a:ext uri="{FF2B5EF4-FFF2-40B4-BE49-F238E27FC236}">
                <a16:creationId xmlns:a16="http://schemas.microsoft.com/office/drawing/2014/main" id="{267BF97A-C210-4BD3-8F68-6F339CBB848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altLang="ru-RU" sz="2400">
                <a:solidFill>
                  <a:schemeClr val="bg2"/>
                </a:solidFill>
              </a:rPr>
              <a:t>Ростовская область (из доклада С.Р. Аракеляна на коллегии минспорта 17.10.2019)</a:t>
            </a:r>
            <a:endParaRPr lang="ru-RU" altLang="ru-RU">
              <a:solidFill>
                <a:schemeClr val="bg2"/>
              </a:solidFill>
            </a:endParaRPr>
          </a:p>
        </p:txBody>
      </p:sp>
      <p:sp>
        <p:nvSpPr>
          <p:cNvPr id="9219" name="Объект 2">
            <a:extLst>
              <a:ext uri="{FF2B5EF4-FFF2-40B4-BE49-F238E27FC236}">
                <a16:creationId xmlns:a16="http://schemas.microsoft.com/office/drawing/2014/main" id="{0E10E929-F1A2-4218-8A23-9F41198B5A0C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ru-RU" altLang="ru-RU" sz="2400"/>
              <a:t>Подготовку спортивного резерва в области осуществляют 129 организаций. В сфере физической культуры и спорта находится 61 организация, реализующая программы спортивной подготовки в соответствии с федеральными стандартами, что составляет 47%. 68 организаций, или 53% находятся в сфере образования и реализуют программы дополнительного образования в области физической культуры и спорта.</a:t>
            </a:r>
          </a:p>
          <a:p>
            <a:br>
              <a:rPr lang="ru-RU" altLang="ru-RU"/>
            </a:br>
            <a:endParaRPr lang="ru-RU" altLang="ru-RU"/>
          </a:p>
        </p:txBody>
      </p:sp>
    </p:spTree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>
            <a:extLst>
              <a:ext uri="{FF2B5EF4-FFF2-40B4-BE49-F238E27FC236}">
                <a16:creationId xmlns:a16="http://schemas.microsoft.com/office/drawing/2014/main" id="{8B5E10BD-9D6B-4116-B6EC-9C3B701B18F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ru-RU" altLang="ru-RU"/>
              <a:t>Устав ДЮСШ</a:t>
            </a:r>
          </a:p>
        </p:txBody>
      </p:sp>
      <p:sp>
        <p:nvSpPr>
          <p:cNvPr id="73731" name="Rectangle 3">
            <a:extLst>
              <a:ext uri="{FF2B5EF4-FFF2-40B4-BE49-F238E27FC236}">
                <a16:creationId xmlns:a16="http://schemas.microsoft.com/office/drawing/2014/main" id="{EE4E3091-CA9C-403D-889F-3B01B8E8F28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ru-RU" altLang="ru-RU" sz="2000"/>
              <a:t>ДЮСШ является юридическим лицом. Имеет обособленное имущество на праве оперативного управления, а также может иметь самостоятельную смету, лицевой счет в органах федерального казначейства. ДЮСШ как юридическое лицо для достижения целей своей деятельности может от своего имени приобретать и осуществлять имущественные и личные неимущественные права, нести обязанности, распоряжается денежными средствами, в пределах установленных законодательством РФ, имеет право от своего имени заключать договоры. быть истцом и ответчиком в суде.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sz="2000"/>
              <a:t>ДЮСШ как юридическое лицо имеет Устав, печать установленного образца, штампы, бланки со своим наименованием.</a:t>
            </a:r>
          </a:p>
        </p:txBody>
      </p:sp>
      <p:sp>
        <p:nvSpPr>
          <p:cNvPr id="73732" name="Oval 4">
            <a:hlinkClick r:id="rId2" action="ppaction://hlinksldjump"/>
            <a:extLst>
              <a:ext uri="{FF2B5EF4-FFF2-40B4-BE49-F238E27FC236}">
                <a16:creationId xmlns:a16="http://schemas.microsoft.com/office/drawing/2014/main" id="{871D6EEB-D36B-4463-8605-51335DA20A9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24600" y="6324600"/>
            <a:ext cx="1447800" cy="533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Blip>
                <a:blip r:embed="rId3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SzPct val="80000"/>
              <a:buBlip>
                <a:blip r:embed="rId4"/>
              </a:buBlip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SzPct val="70000"/>
              <a:buBlip>
                <a:blip r:embed="rId5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1800"/>
              <a:t>начало</a:t>
            </a:r>
          </a:p>
        </p:txBody>
      </p:sp>
    </p:spTree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>
            <a:extLst>
              <a:ext uri="{FF2B5EF4-FFF2-40B4-BE49-F238E27FC236}">
                <a16:creationId xmlns:a16="http://schemas.microsoft.com/office/drawing/2014/main" id="{CA680240-7E77-4349-ABFB-38E015B2DF7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ru-RU" altLang="ru-RU"/>
              <a:t>Устав ДЮСШ</a:t>
            </a:r>
          </a:p>
        </p:txBody>
      </p:sp>
      <p:sp>
        <p:nvSpPr>
          <p:cNvPr id="74755" name="Rectangle 3">
            <a:extLst>
              <a:ext uri="{FF2B5EF4-FFF2-40B4-BE49-F238E27FC236}">
                <a16:creationId xmlns:a16="http://schemas.microsoft.com/office/drawing/2014/main" id="{CF360682-21CC-4CFC-BAE3-668E74371B5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ru-RU" altLang="ru-RU" sz="2400"/>
              <a:t>Права юридического лица у ДЮСШ в части ведения уставной финансово-хозяйственной деятельности, направленной на осуществление образовательного процесса, возникают с момента  регистрации ДЮСШ.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sz="2400"/>
              <a:t>Право на ведение образовательной деятельности и льготы, предоставляемые законодательством Российской федерации, возникают у ДЮСШ с момента выдачи ДЮСШ лицензии.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sz="2400"/>
              <a:t>ДЮСШ проходит государственную аккредитацию в соответствии с Законом РФ «Об образовании».</a:t>
            </a:r>
          </a:p>
        </p:txBody>
      </p:sp>
      <p:sp>
        <p:nvSpPr>
          <p:cNvPr id="74756" name="Oval 4">
            <a:hlinkClick r:id="rId2" action="ppaction://hlinksldjump"/>
            <a:extLst>
              <a:ext uri="{FF2B5EF4-FFF2-40B4-BE49-F238E27FC236}">
                <a16:creationId xmlns:a16="http://schemas.microsoft.com/office/drawing/2014/main" id="{C0338AEE-EE9A-4EC7-A9E6-C68988086E5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24600" y="6324600"/>
            <a:ext cx="1447800" cy="533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Blip>
                <a:blip r:embed="rId3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SzPct val="80000"/>
              <a:buBlip>
                <a:blip r:embed="rId4"/>
              </a:buBlip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SzPct val="70000"/>
              <a:buBlip>
                <a:blip r:embed="rId5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1800"/>
              <a:t>начало</a:t>
            </a:r>
          </a:p>
        </p:txBody>
      </p:sp>
    </p:spTree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>
            <a:extLst>
              <a:ext uri="{FF2B5EF4-FFF2-40B4-BE49-F238E27FC236}">
                <a16:creationId xmlns:a16="http://schemas.microsoft.com/office/drawing/2014/main" id="{A8692C2D-738E-4FCD-B9DB-EF320A7B7C0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ru-RU" altLang="ru-RU"/>
          </a:p>
        </p:txBody>
      </p:sp>
      <p:sp>
        <p:nvSpPr>
          <p:cNvPr id="75779" name="Rectangle 3">
            <a:extLst>
              <a:ext uri="{FF2B5EF4-FFF2-40B4-BE49-F238E27FC236}">
                <a16:creationId xmlns:a16="http://schemas.microsoft.com/office/drawing/2014/main" id="{3263E231-DA86-4F24-AD7A-2109B54C8F0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ru-RU" altLang="ru-RU"/>
              <a:t>Свидетельство о государственной аккредитации, выдаваемое ДЮСШ, подтверждает государственный статус (тип, вид и  категорию), определяемый в  соответствии с уровнем и направленностью реализуемых им  образовательных программ.</a:t>
            </a:r>
          </a:p>
        </p:txBody>
      </p:sp>
      <p:sp>
        <p:nvSpPr>
          <p:cNvPr id="75780" name="Oval 4">
            <a:hlinkClick r:id="rId2" action="ppaction://hlinksldjump"/>
            <a:extLst>
              <a:ext uri="{FF2B5EF4-FFF2-40B4-BE49-F238E27FC236}">
                <a16:creationId xmlns:a16="http://schemas.microsoft.com/office/drawing/2014/main" id="{877EA13A-6C1C-49CE-9909-C212D1ACEC6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24600" y="6324600"/>
            <a:ext cx="1447800" cy="533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Blip>
                <a:blip r:embed="rId3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SzPct val="80000"/>
              <a:buBlip>
                <a:blip r:embed="rId4"/>
              </a:buBlip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SzPct val="70000"/>
              <a:buBlip>
                <a:blip r:embed="rId5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1800"/>
              <a:t>начало</a:t>
            </a:r>
          </a:p>
        </p:txBody>
      </p:sp>
    </p:spTree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>
            <a:extLst>
              <a:ext uri="{FF2B5EF4-FFF2-40B4-BE49-F238E27FC236}">
                <a16:creationId xmlns:a16="http://schemas.microsoft.com/office/drawing/2014/main" id="{4358C61F-2503-478F-AE6B-2252617DC3C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ru-RU" altLang="ru-RU"/>
          </a:p>
        </p:txBody>
      </p:sp>
      <p:sp>
        <p:nvSpPr>
          <p:cNvPr id="76803" name="Rectangle 3">
            <a:extLst>
              <a:ext uri="{FF2B5EF4-FFF2-40B4-BE49-F238E27FC236}">
                <a16:creationId xmlns:a16="http://schemas.microsoft.com/office/drawing/2014/main" id="{981F102D-28B0-4F43-BC91-1EEA0086A7D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ru-RU" altLang="ru-RU" sz="2800"/>
              <a:t>ДЮСШ может иметь филиалы (отделения), структурные подразделения, которые не являются юридическими лицами и действуют на основании Положения, утверждённого директором ДЮСШ.</a:t>
            </a:r>
          </a:p>
          <a:p>
            <a:pPr eaLnBrk="1" hangingPunct="1">
              <a:lnSpc>
                <a:spcPct val="90000"/>
              </a:lnSpc>
            </a:pPr>
            <a:r>
              <a:rPr lang="ru-RU" altLang="ru-RU" sz="2800"/>
              <a:t>Филиалы (отделения) ДЮСШ проходят регистрацию по фактическому адресу, лицензирование, государственную аккредитацию в порядке, установленным законодательством.</a:t>
            </a:r>
          </a:p>
        </p:txBody>
      </p:sp>
      <p:sp>
        <p:nvSpPr>
          <p:cNvPr id="76804" name="Oval 4">
            <a:hlinkClick r:id="rId2" action="ppaction://hlinksldjump"/>
            <a:extLst>
              <a:ext uri="{FF2B5EF4-FFF2-40B4-BE49-F238E27FC236}">
                <a16:creationId xmlns:a16="http://schemas.microsoft.com/office/drawing/2014/main" id="{C031109F-9F8A-4514-BC2F-1B54BC15DFC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24600" y="6324600"/>
            <a:ext cx="1447800" cy="533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Blip>
                <a:blip r:embed="rId3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SzPct val="80000"/>
              <a:buBlip>
                <a:blip r:embed="rId4"/>
              </a:buBlip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SzPct val="70000"/>
              <a:buBlip>
                <a:blip r:embed="rId5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1800"/>
              <a:t>начало</a:t>
            </a:r>
          </a:p>
        </p:txBody>
      </p:sp>
    </p:spTree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>
            <a:extLst>
              <a:ext uri="{FF2B5EF4-FFF2-40B4-BE49-F238E27FC236}">
                <a16:creationId xmlns:a16="http://schemas.microsoft.com/office/drawing/2014/main" id="{56445A4C-9DD5-49F2-935C-399203C1368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ru-RU" altLang="ru-RU"/>
          </a:p>
        </p:txBody>
      </p:sp>
      <p:sp>
        <p:nvSpPr>
          <p:cNvPr id="77827" name="Rectangle 3">
            <a:extLst>
              <a:ext uri="{FF2B5EF4-FFF2-40B4-BE49-F238E27FC236}">
                <a16:creationId xmlns:a16="http://schemas.microsoft.com/office/drawing/2014/main" id="{541F53A2-0B5D-42E6-B034-23B7299E9BD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ru-RU" altLang="ru-RU" sz="2000"/>
              <a:t>ДЮСШ в отношении закрепленного за ним имущества осуществляет в пределах, установленных законом, в соответствии с целями своей деятельности, заданиями собственника, учредителя и назначением имущества права владения, пользования и распоряжения им.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sz="2000"/>
              <a:t>В ДЮСШ не допускается создание и деятельность организационных структур политических партий, общественно-политических и религиозных движений и организаций.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sz="2000"/>
              <a:t>ДЮСШ имеет право устанавливать прямые связи с учреждениями, предприятиями, организациями, в том числе и иностранными.</a:t>
            </a:r>
          </a:p>
        </p:txBody>
      </p:sp>
      <p:sp>
        <p:nvSpPr>
          <p:cNvPr id="77828" name="Oval 4">
            <a:hlinkClick r:id="rId2" action="ppaction://hlinksldjump"/>
            <a:extLst>
              <a:ext uri="{FF2B5EF4-FFF2-40B4-BE49-F238E27FC236}">
                <a16:creationId xmlns:a16="http://schemas.microsoft.com/office/drawing/2014/main" id="{68576352-5FB0-42E0-A1C7-096D47D63B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24600" y="6324600"/>
            <a:ext cx="1447800" cy="533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Blip>
                <a:blip r:embed="rId3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SzPct val="80000"/>
              <a:buBlip>
                <a:blip r:embed="rId4"/>
              </a:buBlip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SzPct val="70000"/>
              <a:buBlip>
                <a:blip r:embed="rId5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1800"/>
              <a:t>начало</a:t>
            </a:r>
          </a:p>
        </p:txBody>
      </p:sp>
    </p:spTree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2">
            <a:extLst>
              <a:ext uri="{FF2B5EF4-FFF2-40B4-BE49-F238E27FC236}">
                <a16:creationId xmlns:a16="http://schemas.microsoft.com/office/drawing/2014/main" id="{F1AE3C02-A7D4-45DA-B7A3-56DD673F0E3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ru-RU" altLang="ru-RU"/>
          </a:p>
        </p:txBody>
      </p:sp>
      <p:sp>
        <p:nvSpPr>
          <p:cNvPr id="78851" name="Rectangle 3">
            <a:extLst>
              <a:ext uri="{FF2B5EF4-FFF2-40B4-BE49-F238E27FC236}">
                <a16:creationId xmlns:a16="http://schemas.microsoft.com/office/drawing/2014/main" id="{983BC5A2-8785-4A52-A912-040F58D376B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ru-RU" altLang="ru-RU" sz="2800"/>
              <a:t>Устав, изменения, вносимые в Устав (новая редакция Устава), принимаются общим собранием трудового коллектива и утверждаются Учредителем.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sz="2800"/>
              <a:t>Лица, принимаемые Устав (новая редакция) на работу в ДЮСШ, родители (законные представители) детей, дети должны быть ознакомлены с Уставом.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sz="2800"/>
              <a:t>Устав, а также изменения, вносимые в Устав (новая редакция Устава) вступают в силу с момента государственной регистрации.</a:t>
            </a:r>
          </a:p>
        </p:txBody>
      </p:sp>
      <p:sp>
        <p:nvSpPr>
          <p:cNvPr id="78852" name="Oval 4">
            <a:hlinkClick r:id="rId2" action="ppaction://hlinksldjump"/>
            <a:extLst>
              <a:ext uri="{FF2B5EF4-FFF2-40B4-BE49-F238E27FC236}">
                <a16:creationId xmlns:a16="http://schemas.microsoft.com/office/drawing/2014/main" id="{DB1FCBB7-F794-41F0-ACEC-CDC039B4437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24600" y="6324600"/>
            <a:ext cx="1447800" cy="533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Blip>
                <a:blip r:embed="rId3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SzPct val="80000"/>
              <a:buBlip>
                <a:blip r:embed="rId4"/>
              </a:buBlip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SzPct val="70000"/>
              <a:buBlip>
                <a:blip r:embed="rId5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1800"/>
              <a:t>начало</a:t>
            </a:r>
          </a:p>
        </p:txBody>
      </p:sp>
    </p:spTree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>
            <a:extLst>
              <a:ext uri="{FF2B5EF4-FFF2-40B4-BE49-F238E27FC236}">
                <a16:creationId xmlns:a16="http://schemas.microsoft.com/office/drawing/2014/main" id="{B8305F96-CDDC-443E-90A4-D25FF45C4B6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altLang="ru-RU" sz="3600" b="1"/>
              <a:t>Порядок реорганизации и ликвидации ДЮСШ</a:t>
            </a:r>
            <a:r>
              <a:rPr lang="ru-RU" altLang="ru-RU" sz="3600"/>
              <a:t> </a:t>
            </a:r>
          </a:p>
        </p:txBody>
      </p:sp>
      <p:sp>
        <p:nvSpPr>
          <p:cNvPr id="79875" name="Rectangle 3">
            <a:extLst>
              <a:ext uri="{FF2B5EF4-FFF2-40B4-BE49-F238E27FC236}">
                <a16:creationId xmlns:a16="http://schemas.microsoft.com/office/drawing/2014/main" id="{C4F1F32D-9955-44FC-9611-B7A82D77F27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ru-RU" altLang="ru-RU" sz="1400"/>
              <a:t>ДЮСШ ликвидируется: по решению Учредителя; по решению суда в случаях, предусмотренных законодательством.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sz="1400"/>
              <a:t>При ликвидации ДЮСШ, учредителем (уполномоченным органом) создается ликвидационная комиссия, которая оценивает наличное имущество, рассчитывается с кредиторами, составляет ликвидационный баланс и представляет его учредителю на утверждение.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sz="1400"/>
              <a:t>При прекращении деятельности ДЮСШ все документы постоянного хранения, имеющие научно-историческое значение, документы по личному составу (приказы, личные дела и другие) передаются на государственное хранение в краевой государственный архив. Передача и упорядочение документов осуществляются силами и за счет средств ДЮСШ в соответствии с требованиями архивных органов.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sz="1400"/>
              <a:t>При реорганизации и ликвидации ДЮСШ увольняемым работникам гарантируется соблюдение их прав и интересов в соответствии с действующим законодательством РФ.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sz="1400"/>
              <a:t>При ликвидации ДЮСШ, имущество, оставшееся после расчётов, произведённых в установленном порядке с кредиторами ДЮСШ, перераспределяется на цели развития городской системы образованияв казну города Красноярска.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sz="1400"/>
              <a:t>ДЮСШ может быть реорганизовано в иную некоммерческую образовательную организацию в соответствии с законодательством Российской Федерации.</a:t>
            </a:r>
          </a:p>
        </p:txBody>
      </p:sp>
      <p:sp>
        <p:nvSpPr>
          <p:cNvPr id="79876" name="Oval 4">
            <a:hlinkClick r:id="rId2" action="ppaction://hlinksldjump"/>
            <a:extLst>
              <a:ext uri="{FF2B5EF4-FFF2-40B4-BE49-F238E27FC236}">
                <a16:creationId xmlns:a16="http://schemas.microsoft.com/office/drawing/2014/main" id="{786B57EB-3615-4D83-B6EA-ACE8654491D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24600" y="6324600"/>
            <a:ext cx="1447800" cy="533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Blip>
                <a:blip r:embed="rId3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SzPct val="80000"/>
              <a:buBlip>
                <a:blip r:embed="rId4"/>
              </a:buBlip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SzPct val="70000"/>
              <a:buBlip>
                <a:blip r:embed="rId5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1800"/>
              <a:t>начало</a:t>
            </a:r>
          </a:p>
        </p:txBody>
      </p:sp>
    </p:spTree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>
            <a:extLst>
              <a:ext uri="{FF2B5EF4-FFF2-40B4-BE49-F238E27FC236}">
                <a16:creationId xmlns:a16="http://schemas.microsoft.com/office/drawing/2014/main" id="{B7979C6A-4BAD-4ED9-B614-D2C7A34F393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ru-RU" altLang="ru-RU"/>
          </a:p>
        </p:txBody>
      </p:sp>
      <p:sp>
        <p:nvSpPr>
          <p:cNvPr id="80899" name="Rectangle 3">
            <a:extLst>
              <a:ext uri="{FF2B5EF4-FFF2-40B4-BE49-F238E27FC236}">
                <a16:creationId xmlns:a16="http://schemas.microsoft.com/office/drawing/2014/main" id="{D6E3D1F4-1329-4C48-ADEE-C7EB04D23D4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ru-RU" altLang="ru-RU" sz="1600"/>
              <a:t>При реорганизации ДЮСШ в форме преобразования выделения филиала в самостоятельное юридическое лицо, присоединения к образовательному учреждению юридического лица, не являющего образовательным учреждением, создании автономного образовательного учреждения путем изменения типа существующего государственного или муниципального образовательного учреждения образовательного учреждения вправе осуществлять определенные в его уставе виды деятельности на основании лицензии и свидетельства о государственной аккредитации выданных такому образовательному учреждению, до окончания срока действий этих лицензий и свидетельства. При реорганизации ДЮСШ в форме присоединения к ДЮСШ одного или нескольких образовательных учреждений лицензия и свидетельство о государственной аккредитации реорганизованного ДЮСШ переоформляются в порядке установленном Правительства Российской Федерации, с учетом лицензий и свидетельств о государственной аккредитации присоединяемых образовательных учреждений на период до окончания срока действия лицензий и свидетельств о государственной аккредитации реорганизованного ДЮСШ.</a:t>
            </a:r>
          </a:p>
        </p:txBody>
      </p:sp>
      <p:sp>
        <p:nvSpPr>
          <p:cNvPr id="80900" name="Oval 4">
            <a:hlinkClick r:id="rId2" action="ppaction://hlinksldjump"/>
            <a:extLst>
              <a:ext uri="{FF2B5EF4-FFF2-40B4-BE49-F238E27FC236}">
                <a16:creationId xmlns:a16="http://schemas.microsoft.com/office/drawing/2014/main" id="{18893330-2726-4C9A-BC19-888DA57390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24600" y="6324600"/>
            <a:ext cx="1447800" cy="533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Blip>
                <a:blip r:embed="rId3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SzPct val="80000"/>
              <a:buBlip>
                <a:blip r:embed="rId4"/>
              </a:buBlip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SzPct val="70000"/>
              <a:buBlip>
                <a:blip r:embed="rId5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1800"/>
              <a:t>начало</a:t>
            </a:r>
          </a:p>
        </p:txBody>
      </p:sp>
    </p:spTree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>
            <a:extLst>
              <a:ext uri="{FF2B5EF4-FFF2-40B4-BE49-F238E27FC236}">
                <a16:creationId xmlns:a16="http://schemas.microsoft.com/office/drawing/2014/main" id="{62BA178A-E055-46E9-A15B-4084B6F1EFD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ru-RU" altLang="ru-RU"/>
          </a:p>
        </p:txBody>
      </p:sp>
      <p:sp>
        <p:nvSpPr>
          <p:cNvPr id="81923" name="Rectangle 3">
            <a:extLst>
              <a:ext uri="{FF2B5EF4-FFF2-40B4-BE49-F238E27FC236}">
                <a16:creationId xmlns:a16="http://schemas.microsoft.com/office/drawing/2014/main" id="{2095252C-682C-4490-9EF4-8228FE48F7A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ru-RU" altLang="ru-RU" sz="2800"/>
              <a:t>ДЮСШ считается прекратившим свою деятельность с момента  внесения соответствующей записи в единый государственный реестр юридических лиц.</a:t>
            </a:r>
          </a:p>
          <a:p>
            <a:pPr eaLnBrk="1" hangingPunct="1">
              <a:lnSpc>
                <a:spcPct val="90000"/>
              </a:lnSpc>
            </a:pPr>
            <a:r>
              <a:rPr lang="ru-RU" altLang="ru-RU" sz="2800"/>
              <a:t>При изменении статуса ДЮСШ и его реорганизации в иной форме лицензия и свидетельство о государственной аккредитации утрачивают силу, если федеральным законом не предусмотрено иное.</a:t>
            </a:r>
          </a:p>
        </p:txBody>
      </p:sp>
      <p:sp>
        <p:nvSpPr>
          <p:cNvPr id="81924" name="Oval 4">
            <a:hlinkClick r:id="rId2" action="ppaction://hlinksldjump"/>
            <a:extLst>
              <a:ext uri="{FF2B5EF4-FFF2-40B4-BE49-F238E27FC236}">
                <a16:creationId xmlns:a16="http://schemas.microsoft.com/office/drawing/2014/main" id="{D3519E29-1156-4600-B4DC-83BC95027B5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24600" y="6324600"/>
            <a:ext cx="1447800" cy="533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Blip>
                <a:blip r:embed="rId3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SzPct val="80000"/>
              <a:buBlip>
                <a:blip r:embed="rId4"/>
              </a:buBlip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SzPct val="70000"/>
              <a:buBlip>
                <a:blip r:embed="rId5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1800"/>
              <a:t>начало</a:t>
            </a:r>
          </a:p>
        </p:txBody>
      </p:sp>
    </p:spTree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2">
            <a:extLst>
              <a:ext uri="{FF2B5EF4-FFF2-40B4-BE49-F238E27FC236}">
                <a16:creationId xmlns:a16="http://schemas.microsoft.com/office/drawing/2014/main" id="{B1A420D0-C725-458E-A248-75FE1BA1483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altLang="ru-RU" b="1"/>
              <a:t>Локальные акты ДЮСШ</a:t>
            </a:r>
            <a:r>
              <a:rPr lang="ru-RU" altLang="ru-RU"/>
              <a:t> </a:t>
            </a:r>
          </a:p>
        </p:txBody>
      </p:sp>
      <p:sp>
        <p:nvSpPr>
          <p:cNvPr id="82947" name="Rectangle 3">
            <a:extLst>
              <a:ext uri="{FF2B5EF4-FFF2-40B4-BE49-F238E27FC236}">
                <a16:creationId xmlns:a16="http://schemas.microsoft.com/office/drawing/2014/main" id="{A93C9105-8899-4E35-86C4-30B50D93F22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altLang="ru-RU" sz="2000"/>
              <a:t>ДЮСШ может иметь следующие виды локальных актов, регламентирующие деятельность ДЮСШ: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sz="2000"/>
              <a:t>Положения 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sz="2000"/>
              <a:t>Инструкции 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sz="2000"/>
              <a:t>Правила 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sz="2000"/>
              <a:t>Приказы 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sz="2000"/>
              <a:t>Распоряжения 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sz="2000"/>
              <a:t>Планы 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sz="2000"/>
              <a:t>Штатное расписание 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sz="2000"/>
              <a:t>Протоколы 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sz="2000"/>
              <a:t>и другие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altLang="ru-RU" sz="2000"/>
              <a:t>Локальные акты ДЮСШ утверждаются директором и не могут противоречить действующему законодательству РФ и Уставу.</a:t>
            </a:r>
          </a:p>
        </p:txBody>
      </p:sp>
      <p:sp>
        <p:nvSpPr>
          <p:cNvPr id="82948" name="Oval 4">
            <a:hlinkClick r:id="rId2" action="ppaction://hlinksldjump"/>
            <a:extLst>
              <a:ext uri="{FF2B5EF4-FFF2-40B4-BE49-F238E27FC236}">
                <a16:creationId xmlns:a16="http://schemas.microsoft.com/office/drawing/2014/main" id="{99F37E30-89AB-48CC-8E4B-DAB339FD07A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24600" y="6324600"/>
            <a:ext cx="1447800" cy="533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Blip>
                <a:blip r:embed="rId3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SzPct val="80000"/>
              <a:buBlip>
                <a:blip r:embed="rId4"/>
              </a:buBlip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SzPct val="70000"/>
              <a:buBlip>
                <a:blip r:embed="rId5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1800"/>
              <a:t>начало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>
            <a:extLst>
              <a:ext uri="{FF2B5EF4-FFF2-40B4-BE49-F238E27FC236}">
                <a16:creationId xmlns:a16="http://schemas.microsoft.com/office/drawing/2014/main" id="{CBD8628C-5B39-4081-B79B-C715F201560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ru-RU" b="1">
                <a:solidFill>
                  <a:schemeClr val="bg2"/>
                </a:solidFill>
              </a:rPr>
              <a:t>Цели деятельности ДЮСШ</a:t>
            </a:r>
            <a:endParaRPr lang="ru-RU" altLang="ru-RU">
              <a:solidFill>
                <a:schemeClr val="bg2"/>
              </a:solidFill>
            </a:endParaRPr>
          </a:p>
        </p:txBody>
      </p:sp>
      <p:sp>
        <p:nvSpPr>
          <p:cNvPr id="10243" name="Rectangle 3">
            <a:extLst>
              <a:ext uri="{FF2B5EF4-FFF2-40B4-BE49-F238E27FC236}">
                <a16:creationId xmlns:a16="http://schemas.microsoft.com/office/drawing/2014/main" id="{653E6BA3-E786-4DC0-B413-A684FB6BF05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ru-RU" altLang="ru-RU" sz="2800"/>
              <a:t>Реализация дополнительных образовательных программ физкультурно-спортивной направленности в интересах личности, общества, государства.</a:t>
            </a:r>
          </a:p>
          <a:p>
            <a:pPr eaLnBrk="1" hangingPunct="1"/>
            <a:r>
              <a:rPr lang="ru-RU" altLang="ru-RU" sz="2800"/>
              <a:t>Удовлетворение образовательных потребностей обучающихся в регулярных физкультурно-спортивных занятиях и обеспечение условий для их физического совершенствования.</a:t>
            </a:r>
          </a:p>
        </p:txBody>
      </p:sp>
      <p:sp>
        <p:nvSpPr>
          <p:cNvPr id="10244" name="Oval 4">
            <a:hlinkClick r:id="rId2" action="ppaction://hlinksldjump"/>
            <a:extLst>
              <a:ext uri="{FF2B5EF4-FFF2-40B4-BE49-F238E27FC236}">
                <a16:creationId xmlns:a16="http://schemas.microsoft.com/office/drawing/2014/main" id="{FE458181-E8B3-4F51-A21F-4E7C4B7539A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24600" y="6324600"/>
            <a:ext cx="1447800" cy="533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Blip>
                <a:blip r:embed="rId3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SzPct val="80000"/>
              <a:buBlip>
                <a:blip r:embed="rId4"/>
              </a:buBlip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SzPct val="70000"/>
              <a:buBlip>
                <a:blip r:embed="rId5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1800"/>
              <a:t>начало</a:t>
            </a:r>
          </a:p>
        </p:txBody>
      </p:sp>
    </p:spTree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>
            <a:extLst>
              <a:ext uri="{FF2B5EF4-FFF2-40B4-BE49-F238E27FC236}">
                <a16:creationId xmlns:a16="http://schemas.microsoft.com/office/drawing/2014/main" id="{B3142691-5F8B-40CF-832B-42EE61E3CC3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 sz="2000" b="1"/>
              <a:t>Методические рекомендации</a:t>
            </a:r>
            <a:br>
              <a:rPr lang="ru-RU" altLang="ru-RU" sz="2000" b="1"/>
            </a:br>
            <a:r>
              <a:rPr lang="ru-RU" altLang="ru-RU" sz="2000" b="1"/>
              <a:t>по организации деятельности спортивных школ в Российской Федерации</a:t>
            </a:r>
            <a:br>
              <a:rPr lang="ru-RU" altLang="ru-RU" sz="3600" b="1"/>
            </a:br>
            <a:endParaRPr lang="ru-RU" altLang="ru-RU" sz="3600" b="1"/>
          </a:p>
        </p:txBody>
      </p:sp>
      <p:sp>
        <p:nvSpPr>
          <p:cNvPr id="83971" name="Rectangle 3">
            <a:extLst>
              <a:ext uri="{FF2B5EF4-FFF2-40B4-BE49-F238E27FC236}">
                <a16:creationId xmlns:a16="http://schemas.microsoft.com/office/drawing/2014/main" id="{CD1223A0-5967-4CD8-9BB4-FB8F2F78408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ru-RU" altLang="ru-RU" sz="1600" b="1"/>
              <a:t>Письмо Федерального агентства по физической культуре и спорту</a:t>
            </a:r>
            <a:br>
              <a:rPr lang="ru-RU" altLang="ru-RU" sz="1600" b="1"/>
            </a:br>
            <a:r>
              <a:rPr lang="ru-RU" altLang="ru-RU" sz="1600" b="1"/>
              <a:t>от 12 декабря 2006 г. N СК-02-10/3685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sz="1600"/>
              <a:t> 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sz="1600"/>
              <a:t>См. также письмо Департамента молодежной политики, воспитания и социальной защиты детей Министерства образования и науки РФ от 29 сентября 2006 г. N 06-1479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sz="1600"/>
              <a:t> 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sz="1600"/>
              <a:t>Федеральное агентство по физической культуре и спорту направляет Вам для использования в работе </a:t>
            </a:r>
            <a:r>
              <a:rPr lang="ru-RU" altLang="ru-RU" sz="1600" u="sng">
                <a:hlinkClick r:id="" action="ppaction://noaction"/>
              </a:rPr>
              <a:t>"Методические рекомендации</a:t>
            </a:r>
            <a:r>
              <a:rPr lang="ru-RU" altLang="ru-RU" sz="1600"/>
              <a:t> по организации деятельности спортивных школ в Российской Федерации".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sz="1600"/>
              <a:t>Одновременно информируем, что совместным письмом Минобрнауки России и Росспорта N ВФ-1544/06 от 10.08.2006 и N ЮА-00-10/2554 от 24.08.2006 письмо Министерства образования Российской Федерации от 01.02.1995 N 03-М и Государственного комитета Российской Федерации по физической культуре и туризму от 25 января 1995 г. N 96-ИТ о направлении сборника "Нормативно-правовые основы, регулирующие деятельность учреждений дополнительного образования физкультурно-спортивной направленности, расположенных на территории Российской Федерации" признано недействующим.</a:t>
            </a:r>
          </a:p>
        </p:txBody>
      </p:sp>
    </p:spTree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2">
            <a:extLst>
              <a:ext uri="{FF2B5EF4-FFF2-40B4-BE49-F238E27FC236}">
                <a16:creationId xmlns:a16="http://schemas.microsoft.com/office/drawing/2014/main" id="{F3D1C795-14A7-45D3-B6DA-26117FE978F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/>
              <a:t>Ссылки</a:t>
            </a:r>
          </a:p>
        </p:txBody>
      </p:sp>
      <p:sp>
        <p:nvSpPr>
          <p:cNvPr id="84995" name="Rectangle 3">
            <a:extLst>
              <a:ext uri="{FF2B5EF4-FFF2-40B4-BE49-F238E27FC236}">
                <a16:creationId xmlns:a16="http://schemas.microsoft.com/office/drawing/2014/main" id="{ADC1C027-7AF9-4D0A-BEF4-17C267489F7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ru-RU">
                <a:hlinkClick r:id="rId2"/>
              </a:rPr>
              <a:t>http://kidsport.narod.ru/anohina.htm</a:t>
            </a:r>
            <a:endParaRPr lang="en-US" altLang="ru-RU"/>
          </a:p>
          <a:p>
            <a:pPr eaLnBrk="1" hangingPunct="1">
              <a:lnSpc>
                <a:spcPct val="90000"/>
              </a:lnSpc>
            </a:pPr>
            <a:r>
              <a:rPr lang="en-US" altLang="ru-RU">
                <a:hlinkClick r:id="rId3"/>
              </a:rPr>
              <a:t>http://www.infosport.ru</a:t>
            </a:r>
            <a:endParaRPr lang="en-US" altLang="ru-RU"/>
          </a:p>
          <a:p>
            <a:pPr eaLnBrk="1" hangingPunct="1">
              <a:lnSpc>
                <a:spcPct val="90000"/>
              </a:lnSpc>
            </a:pPr>
            <a:r>
              <a:rPr lang="en-US" altLang="ru-RU">
                <a:hlinkClick r:id="rId4"/>
              </a:rPr>
              <a:t>http://www.rossport.ru</a:t>
            </a:r>
            <a:endParaRPr lang="ru-RU" altLang="ru-RU"/>
          </a:p>
          <a:p>
            <a:pPr eaLnBrk="1" hangingPunct="1">
              <a:lnSpc>
                <a:spcPct val="90000"/>
              </a:lnSpc>
            </a:pPr>
            <a:r>
              <a:rPr lang="en-US" altLang="ru-RU">
                <a:hlinkClick r:id="rId5"/>
              </a:rPr>
              <a:t>http://minstm.gov.ru/</a:t>
            </a:r>
            <a:endParaRPr lang="ru-RU" altLang="ru-RU"/>
          </a:p>
          <a:p>
            <a:pPr eaLnBrk="1" hangingPunct="1">
              <a:lnSpc>
                <a:spcPct val="90000"/>
              </a:lnSpc>
            </a:pPr>
            <a:r>
              <a:rPr lang="en-US" altLang="ru-RU">
                <a:hlinkClick r:id="rId6"/>
              </a:rPr>
              <a:t>http://www.biblioclub.ru/</a:t>
            </a:r>
            <a:endParaRPr lang="ru-RU" altLang="ru-RU"/>
          </a:p>
          <a:p>
            <a:pPr eaLnBrk="1" hangingPunct="1">
              <a:lnSpc>
                <a:spcPct val="90000"/>
              </a:lnSpc>
            </a:pPr>
            <a:r>
              <a:rPr lang="en-US" altLang="ru-RU">
                <a:hlinkClick r:id="rId7"/>
              </a:rPr>
              <a:t>http://www.sport.pi.sfedu.ru/index.html</a:t>
            </a:r>
            <a:endParaRPr lang="ru-RU" altLang="ru-RU"/>
          </a:p>
          <a:p>
            <a:pPr eaLnBrk="1" hangingPunct="1">
              <a:lnSpc>
                <a:spcPct val="90000"/>
              </a:lnSpc>
            </a:pPr>
            <a:r>
              <a:rPr lang="en-US" altLang="ru-RU">
                <a:hlinkClick r:id="rId8"/>
              </a:rPr>
              <a:t>http://минобрнауки.рф/</a:t>
            </a:r>
            <a:endParaRPr lang="ru-RU" altLang="ru-RU"/>
          </a:p>
          <a:p>
            <a:pPr eaLnBrk="1" hangingPunct="1">
              <a:lnSpc>
                <a:spcPct val="90000"/>
              </a:lnSpc>
            </a:pPr>
            <a:r>
              <a:rPr lang="ru-RU" altLang="ru-RU">
                <a:hlinkClick r:id="rId9"/>
              </a:rPr>
              <a:t>http://www.sportedu.ru/</a:t>
            </a:r>
            <a:endParaRPr lang="ru-RU" altLang="ru-RU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>
            <a:extLst>
              <a:ext uri="{FF2B5EF4-FFF2-40B4-BE49-F238E27FC236}">
                <a16:creationId xmlns:a16="http://schemas.microsoft.com/office/drawing/2014/main" id="{EAF86BFA-9BFE-40F3-B85A-2E76D6FD3ED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ru-RU" sz="3600" b="1">
                <a:solidFill>
                  <a:schemeClr val="bg2"/>
                </a:solidFill>
              </a:rPr>
              <a:t>Задачи деятельности</a:t>
            </a:r>
            <a:r>
              <a:rPr lang="ru-RU" altLang="ru-RU" sz="3600" b="1">
                <a:solidFill>
                  <a:schemeClr val="bg2"/>
                </a:solidFill>
              </a:rPr>
              <a:t> ДЮСШ</a:t>
            </a:r>
            <a:r>
              <a:rPr lang="ru-RU" altLang="ru-RU" sz="3600">
                <a:solidFill>
                  <a:schemeClr val="bg2"/>
                </a:solidFill>
              </a:rPr>
              <a:t> </a:t>
            </a:r>
          </a:p>
        </p:txBody>
      </p:sp>
      <p:sp>
        <p:nvSpPr>
          <p:cNvPr id="11267" name="Rectangle 3">
            <a:extLst>
              <a:ext uri="{FF2B5EF4-FFF2-40B4-BE49-F238E27FC236}">
                <a16:creationId xmlns:a16="http://schemas.microsoft.com/office/drawing/2014/main" id="{E2D0FE6B-96AE-4044-952E-F3F294A9FAE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ru-RU" altLang="ru-RU" sz="2000"/>
              <a:t>Формирование общей культуры, укрепление здоровья обучающихся.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sz="2000"/>
              <a:t>Обеспечение необходимых условий для личностного развития, адаптации к жизни в обществе, организации содержательного досуга обучающихся средствами физической культуры.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sz="2000"/>
              <a:t> Обеспечение необходимых условий для достижения обучающимися уровня спортивных успехов сообразно способностям.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sz="2000"/>
              <a:t>Выявление и  подготовка перспективных спортсменов для сборных команд города, региона и Российской Федерации.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sz="2000"/>
              <a:t>Развитие массовой физической культуры и детского спорта.</a:t>
            </a:r>
          </a:p>
        </p:txBody>
      </p:sp>
      <p:sp>
        <p:nvSpPr>
          <p:cNvPr id="11268" name="Oval 4">
            <a:hlinkClick r:id="rId2" action="ppaction://hlinksldjump"/>
            <a:extLst>
              <a:ext uri="{FF2B5EF4-FFF2-40B4-BE49-F238E27FC236}">
                <a16:creationId xmlns:a16="http://schemas.microsoft.com/office/drawing/2014/main" id="{954208E8-A73C-408B-BF0E-408581AE208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24600" y="6324600"/>
            <a:ext cx="1447800" cy="533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Blip>
                <a:blip r:embed="rId3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SzPct val="80000"/>
              <a:buBlip>
                <a:blip r:embed="rId4"/>
              </a:buBlip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SzPct val="70000"/>
              <a:buBlip>
                <a:blip r:embed="rId5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1800"/>
              <a:t>начало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Кимоно">
  <a:themeElements>
    <a:clrScheme name="Кимоно 1">
      <a:dk1>
        <a:srgbClr val="2F1311"/>
      </a:dk1>
      <a:lt1>
        <a:srgbClr val="C16059"/>
      </a:lt1>
      <a:dk2>
        <a:srgbClr val="F7D47D"/>
      </a:dk2>
      <a:lt2>
        <a:srgbClr val="000000"/>
      </a:lt2>
      <a:accent1>
        <a:srgbClr val="D5B781"/>
      </a:accent1>
      <a:accent2>
        <a:srgbClr val="79AF7D"/>
      </a:accent2>
      <a:accent3>
        <a:srgbClr val="DDB6B5"/>
      </a:accent3>
      <a:accent4>
        <a:srgbClr val="270E0D"/>
      </a:accent4>
      <a:accent5>
        <a:srgbClr val="E7D8C1"/>
      </a:accent5>
      <a:accent6>
        <a:srgbClr val="6D9E71"/>
      </a:accent6>
      <a:hlink>
        <a:srgbClr val="F0B854"/>
      </a:hlink>
      <a:folHlink>
        <a:srgbClr val="DC893E"/>
      </a:folHlink>
    </a:clrScheme>
    <a:fontScheme name="Кимоно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Кимоно 1">
        <a:dk1>
          <a:srgbClr val="2F1311"/>
        </a:dk1>
        <a:lt1>
          <a:srgbClr val="C16059"/>
        </a:lt1>
        <a:dk2>
          <a:srgbClr val="F7D47D"/>
        </a:dk2>
        <a:lt2>
          <a:srgbClr val="000000"/>
        </a:lt2>
        <a:accent1>
          <a:srgbClr val="D5B781"/>
        </a:accent1>
        <a:accent2>
          <a:srgbClr val="79AF7D"/>
        </a:accent2>
        <a:accent3>
          <a:srgbClr val="DDB6B5"/>
        </a:accent3>
        <a:accent4>
          <a:srgbClr val="270E0D"/>
        </a:accent4>
        <a:accent5>
          <a:srgbClr val="E7D8C1"/>
        </a:accent5>
        <a:accent6>
          <a:srgbClr val="6D9E71"/>
        </a:accent6>
        <a:hlink>
          <a:srgbClr val="F0B854"/>
        </a:hlink>
        <a:folHlink>
          <a:srgbClr val="DC893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Кимоно 2">
        <a:dk1>
          <a:srgbClr val="000000"/>
        </a:dk1>
        <a:lt1>
          <a:srgbClr val="FFFFFF"/>
        </a:lt1>
        <a:dk2>
          <a:srgbClr val="000000"/>
        </a:dk2>
        <a:lt2>
          <a:srgbClr val="F7D47D"/>
        </a:lt2>
        <a:accent1>
          <a:srgbClr val="C19341"/>
        </a:accent1>
        <a:accent2>
          <a:srgbClr val="60A265"/>
        </a:accent2>
        <a:accent3>
          <a:srgbClr val="AAAAAA"/>
        </a:accent3>
        <a:accent4>
          <a:srgbClr val="DADADA"/>
        </a:accent4>
        <a:accent5>
          <a:srgbClr val="DDC8B0"/>
        </a:accent5>
        <a:accent6>
          <a:srgbClr val="56925B"/>
        </a:accent6>
        <a:hlink>
          <a:srgbClr val="EB9F17"/>
        </a:hlink>
        <a:folHlink>
          <a:srgbClr val="CF7625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имоно 3">
        <a:dk1>
          <a:srgbClr val="00002E"/>
        </a:dk1>
        <a:lt1>
          <a:srgbClr val="FFFFFF"/>
        </a:lt1>
        <a:dk2>
          <a:srgbClr val="003399"/>
        </a:dk2>
        <a:lt2>
          <a:srgbClr val="F4BC40"/>
        </a:lt2>
        <a:accent1>
          <a:srgbClr val="9280CC"/>
        </a:accent1>
        <a:accent2>
          <a:srgbClr val="BD51A1"/>
        </a:accent2>
        <a:accent3>
          <a:srgbClr val="AAADCA"/>
        </a:accent3>
        <a:accent4>
          <a:srgbClr val="DADADA"/>
        </a:accent4>
        <a:accent5>
          <a:srgbClr val="C7C0E2"/>
        </a:accent5>
        <a:accent6>
          <a:srgbClr val="AB4991"/>
        </a:accent6>
        <a:hlink>
          <a:srgbClr val="CC66FF"/>
        </a:hlink>
        <a:folHlink>
          <a:srgbClr val="824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имоно 4">
        <a:dk1>
          <a:srgbClr val="2F1311"/>
        </a:dk1>
        <a:lt1>
          <a:srgbClr val="7A8E9C"/>
        </a:lt1>
        <a:dk2>
          <a:srgbClr val="FDF4DF"/>
        </a:dk2>
        <a:lt2>
          <a:srgbClr val="3E4A52"/>
        </a:lt2>
        <a:accent1>
          <a:srgbClr val="81ABA0"/>
        </a:accent1>
        <a:accent2>
          <a:srgbClr val="CD817B"/>
        </a:accent2>
        <a:accent3>
          <a:srgbClr val="BEC6CB"/>
        </a:accent3>
        <a:accent4>
          <a:srgbClr val="270E0D"/>
        </a:accent4>
        <a:accent5>
          <a:srgbClr val="C1D2CD"/>
        </a:accent5>
        <a:accent6>
          <a:srgbClr val="BA746F"/>
        </a:accent6>
        <a:hlink>
          <a:srgbClr val="BEBC76"/>
        </a:hlink>
        <a:folHlink>
          <a:srgbClr val="668E6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Кимоно 5">
        <a:dk1>
          <a:srgbClr val="2F1311"/>
        </a:dk1>
        <a:lt1>
          <a:srgbClr val="7A9C7C"/>
        </a:lt1>
        <a:dk2>
          <a:srgbClr val="FBEBC3"/>
        </a:dk2>
        <a:lt2>
          <a:srgbClr val="3C503D"/>
        </a:lt2>
        <a:accent1>
          <a:srgbClr val="D5B781"/>
        </a:accent1>
        <a:accent2>
          <a:srgbClr val="C16059"/>
        </a:accent2>
        <a:accent3>
          <a:srgbClr val="BECBBF"/>
        </a:accent3>
        <a:accent4>
          <a:srgbClr val="270E0D"/>
        </a:accent4>
        <a:accent5>
          <a:srgbClr val="E7D8C1"/>
        </a:accent5>
        <a:accent6>
          <a:srgbClr val="AF5650"/>
        </a:accent6>
        <a:hlink>
          <a:srgbClr val="F0B854"/>
        </a:hlink>
        <a:folHlink>
          <a:srgbClr val="DC893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Кимоно 6">
        <a:dk1>
          <a:srgbClr val="000000"/>
        </a:dk1>
        <a:lt1>
          <a:srgbClr val="D9EFE0"/>
        </a:lt1>
        <a:dk2>
          <a:srgbClr val="30605A"/>
        </a:dk2>
        <a:lt2>
          <a:srgbClr val="15331E"/>
        </a:lt2>
        <a:accent1>
          <a:srgbClr val="A4C6BA"/>
        </a:accent1>
        <a:accent2>
          <a:srgbClr val="558F7D"/>
        </a:accent2>
        <a:accent3>
          <a:srgbClr val="E9F6ED"/>
        </a:accent3>
        <a:accent4>
          <a:srgbClr val="000000"/>
        </a:accent4>
        <a:accent5>
          <a:srgbClr val="CFDFD9"/>
        </a:accent5>
        <a:accent6>
          <a:srgbClr val="4C8171"/>
        </a:accent6>
        <a:hlink>
          <a:srgbClr val="C1C177"/>
        </a:hlink>
        <a:folHlink>
          <a:srgbClr val="A08F5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Кимоно 7">
        <a:dk1>
          <a:srgbClr val="2F1311"/>
        </a:dk1>
        <a:lt1>
          <a:srgbClr val="CFC7B5"/>
        </a:lt1>
        <a:dk2>
          <a:srgbClr val="853F35"/>
        </a:dk2>
        <a:lt2>
          <a:srgbClr val="8E7F5E"/>
        </a:lt2>
        <a:accent1>
          <a:srgbClr val="EBD2A5"/>
        </a:accent1>
        <a:accent2>
          <a:srgbClr val="A5C9A8"/>
        </a:accent2>
        <a:accent3>
          <a:srgbClr val="E4E0D7"/>
        </a:accent3>
        <a:accent4>
          <a:srgbClr val="270E0D"/>
        </a:accent4>
        <a:accent5>
          <a:srgbClr val="F3E5CF"/>
        </a:accent5>
        <a:accent6>
          <a:srgbClr val="95B698"/>
        </a:accent6>
        <a:hlink>
          <a:srgbClr val="C68510"/>
        </a:hlink>
        <a:folHlink>
          <a:srgbClr val="E5A87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Кимоно 8">
        <a:dk1>
          <a:srgbClr val="000000"/>
        </a:dk1>
        <a:lt1>
          <a:srgbClr val="F0EED8"/>
        </a:lt1>
        <a:dk2>
          <a:srgbClr val="666729"/>
        </a:dk2>
        <a:lt2>
          <a:srgbClr val="3F3B19"/>
        </a:lt2>
        <a:accent1>
          <a:srgbClr val="E9D47D"/>
        </a:accent1>
        <a:accent2>
          <a:srgbClr val="D4DD91"/>
        </a:accent2>
        <a:accent3>
          <a:srgbClr val="F6F5E9"/>
        </a:accent3>
        <a:accent4>
          <a:srgbClr val="000000"/>
        </a:accent4>
        <a:accent5>
          <a:srgbClr val="F2E6BF"/>
        </a:accent5>
        <a:accent6>
          <a:srgbClr val="C0C883"/>
        </a:accent6>
        <a:hlink>
          <a:srgbClr val="9D943F"/>
        </a:hlink>
        <a:folHlink>
          <a:srgbClr val="C9C177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Kimono</Template>
  <TotalTime>396</TotalTime>
  <Words>5772</Words>
  <Application>Microsoft Office PowerPoint</Application>
  <PresentationFormat>Экран (4:3)</PresentationFormat>
  <Paragraphs>440</Paragraphs>
  <Slides>81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81</vt:i4>
      </vt:variant>
    </vt:vector>
  </HeadingPairs>
  <TitlesOfParts>
    <vt:vector size="85" baseType="lpstr">
      <vt:lpstr>Arial</vt:lpstr>
      <vt:lpstr>Calibri</vt:lpstr>
      <vt:lpstr>Times New Roman</vt:lpstr>
      <vt:lpstr>Кимоно</vt:lpstr>
      <vt:lpstr>Организация и управление деятельностью ДЮСШ</vt:lpstr>
      <vt:lpstr>Содержание</vt:lpstr>
      <vt:lpstr>Общие понятия</vt:lpstr>
      <vt:lpstr>ДЮСШ</vt:lpstr>
      <vt:lpstr>Современные особенности ДЮСШ (принадлежность органитзации):</vt:lpstr>
      <vt:lpstr>В системе подготовки спортивного резерва в Российской Федерации в 2014 г. участвовали:</vt:lpstr>
      <vt:lpstr>Ростовская область (из доклада С.Р. Аракеляна на коллегии минспорта 17.10.2019)</vt:lpstr>
      <vt:lpstr>Цели деятельности ДЮСШ</vt:lpstr>
      <vt:lpstr>Задачи деятельности ДЮСШ </vt:lpstr>
      <vt:lpstr>История ДЮСШ</vt:lpstr>
      <vt:lpstr>Стадион Юных пионеров в Москве (1934) (Стадион союза пищевиков им. Томского– с 1926г. – крупнейший стадион в стране на тот момент)</vt:lpstr>
      <vt:lpstr>История ДЮСШ</vt:lpstr>
      <vt:lpstr>История ДЮСШ</vt:lpstr>
      <vt:lpstr>Типология спортивных школ в России </vt:lpstr>
      <vt:lpstr>Типология спортивных школ в России</vt:lpstr>
      <vt:lpstr>Спортивные школы в других странах </vt:lpstr>
      <vt:lpstr>Основы деятельности ДЮСШ </vt:lpstr>
      <vt:lpstr>Основы деятельности ДЮСШ</vt:lpstr>
      <vt:lpstr>Организация и содержание образовательного процесса</vt:lpstr>
      <vt:lpstr>Организация и содержание образовательного процесса</vt:lpstr>
      <vt:lpstr>Учебный год в ДЮСШ </vt:lpstr>
      <vt:lpstr>Презентация PowerPoint</vt:lpstr>
      <vt:lpstr>Презентация PowerPoint</vt:lpstr>
      <vt:lpstr>Порядок приема обучающихся</vt:lpstr>
      <vt:lpstr>Порядок приема обучающихся</vt:lpstr>
      <vt:lpstr>Презентация PowerPoint</vt:lpstr>
      <vt:lpstr>Презентация PowerPoint</vt:lpstr>
      <vt:lpstr>Прием детей в ДЮСШ осуществляется  директором и оформляется приказом на основании: </vt:lpstr>
      <vt:lpstr>Особенности приема в ДЮСШ</vt:lpstr>
      <vt:lpstr>Группы</vt:lpstr>
      <vt:lpstr>Презентация PowerPoint</vt:lpstr>
      <vt:lpstr>Этапы многолетней спортивной подготовки (согласно закона о ФКиС и нормативов спортивных школ)</vt:lpstr>
      <vt:lpstr>Основные критерии соответствия, перехода и распределения этапов подготовки спортсменов</vt:lpstr>
      <vt:lpstr>Примерная продолжительность обучения на этапах: </vt:lpstr>
      <vt:lpstr>Примерный учебный план ДЮСШ</vt:lpstr>
      <vt:lpstr>Основания для отчисления: </vt:lpstr>
      <vt:lpstr>Управление и руководство ДЮСШ </vt:lpstr>
      <vt:lpstr>Учредитель:</vt:lpstr>
      <vt:lpstr>Директор ДЮСШ: </vt:lpstr>
      <vt:lpstr>Общее собрание трудового коллектива </vt:lpstr>
      <vt:lpstr>Полномочия общего собрания трудового коллектива: </vt:lpstr>
      <vt:lpstr>Педагогический совет является коллегиальным органом управления </vt:lpstr>
      <vt:lpstr>Директор</vt:lpstr>
      <vt:lpstr>Совет старших тренеров (тренерский совет)</vt:lpstr>
      <vt:lpstr>К компетенции Совета относятся:</vt:lpstr>
      <vt:lpstr>Родительское собрание ДЮСШ</vt:lpstr>
      <vt:lpstr>К компетенции Родительского собрания ДЮСШ относится: </vt:lpstr>
      <vt:lpstr>Порядок комплектования персонала и условия оплаты труда </vt:lpstr>
      <vt:lpstr>РЕКОМЕНДУЕМЫЙ ПЕРЕЧЕНЬ ДОЛЖНОСТЕЙ СПОРТИВНОЙ ШКОЛЫ</vt:lpstr>
      <vt:lpstr>РЕКОМЕНДУЕМЫЙ ПЕРЕЧЕНЬ ДОЛЖНОСТЕЙ СПОРТИВНОЙ ШКОЛЫ</vt:lpstr>
      <vt:lpstr>Квалификация и профстандарты</vt:lpstr>
      <vt:lpstr>К педагогической деятельности не допускаются лица: </vt:lpstr>
      <vt:lpstr>Презентация PowerPoint</vt:lpstr>
      <vt:lpstr>Презентация PowerPoint</vt:lpstr>
      <vt:lpstr>Обучающиеся ДЮСШ имеют право: </vt:lpstr>
      <vt:lpstr>Обучающиеся ДЮСШ обязаны:</vt:lpstr>
      <vt:lpstr>Педагогические работники ДЮСШ имеют право на:</vt:lpstr>
      <vt:lpstr>Презентация PowerPoint</vt:lpstr>
      <vt:lpstr>Педагогические работники ДЮСШ обязаны:</vt:lpstr>
      <vt:lpstr>Родители (законные представители) имеют право: </vt:lpstr>
      <vt:lpstr>Родители обязаны:</vt:lpstr>
      <vt:lpstr>Имущество и финансово-хозяйственная деятельность ДЮСШ </vt:lpstr>
      <vt:lpstr>Презентация PowerPoint</vt:lpstr>
      <vt:lpstr>При осуществлении оперативного управления имуществом ДЮСШ обязано: </vt:lpstr>
      <vt:lpstr>Презентация PowerPoint</vt:lpstr>
      <vt:lpstr>Отчетность и контроль за деятельностью</vt:lpstr>
      <vt:lpstr>Устав ДЮСШ</vt:lpstr>
      <vt:lpstr>Устав ДЮСШ</vt:lpstr>
      <vt:lpstr>Устав ДЮСШ</vt:lpstr>
      <vt:lpstr>Устав ДЮСШ</vt:lpstr>
      <vt:lpstr>Устав ДЮСШ</vt:lpstr>
      <vt:lpstr>Презентация PowerPoint</vt:lpstr>
      <vt:lpstr>Презентация PowerPoint</vt:lpstr>
      <vt:lpstr>Презентация PowerPoint</vt:lpstr>
      <vt:lpstr>Презентация PowerPoint</vt:lpstr>
      <vt:lpstr>Порядок реорганизации и ликвидации ДЮСШ </vt:lpstr>
      <vt:lpstr>Презентация PowerPoint</vt:lpstr>
      <vt:lpstr>Презентация PowerPoint</vt:lpstr>
      <vt:lpstr>Локальные акты ДЮСШ </vt:lpstr>
      <vt:lpstr>Методические рекомендации по организации деятельности спортивных школ в Российской Федерации </vt:lpstr>
      <vt:lpstr>Ссылки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чертов</dc:creator>
  <cp:lastModifiedBy>Николай Чертов</cp:lastModifiedBy>
  <cp:revision>25</cp:revision>
  <cp:lastPrinted>1601-01-01T00:00:00Z</cp:lastPrinted>
  <dcterms:created xsi:type="dcterms:W3CDTF">2011-11-07T20:21:06Z</dcterms:created>
  <dcterms:modified xsi:type="dcterms:W3CDTF">2024-09-12T22:37:32Z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