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8" r:id="rId23"/>
    <p:sldId id="277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936D5-C896-4964-B8C9-AA715597D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1A127-3CB0-480A-8C6B-0E23F412A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02C-2EE0-478D-8139-943F2CAE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60D1B-5153-4C26-BFF7-BF0A14F0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FD4078-39BF-4EC3-B717-227D0C3F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2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F71AF-7E5B-4D51-AC5D-19E5F9E7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93F36F-EA25-4942-9DB8-7774738F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ED8C0-F659-4E3A-8E7C-0A7ED1F8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A6AA-921A-48E8-A4E3-3A30EA7D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4B4254-C06B-4DE8-B2EB-0D7F32D6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7C3265-B13E-46E1-9DE0-A5B9B21A4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B67AA6-486E-499B-B734-7AF9CC06E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2FAF8-8EC5-41A7-8C76-5C362237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44282-FC5B-4F57-914B-27DA6679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D9BCD-5305-41A3-BE0B-D899B0DB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1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3E099-C9C3-4B5A-B4AF-7269CF9B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97A03-D671-4207-ABD6-25395F958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1E693-6FD6-4873-8076-BCE490D4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2FE15-5FA6-487E-8626-FEE05EC4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5524A-FCB1-4597-97B8-75D8D237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1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0083-4909-4AC8-85AE-06F22D30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B0F0CC-A4E4-4151-8A12-080AB3B4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9866A-9E7B-4198-BAE4-96EDB428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AA7FC-E569-4F54-89BD-DCACFB88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980E4-E4E0-4CD9-B824-73091BA2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4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385D0-BEFB-4C38-BF96-05495338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3ABD3-53E5-47F7-A550-995AAD731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BEF2A4-40BE-4B89-9E51-7429BE36F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523D6F-A833-46C7-A046-76E5AF79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3716E0-5CD9-42B9-833E-6B3F86B2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8B692-FE51-46AC-8AA9-26B9198A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0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C7CEC-CEAD-48D1-A0A1-76DBD10B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C3F60-762F-4947-9520-2BDCBEEA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63F78F-2A06-43BE-8BB0-59ACC6540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80E815-6A60-4A4E-AEB1-BEB89E67A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5757D7-4F7E-4A42-8DB6-DA37CF17E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8E1DD4-8FA6-49BD-ABFA-CFE85945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F9BC41-0198-4A5D-AE75-4FC3ED08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CFF1E5-0719-4817-90F2-86AC27C1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6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295E1-3B17-4808-9DC7-70A699AE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66E09A-42F9-4665-8A1D-81EAA737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E0716A-BBD8-4A92-8C8A-01F40B5E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2731FC-3877-4837-85F2-9D652BB0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D079D3-8CB9-4B7C-915C-CE650369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DE3103-1DB8-4AEB-9384-44BD282A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F2224D-B248-43ED-AB24-4B6A5A27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CD636-97F8-490D-B056-D2726C8F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60786-9AB9-46C0-8661-752FA2321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137D94-30D5-4E0A-B17F-C32159073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0C349-4175-4442-B979-9D615F36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632DF-6D86-4EB3-8C93-A21FBB69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63BC1-7741-4065-8A9C-07ABA55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5E1D3-4080-4B0E-A279-67D7A20F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938BF4-C385-498F-8D4C-629432942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FF82E9-B648-48CF-882C-CF13054C7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9E9A7-89C9-4DD9-A4B2-1A5D7B7B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6D343-0205-48A6-B04E-49A50E4F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01B50-C466-42D7-9264-02121BF0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4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EEBA1-757D-4817-B930-483226D7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D4B94-AE84-42A6-99F4-60C0AD5F9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2B903-AEAE-457A-9B5F-B49D7FBFC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50F1-D452-46CA-8355-3C6426DF73A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BAF8B-B8B2-46CD-8157-570FBC0A3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5C6E9-D306-4CE7-8E3A-253B70E9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C412-F7DA-4297-AA45-AA363764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4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upkihelp.ru/uchastniku-zakupok/ei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berry.ru/mlr/im62" TargetMode="External"/><Relationship Id="rId2" Type="http://schemas.openxmlformats.org/officeDocument/2006/relationships/hyperlink" Target="http://www.roseltor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p-micex.ru/" TargetMode="External"/><Relationship Id="rId5" Type="http://schemas.openxmlformats.org/officeDocument/2006/relationships/hyperlink" Target="http://www.zakazrf.ru/" TargetMode="External"/><Relationship Id="rId4" Type="http://schemas.openxmlformats.org/officeDocument/2006/relationships/hyperlink" Target="http://www.rts-tender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D71A1-3D48-478D-8F48-B9180D71A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Закупки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719882-74C9-40F6-8BA1-B5D7F06BD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Организация и управление деятельностью ДЮСШ</a:t>
            </a:r>
          </a:p>
        </p:txBody>
      </p:sp>
    </p:spTree>
    <p:extLst>
      <p:ext uri="{BB962C8B-B14F-4D97-AF65-F5344CB8AC3E}">
        <p14:creationId xmlns:p14="http://schemas.microsoft.com/office/powerpoint/2010/main" val="148344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406EF-C093-42A4-B545-D9DEE7C8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Электронный аукцион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C2D3D-0267-4D80-9E28-8A122813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effectLst/>
              </a:rPr>
              <a:t>сведения о проведении мероприятия размещаются в общем доступе в </a:t>
            </a:r>
            <a:r>
              <a:rPr lang="ru-RU" dirty="0"/>
              <a:t>единой информационной системе;</a:t>
            </a:r>
          </a:p>
          <a:p>
            <a:pPr>
              <a:buFontTx/>
              <a:buChar char="-"/>
            </a:pPr>
            <a:r>
              <a:rPr lang="ru-RU" dirty="0">
                <a:effectLst/>
              </a:rPr>
              <a:t>все участники такого аукциона обязаны отвечать одинаковым требованиям;</a:t>
            </a:r>
          </a:p>
          <a:p>
            <a:pPr>
              <a:buFontTx/>
              <a:buChar char="-"/>
            </a:pPr>
            <a:r>
              <a:rPr lang="ru-RU" dirty="0">
                <a:effectLst/>
              </a:rPr>
              <a:t>аукцион в электронной форме целесообразен в ситуациях, когда главным критерием отбора поставщика является цена, а его квалификация и прочие факторы не важны.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6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BB31E-4D6A-4147-BC0A-8AFB65D7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Открытый конкурс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026A9-C993-41D5-9B57-5E1E7020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effectLst/>
              </a:rPr>
              <a:t>сведения о мероприятии размещаются в общем доступе в ЕИС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>
                <a:effectLst/>
              </a:rPr>
              <a:t> конкурсе имеют право участвовать все заинтересованные поставщики, если их товары отвечают требованиям заказчика</a:t>
            </a:r>
          </a:p>
          <a:p>
            <a:pPr>
              <a:buFontTx/>
              <a:buChar char="-"/>
            </a:pPr>
            <a:r>
              <a:rPr lang="ru-RU" dirty="0">
                <a:effectLst/>
              </a:rPr>
              <a:t>к поставщикам и их документации выдвигаются одинаковые условия.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27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DCB65-B3A6-429D-AEFC-FDFC8CCE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Конкурс с ограниченным участием: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E24D2-2D15-4B08-AF2D-03C2F80E0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сведения о мероприятии распространяются через ЕИС, но к участникам выдвигаются специальные требования.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96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A8686-6285-4C2A-A33B-CC644037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Двухэтапный конкурс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35BE2-2841-4E10-93A4-D744CA4B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effectLst/>
              </a:rPr>
              <a:t>мероприятие осуществляется в два этапа с проведением на первом этапе </a:t>
            </a:r>
            <a:r>
              <a:rPr lang="ru-RU" dirty="0" err="1">
                <a:effectLst/>
              </a:rPr>
              <a:t>предквалификационных</a:t>
            </a:r>
            <a:r>
              <a:rPr lang="ru-RU" dirty="0">
                <a:effectLst/>
              </a:rPr>
              <a:t> обсуждений или отбора;</a:t>
            </a:r>
          </a:p>
          <a:p>
            <a:pPr>
              <a:buFontTx/>
              <a:buChar char="-"/>
            </a:pPr>
            <a:r>
              <a:rPr lang="ru-RU" dirty="0">
                <a:effectLst/>
              </a:rPr>
              <a:t>победитель должен пройти оба этапа и предложить самые выгодные условия.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5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2D221-948A-473C-9ED7-8810577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Запрос котировок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A7B24-E732-42EF-964E-5DC4F737A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effectLst/>
              </a:rPr>
              <a:t>процедура похожа на аукцион, но без торгов</a:t>
            </a:r>
          </a:p>
          <a:p>
            <a:pPr>
              <a:buFontTx/>
              <a:buChar char="-"/>
            </a:pPr>
            <a:r>
              <a:rPr lang="ru-RU" dirty="0"/>
              <a:t>з</a:t>
            </a:r>
            <a:r>
              <a:rPr lang="ru-RU" dirty="0">
                <a:effectLst/>
              </a:rPr>
              <a:t>аказчик описывает продукцию, которая ему требуется, и запрашивает у поставщиков цену, которую они могут предложить</a:t>
            </a:r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>
                <a:effectLst/>
              </a:rPr>
              <a:t>аждый поставщик может объявить свою цену только один раз, после чего заказчик выбирает изо всех предложений наиболее выгодное предложение</a:t>
            </a:r>
          </a:p>
          <a:p>
            <a:pPr>
              <a:buFontTx/>
              <a:buChar char="-"/>
            </a:pPr>
            <a:r>
              <a:rPr lang="ru-RU" dirty="0">
                <a:effectLst/>
              </a:rPr>
              <a:t>при наличии нескольких предложений от поставщиков с минимальной ценой победителем считается тот, кто раньше подал свое предложение.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50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E7D44-731A-43D1-86EF-34E3EBA2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Запрос предложений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17009-D210-47DC-8337-C6EF58736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процедура похожа на запрос котировок, однако заказчик сравнивает не только цены, но и иные указанные им параметры – сроки, качество.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9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DB32E-FC5E-4F7B-AF66-A4B18B90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Закрытый аукцион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80220-A53D-4CA6-A762-8B1E00BD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effectLst/>
              </a:rPr>
              <a:t>сведения о мероприятии не размещаются в ЕИС и СМИ</a:t>
            </a:r>
          </a:p>
          <a:p>
            <a:pPr>
              <a:buFontTx/>
              <a:buChar char="-"/>
            </a:pPr>
            <a:r>
              <a:rPr lang="ru-RU" dirty="0">
                <a:effectLst/>
              </a:rPr>
              <a:t>запрещено использование электронных документов, видео- и аудиозаписей</a:t>
            </a:r>
          </a:p>
          <a:p>
            <a:pPr>
              <a:buFontTx/>
              <a:buChar char="-"/>
            </a:pPr>
            <a:r>
              <a:rPr lang="ru-RU" dirty="0">
                <a:effectLst/>
              </a:rPr>
              <a:t>чаще всего закрытые аукционы используются для закупок товаров или услуг, имеющих отношение к </a:t>
            </a:r>
            <a:r>
              <a:rPr lang="ru-RU" dirty="0" err="1">
                <a:effectLst/>
              </a:rPr>
              <a:t>гостайне</a:t>
            </a:r>
            <a:r>
              <a:rPr lang="ru-RU" dirty="0">
                <a:effectLst/>
              </a:rPr>
              <a:t> или охране культурных ценностей.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0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0B994-8883-4C0F-AD0C-F60D65DE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Закрытый конкурс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33E97-E9FD-4F2E-A7A6-BFCAB25B5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>
                <a:effectLst/>
              </a:rPr>
              <a:t>сведения о мероприятии направляются заказчиком ограниченному кругу поставщиков</a:t>
            </a:r>
          </a:p>
          <a:p>
            <a:pPr>
              <a:buFontTx/>
              <a:buChar char="-"/>
            </a:pPr>
            <a:r>
              <a:rPr lang="ru-RU" dirty="0"/>
              <a:t>ч</a:t>
            </a:r>
            <a:r>
              <a:rPr lang="ru-RU" dirty="0">
                <a:effectLst/>
              </a:rPr>
              <a:t>аще всего закрытые конкурсы используются для закупок товаров или услуг, имеющих отношение к </a:t>
            </a:r>
            <a:r>
              <a:rPr lang="ru-RU" dirty="0" err="1">
                <a:effectLst/>
              </a:rPr>
              <a:t>гостайне</a:t>
            </a:r>
            <a:r>
              <a:rPr lang="ru-RU" dirty="0">
                <a:effectLst/>
              </a:rPr>
              <a:t> или охране культурных ценностей.</a:t>
            </a:r>
          </a:p>
          <a:p>
            <a:pPr marL="0" indent="0">
              <a:buNone/>
            </a:pPr>
            <a:r>
              <a:rPr lang="ru-RU" b="1" dirty="0">
                <a:effectLst/>
              </a:rPr>
              <a:t>Закрытый двухэтапный конкурс:</a:t>
            </a:r>
            <a:r>
              <a:rPr lang="ru-RU" dirty="0">
                <a:effectLst/>
              </a:rPr>
              <a:t> аналог открытого двухэтапного конкурса с той разницей, что мероприятие проходит только при наличии тех поставщиков, которые были приглашены заказчиком.</a:t>
            </a:r>
          </a:p>
          <a:p>
            <a:pPr marL="0" indent="0">
              <a:buNone/>
            </a:pPr>
            <a:r>
              <a:rPr lang="ru-RU" b="1" dirty="0">
                <a:effectLst/>
              </a:rPr>
              <a:t>Закрытый конкурс с ограниченным участием:</a:t>
            </a:r>
            <a:r>
              <a:rPr lang="ru-RU" dirty="0">
                <a:effectLst/>
              </a:rPr>
              <a:t> в мероприятии могут участвовать только поставщики, прошедшие </a:t>
            </a:r>
            <a:r>
              <a:rPr lang="ru-RU" dirty="0" err="1">
                <a:effectLst/>
              </a:rPr>
              <a:t>предквалификационный</a:t>
            </a:r>
            <a:r>
              <a:rPr lang="ru-RU" dirty="0">
                <a:effectLst/>
              </a:rPr>
              <a:t> отбор. Помимо единых требований, к участникам конкурса предъявляются дополнительные требования.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18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C78A4-6707-402F-8C3E-AFD3074C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Неконкурентные закупки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54B39-A88F-4F87-A58A-FF6771C0F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Неконкурентный вид закупок – это закупка у одного поставщика.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Преимуществом является то, что заказчик имеет возможность приобрести необходимую продукцию у конкретной компании с минимумом временных затрат и без сложностей, характерных для проведения торгов.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В ФЗ №44  и №223 ФЗ содержится перечень оснований для неконкурентных закупок. Среди них – закупки в малом объеме, заключение договора с естественными монополиями и т. д. В некоторых случаях </a:t>
            </a:r>
            <a:r>
              <a:rPr lang="ru-RU" b="1" dirty="0">
                <a:effectLst/>
              </a:rPr>
              <a:t>заказчику придется обосновать свой выбор</a:t>
            </a:r>
            <a:r>
              <a:rPr lang="ru-RU" dirty="0">
                <a:effectLst/>
              </a:rPr>
              <a:t>, указав на причину невозможности или нецелесообразности проведения торгов.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79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F1931-A578-4D48-94DE-DC4A6A2C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Этапы электронного аукциона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D107D-9E9D-4BC5-8EC7-AFA973D2F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 1.Получить электронную подпись</a:t>
            </a:r>
          </a:p>
          <a:p>
            <a:r>
              <a:rPr lang="ru-RU" dirty="0">
                <a:effectLst/>
              </a:rPr>
              <a:t>Обязательным условием участия в торгах является наличие электронной подписи. Получать ее надо в аккредитованном удостоверяющем центре.</a:t>
            </a:r>
          </a:p>
          <a:p>
            <a:r>
              <a:rPr lang="ru-RU" b="1" dirty="0">
                <a:effectLst/>
              </a:rPr>
              <a:t>2.Пройти аккредитацию участников</a:t>
            </a:r>
          </a:p>
          <a:p>
            <a:r>
              <a:rPr lang="ru-RU" dirty="0">
                <a:effectLst/>
              </a:rPr>
              <a:t>Для участия в электронных торгах участник должен пройти аккредитацию на площадке. К заявлению на аккредитацию необходимо прикрепить отсканированные документы.</a:t>
            </a:r>
          </a:p>
          <a:p>
            <a:r>
              <a:rPr lang="ru-RU" dirty="0">
                <a:effectLst/>
              </a:rPr>
              <a:t>Для юридических лиц это:</a:t>
            </a:r>
          </a:p>
          <a:p>
            <a:r>
              <a:rPr lang="ru-RU" dirty="0"/>
              <a:t>выписка из ЕГРЮЛ и копии учредительных документов;</a:t>
            </a:r>
          </a:p>
          <a:p>
            <a:r>
              <a:rPr lang="ru-RU" dirty="0"/>
              <a:t>копии документов, подтверждающих полномочия руководителя;</a:t>
            </a:r>
          </a:p>
          <a:p>
            <a:r>
              <a:rPr lang="ru-RU" dirty="0"/>
              <a:t>доверенность на осуществления действий на площадке от имени участника;</a:t>
            </a:r>
          </a:p>
          <a:p>
            <a:r>
              <a:rPr lang="ru-RU" dirty="0"/>
              <a:t>решение об одобрении или о совершении сделок по результатам проведения электронного аукциона с указанием максимальной суммы такой сделки.</a:t>
            </a:r>
          </a:p>
          <a:p>
            <a:r>
              <a:rPr lang="ru-RU" dirty="0">
                <a:effectLst/>
              </a:rPr>
              <a:t>Индивидуальные предприниматели подают копию выписки из ЕГРИП и копию документов, удостоверяющих личность.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74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C37A-047F-40C7-A70B-520E6B39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Государственные закупки (госзакупки)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38A7B-D2FE-4D22-B5FE-48E4230E5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— конкурентная форма размещения заказов на поставку товаров, выполнение работ, оказание услуг для государственных или муниципальных нужд по заранее указанным в документации условиям, в оговоренные сроки на принципах состязательности, справедливости и эффективности.</a:t>
            </a:r>
          </a:p>
          <a:p>
            <a:pPr marL="0" indent="0">
              <a:buNone/>
            </a:pPr>
            <a:r>
              <a:rPr lang="ru-RU" dirty="0"/>
              <a:t>Государственный или муниципальный контракт заключается с победителем — участником закупки (поставщиком), подавшим предложение, соответствующее требованиям документации, в котором предложены наилучшие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5766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81C6D-B6DD-486F-963B-A7A264F7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Этапы электронного аукциона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48D7D-8B03-4BF9-9BE0-885748DD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effectLst/>
              </a:rPr>
              <a:t>3.Обеспечить заявку на участие</a:t>
            </a:r>
          </a:p>
          <a:p>
            <a:r>
              <a:rPr lang="ru-RU" dirty="0">
                <a:effectLst/>
              </a:rPr>
              <a:t>Обеспечение заявки – это обязательное условие при участии в аукционе. Это, по сути, залог, в размере от 0,5% до 5% суммы контракта, который блокируется на лицевом счете участника. Обеспечение заявки возможно и в виде банковской гарантии, а некоторые площадки предлагают кредит для этих целей.</a:t>
            </a:r>
          </a:p>
          <a:p>
            <a:r>
              <a:rPr lang="ru-RU" dirty="0">
                <a:effectLst/>
              </a:rPr>
              <a:t>Блокировка снимается, то есть сумма залога возвращается, если:</a:t>
            </a:r>
          </a:p>
          <a:p>
            <a:r>
              <a:rPr lang="ru-RU" dirty="0"/>
              <a:t>заявка была отозвана участником до окончания срока подачи заявок;</a:t>
            </a:r>
          </a:p>
          <a:p>
            <a:r>
              <a:rPr lang="ru-RU" dirty="0"/>
              <a:t>по результатам рассмотрения заявка была отклонена;</a:t>
            </a:r>
          </a:p>
          <a:p>
            <a:r>
              <a:rPr lang="ru-RU" dirty="0"/>
              <a:t>вторая часть заявки признана несоответствующей;</a:t>
            </a:r>
          </a:p>
          <a:p>
            <a:r>
              <a:rPr lang="ru-RU" dirty="0"/>
              <a:t>с участником был заключен контракт по его заявке.</a:t>
            </a:r>
          </a:p>
          <a:p>
            <a:r>
              <a:rPr lang="ru-RU" dirty="0">
                <a:effectLst/>
              </a:rPr>
              <a:t>Залоговая сумма не возвращается, если участник, признанный победителем, уклонился от заключения контракта или если вторая часть заявки была признана несоответствующей третий раз на протяжении одного квартала.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20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43F43-D88B-44E3-BECE-07FB13AB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7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Этапы электронного аукциона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F1CC8-AF08-4C30-AA07-D3A28139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1" y="1040860"/>
            <a:ext cx="11634281" cy="565177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4.Подать заявку на участие</a:t>
            </a:r>
          </a:p>
          <a:p>
            <a:pPr>
              <a:spcBef>
                <a:spcPts val="0"/>
              </a:spcBef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происходит на площадке через специальный интерфейс. Заявка состоит из двух частей. Первая часть заявки включает в себя только согласие участника и информацию о товарах, работах, услугах, предлагаемых для поставки. Для обеспечения анонимности первая часть не содержит сведений о наименовании участника.</a:t>
            </a:r>
          </a:p>
          <a:p>
            <a:pPr>
              <a:spcBef>
                <a:spcPts val="0"/>
              </a:spcBef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заявки включает в себя:</a:t>
            </a:r>
          </a:p>
          <a:p>
            <a:pPr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 и наименование организации или ФИО индивидуального предпринимателя с указанием паспортных данных;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соответствие участника аукциона требованиям статьи 31 закона № 44-ФЗ (у участника не должно быть задолженности по налогам и сборам, судимости за преступления в сфере экономики, конфликта интересов между участником закупки и заказчиком и др.);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соответствие товара, работы или услуги требованиям, установленным в соответствии с законодательством РФ;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одобрении или о совершении крупной сделки;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право участника аукциона на получение преимущества (для учреждений уголовно-исполнительной системы и организаций инвалидов);</a:t>
            </a:r>
          </a:p>
          <a:p>
            <a:pPr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 принадлежности участника к субъектам малого предпринимательства или социально ориентированным некоммерческим организациям.</a:t>
            </a:r>
          </a:p>
          <a:p>
            <a:pPr>
              <a:spcBef>
                <a:spcPts val="0"/>
              </a:spcBef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электронной торговой площадки передает заказчику первые части заявок, которые он должен рассмотреть и допустить к торгам, или, наоборот – отклонить. Отказать в допуске могут по причине недостоверности сведений о товаре, работе или услуге, требуемых аукционной документацией или вообще их отсутствии.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99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0E35D-E5D1-4487-940C-0917F5FE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Составление </a:t>
            </a:r>
            <a:r>
              <a:rPr lang="ru-RU" dirty="0" err="1"/>
              <a:t>техзадания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50BCF-347E-4EFC-BFD4-D8BC6CBD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мониторинг</a:t>
            </a:r>
          </a:p>
          <a:p>
            <a:r>
              <a:rPr lang="ru-RU" dirty="0"/>
              <a:t>Качество!!!!+ поставщик</a:t>
            </a:r>
          </a:p>
          <a:p>
            <a:r>
              <a:rPr lang="ru-RU" b="1" dirty="0"/>
              <a:t>подробное описание </a:t>
            </a:r>
            <a:r>
              <a:rPr lang="ru-RU" dirty="0"/>
              <a:t>товара или услуги</a:t>
            </a:r>
            <a:r>
              <a:rPr lang="ru-RU" b="1" dirty="0"/>
              <a:t> с требуемыми характеристиками </a:t>
            </a:r>
            <a:r>
              <a:rPr lang="ru-RU" dirty="0"/>
              <a:t>и с возможными минимальными потерями качества при конкурсе (и особенно участии недобросовестных игроков)</a:t>
            </a:r>
          </a:p>
        </p:txBody>
      </p:sp>
    </p:spTree>
    <p:extLst>
      <p:ext uri="{BB962C8B-B14F-4D97-AF65-F5344CB8AC3E}">
        <p14:creationId xmlns:p14="http://schemas.microsoft.com/office/powerpoint/2010/main" val="147811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226D4D8-03D1-4B2A-B9AE-D6937A13A9F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9249301"/>
              </p:ext>
            </p:extLst>
          </p:nvPr>
        </p:nvGraphicFramePr>
        <p:xfrm>
          <a:off x="97276" y="0"/>
          <a:ext cx="11974749" cy="6858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2946">
                  <a:extLst>
                    <a:ext uri="{9D8B030D-6E8A-4147-A177-3AD203B41FA5}">
                      <a16:colId xmlns:a16="http://schemas.microsoft.com/office/drawing/2014/main" val="3841510703"/>
                    </a:ext>
                  </a:extLst>
                </a:gridCol>
                <a:gridCol w="2394951">
                  <a:extLst>
                    <a:ext uri="{9D8B030D-6E8A-4147-A177-3AD203B41FA5}">
                      <a16:colId xmlns:a16="http://schemas.microsoft.com/office/drawing/2014/main" val="999680004"/>
                    </a:ext>
                  </a:extLst>
                </a:gridCol>
                <a:gridCol w="6694232">
                  <a:extLst>
                    <a:ext uri="{9D8B030D-6E8A-4147-A177-3AD203B41FA5}">
                      <a16:colId xmlns:a16="http://schemas.microsoft.com/office/drawing/2014/main" val="1031420105"/>
                    </a:ext>
                  </a:extLst>
                </a:gridCol>
                <a:gridCol w="1202927">
                  <a:extLst>
                    <a:ext uri="{9D8B030D-6E8A-4147-A177-3AD203B41FA5}">
                      <a16:colId xmlns:a16="http://schemas.microsoft.com/office/drawing/2014/main" val="2286471174"/>
                    </a:ext>
                  </a:extLst>
                </a:gridCol>
                <a:gridCol w="1029693">
                  <a:extLst>
                    <a:ext uri="{9D8B030D-6E8A-4147-A177-3AD203B41FA5}">
                      <a16:colId xmlns:a16="http://schemas.microsoft.com/office/drawing/2014/main" val="2595934354"/>
                    </a:ext>
                  </a:extLst>
                </a:gridCol>
              </a:tblGrid>
              <a:tr h="961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№ п\п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Наименование услуги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Количественные и качественные характеристики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 dirty="0">
                          <a:effectLst/>
                        </a:rPr>
                        <a:t>оказываемых услуг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71805" algn="l"/>
                        </a:tabLst>
                      </a:pPr>
                      <a:r>
                        <a:rPr lang="ru-RU" sz="1800">
                          <a:effectLst/>
                        </a:rPr>
                        <a:t>Ед. измер-я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 anchor="ctr"/>
                </a:tc>
                <a:extLst>
                  <a:ext uri="{0D108BD9-81ED-4DB2-BD59-A6C34878D82A}">
                    <a16:rowId xmlns:a16="http://schemas.microsoft.com/office/drawing/2014/main" val="4080820962"/>
                  </a:ext>
                </a:extLst>
              </a:tr>
              <a:tr h="310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extLst>
                  <a:ext uri="{0D108BD9-81ED-4DB2-BD59-A6C34878D82A}">
                    <a16:rowId xmlns:a16="http://schemas.microsoft.com/office/drawing/2014/main" val="1093594584"/>
                  </a:ext>
                </a:extLst>
              </a:tr>
              <a:tr h="558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Услуга по замене основного блока Метаболограф VO2000 с целью восстановления работоспособности датчика кислорода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Отправка заявки в адрес сервисной службы производителя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Согласование сроков, объема и перечня работ в условиях завода-производителя;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 Организация отправки основного блока </a:t>
                      </a:r>
                      <a:r>
                        <a:rPr lang="ru-RU" sz="1800" dirty="0" err="1">
                          <a:effectLst/>
                        </a:rPr>
                        <a:t>Метаболографа</a:t>
                      </a:r>
                      <a:r>
                        <a:rPr lang="ru-RU" sz="1800" dirty="0">
                          <a:effectLst/>
                        </a:rPr>
                        <a:t> VO2000 в г. </a:t>
                      </a:r>
                      <a:r>
                        <a:rPr lang="ru-RU" sz="1800" dirty="0" err="1">
                          <a:effectLst/>
                        </a:rPr>
                        <a:t>Сант</a:t>
                      </a:r>
                      <a:r>
                        <a:rPr lang="ru-RU" sz="1800" dirty="0">
                          <a:effectLst/>
                        </a:rPr>
                        <a:t> Пол, Миннесота, США на завод-производитель с организацией оформления таможенных документов и платежей в России и в США;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Организация и отслеживание работ по диагностике, детальной проверке полученной системы и подготовки полностью работоспособного основного блока </a:t>
                      </a:r>
                      <a:r>
                        <a:rPr lang="ru-RU" sz="1800" dirty="0" err="1">
                          <a:effectLst/>
                        </a:rPr>
                        <a:t>Метаболографа</a:t>
                      </a:r>
                      <a:r>
                        <a:rPr lang="ru-RU" sz="1800" dirty="0">
                          <a:effectLst/>
                        </a:rPr>
                        <a:t> VO2000 в условиях сервисной службы завода для отправки его в Россию.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- Организация перевозки основного блока </a:t>
                      </a:r>
                      <a:r>
                        <a:rPr lang="ru-RU" sz="1800" dirty="0" err="1">
                          <a:effectLst/>
                        </a:rPr>
                        <a:t>Метаболографа</a:t>
                      </a:r>
                      <a:r>
                        <a:rPr lang="ru-RU" sz="1800" dirty="0">
                          <a:effectLst/>
                        </a:rPr>
                        <a:t> VO2000 из США в Россию с организацией оформления транспорта, страхования груза, таможенного документального оформления и оплате транспортных услуг, таможенных платежей, пошлин и налогов;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 dirty="0">
                          <a:effectLst/>
                        </a:rPr>
                        <a:t>- Организация отправки основного блока </a:t>
                      </a:r>
                      <a:r>
                        <a:rPr lang="en-US" sz="1800" dirty="0">
                          <a:effectLst/>
                        </a:rPr>
                        <a:t>VO</a:t>
                      </a:r>
                      <a:r>
                        <a:rPr lang="ru-RU" sz="1800" dirty="0">
                          <a:effectLst/>
                        </a:rPr>
                        <a:t>2000 по России до г. </a:t>
                      </a:r>
                      <a:r>
                        <a:rPr lang="ru-RU" sz="1800" dirty="0" err="1">
                          <a:effectLst/>
                        </a:rPr>
                        <a:t>Ростов</a:t>
                      </a:r>
                      <a:r>
                        <a:rPr lang="ru-RU" sz="1800" dirty="0">
                          <a:effectLst/>
                        </a:rPr>
                        <a:t>-на-Дону.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>
                          <a:effectLst/>
                        </a:rPr>
                        <a:t>Усл.ед.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8770" algn="l"/>
                        </a:tabLs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14" marR="66414" marT="0" marB="0"/>
                </a:tc>
                <a:extLst>
                  <a:ext uri="{0D108BD9-81ED-4DB2-BD59-A6C34878D82A}">
                    <a16:rowId xmlns:a16="http://schemas.microsoft.com/office/drawing/2014/main" val="398701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9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3236D-1C4B-4381-BF04-4F4DECF0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365125"/>
            <a:ext cx="11013332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Требования к качеству услуг, требования к их безопасности, требования к раз-мерам, упаковке, отгрузке товара и иные показатели, связанные с определением соответствия поставляемого товара потребностям заказчика: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DE0D217-8FAE-48E6-A509-884E1EF0A0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009" y="1945532"/>
          <a:ext cx="11459182" cy="46984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59182">
                  <a:extLst>
                    <a:ext uri="{9D8B030D-6E8A-4147-A177-3AD203B41FA5}">
                      <a16:colId xmlns:a16="http://schemas.microsoft.com/office/drawing/2014/main" val="379938108"/>
                    </a:ext>
                  </a:extLst>
                </a:gridCol>
              </a:tblGrid>
              <a:tr h="1094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Содержание требования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9471268"/>
                  </a:ext>
                </a:extLst>
              </a:tr>
              <a:tr h="94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Сертификат соответствия ГОСТ РФ,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Регистрационное удостоверение МЗ РФ.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5075502"/>
                  </a:ext>
                </a:extLst>
              </a:tr>
              <a:tr h="532274">
                <a:tc>
                  <a:txBody>
                    <a:bodyPr/>
                    <a:lstStyle/>
                    <a:p>
                      <a:pPr marR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8640" algn="l"/>
                        </a:tabLst>
                      </a:pPr>
                      <a:r>
                        <a:rPr lang="ru-RU" sz="2400" dirty="0">
                          <a:effectLst/>
                        </a:rPr>
                        <a:t>Требования к технической документации: на русском языке.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7669591"/>
                  </a:ext>
                </a:extLst>
              </a:tr>
              <a:tr h="532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2400">
                          <a:effectLst/>
                        </a:rPr>
                        <a:t>Обучению персонала работы с оборудованием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4919876"/>
                  </a:ext>
                </a:extLst>
              </a:tr>
              <a:tr h="532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8640" algn="l"/>
                        </a:tabLst>
                      </a:pPr>
                      <a:r>
                        <a:rPr lang="ru-RU" sz="2400">
                          <a:effectLst/>
                        </a:rPr>
                        <a:t>Гарантия на оборудование - 12 месяцев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312952"/>
                  </a:ext>
                </a:extLst>
              </a:tr>
              <a:tr h="1057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8640" algn="l"/>
                        </a:tabLst>
                      </a:pPr>
                      <a:r>
                        <a:rPr lang="ru-RU" sz="2400" dirty="0">
                          <a:effectLst/>
                        </a:rPr>
                        <a:t>Сервисное обслуживание, техническая и информационная поддержка.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864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55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21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E388D-6980-422B-94A1-19319CD95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48" y="-214008"/>
            <a:ext cx="7256835" cy="70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FF90A-F891-4DC2-A1ED-C8834A88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Спортивная школа (ДЮСШ)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7793F-320D-4AD5-9A41-5614F9BA1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инициатор закупок товаров и услуг (физкультурно-спортивное и вспомогательное оборудование, транспортные услуги и т.д.)</a:t>
            </a:r>
          </a:p>
          <a:p>
            <a:r>
              <a:rPr lang="ru-RU" dirty="0"/>
              <a:t>как исполнитель (проведение физкультурно-спортивных и иных мероприятий, не противоречащих деятельности спортивной школы, например, проведение физкультурно-спортивных мероприятий, реализация, федеральных, региональных и муниципальных программ в области физической культуры и спорта)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485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3A813-0983-4D60-80A0-856C5DCF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54"/>
            <a:ext cx="10515600" cy="63229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Поиск предложений по закупкам на официальных сервисах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B21E46-3543-49C5-9B98-6B17202CA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59" y="972766"/>
            <a:ext cx="11965021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3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DB8FF-EF7F-43CC-9BDD-D82B1C22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Возможные варианты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30F33-91CE-48EE-A9B7-B37C2298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Добросовестная конкуренция</a:t>
            </a:r>
          </a:p>
          <a:p>
            <a:r>
              <a:rPr lang="ru-RU" dirty="0"/>
              <a:t>Недобросовестная конкуренция (предварительный сговор)</a:t>
            </a:r>
          </a:p>
        </p:txBody>
      </p:sp>
    </p:spTree>
    <p:extLst>
      <p:ext uri="{BB962C8B-B14F-4D97-AF65-F5344CB8AC3E}">
        <p14:creationId xmlns:p14="http://schemas.microsoft.com/office/powerpoint/2010/main" val="2036277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C5CC6E-A607-42FC-A298-E8074954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1" y="31083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687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32022-F52D-4C3F-AE77-23AD89AD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Участники госзакупки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61CC1-D888-4450-B810-F07B3E9A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Согласно Федерального Закона (ФЗ) о госзакупках участником закупки может быть любое юридическое лицо независимо от его: </a:t>
            </a:r>
          </a:p>
          <a:p>
            <a:pPr>
              <a:buFontTx/>
              <a:buChar char="-"/>
            </a:pPr>
            <a:r>
              <a:rPr lang="ru-RU" dirty="0"/>
              <a:t>организационно-правовой формы, </a:t>
            </a:r>
          </a:p>
          <a:p>
            <a:pPr>
              <a:buFontTx/>
              <a:buChar char="-"/>
            </a:pPr>
            <a:r>
              <a:rPr lang="ru-RU" dirty="0"/>
              <a:t>формы собственности, </a:t>
            </a:r>
          </a:p>
          <a:p>
            <a:pPr>
              <a:buFontTx/>
              <a:buChar char="-"/>
            </a:pPr>
            <a:r>
              <a:rPr lang="ru-RU" dirty="0"/>
              <a:t>места нахождения и места происхождения капитала,</a:t>
            </a:r>
          </a:p>
          <a:p>
            <a:pPr>
              <a:buFontTx/>
              <a:buChar char="-"/>
            </a:pPr>
            <a:r>
              <a:rPr lang="ru-RU" dirty="0"/>
              <a:t>любое физическое лицо, в том числе зарегистрированное в качестве индивидуального предпринимателя.</a:t>
            </a:r>
          </a:p>
        </p:txBody>
      </p:sp>
    </p:spTree>
    <p:extLst>
      <p:ext uri="{BB962C8B-B14F-4D97-AF65-F5344CB8AC3E}">
        <p14:creationId xmlns:p14="http://schemas.microsoft.com/office/powerpoint/2010/main" val="260401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5E08C-A749-403F-932D-A043158B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Правовая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C6A34-86BE-4AE2-B28E-94A84811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Госзакупки регламентируются Конституцией РФ, Гражданским кодексом РФ, Бюджетным кодексом РФ, Федеральным законом № 44-ФЗ, а также другими Федеральными законами.</a:t>
            </a:r>
          </a:p>
          <a:p>
            <a:r>
              <a:rPr lang="ru-RU" dirty="0"/>
              <a:t>Основным нормативно-правовым актом (НПА), регламентирующим процедуры госзакупок в Российской Федерации, является Федеральный закон № 44-ФЗ от 5 апреля 2013 года «О контрактной системе в сфере закупок товаров, работ, услуг для обеспечения государственных и муниципальных нужд» (сокращенно 44-ФЗ).</a:t>
            </a:r>
          </a:p>
          <a:p>
            <a:r>
              <a:rPr lang="ru-RU" dirty="0">
                <a:effectLst/>
              </a:rPr>
              <a:t>Госзакупки были введены законом от 21 июля 2005 № 94-ФЗ, который утратил силу с 1 января 2014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82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DE6BF-9788-4C11-ABB0-98B5E822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 шапки договора с бюджетными организациями ЮФУ о дополнительном образовании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0DC55-9A70-415E-A151-D9E06B82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x-none" dirty="0"/>
              <a:t>Федеральное государственное автономное образовательное учреждение высшего образования «</a:t>
            </a:r>
            <a:r>
              <a:rPr lang="ru-RU" dirty="0"/>
              <a:t>Южный федеральный</a:t>
            </a:r>
            <a:r>
              <a:rPr lang="x-none" dirty="0"/>
              <a:t> университет», осуществляющее образовательную деятельность на основании бессрочной лицензии Серии 90Л01 № 0008941 рег. №1901, выданной Федеральной службой по надзору в сфере образования и науки Российской Федерации 29.01.2016 г., именуемое в дальнейшем «ИСПОЛНИТЕЛЬ» или «ЮФУ», в лице </a:t>
            </a:r>
            <a:r>
              <a:rPr lang="ru-RU" dirty="0"/>
              <a:t>директора Академии физической культуры и спорта ……………………………………..</a:t>
            </a:r>
            <a:r>
              <a:rPr lang="x-none" dirty="0"/>
              <a:t>, действующего на основании довереннос</a:t>
            </a:r>
            <a:r>
              <a:rPr lang="ru-RU" dirty="0" err="1"/>
              <a:t>ти</a:t>
            </a:r>
            <a:r>
              <a:rPr lang="ru-RU" dirty="0"/>
              <a:t>……………………., </a:t>
            </a:r>
            <a:r>
              <a:rPr lang="x-none" dirty="0"/>
              <a:t>с одной стороны и муниципальное бюджетное  учреждение дополнительного образования города Ростова-на-Дону «Детско-юношеская спортивная школа  № </a:t>
            </a:r>
            <a:r>
              <a:rPr lang="ru-RU" dirty="0"/>
              <a:t>…..</a:t>
            </a:r>
            <a:r>
              <a:rPr lang="x-none" dirty="0"/>
              <a:t>» именуем</a:t>
            </a:r>
            <a:r>
              <a:rPr lang="ru-RU" dirty="0" err="1"/>
              <a:t>ый</a:t>
            </a:r>
            <a:r>
              <a:rPr lang="x-none" dirty="0"/>
              <a:t>  в дальнейшем «ЗАКАЗЧИК», в лице директора</a:t>
            </a:r>
            <a:r>
              <a:rPr lang="ru-RU" dirty="0"/>
              <a:t>………………..</a:t>
            </a:r>
            <a:r>
              <a:rPr lang="x-none" i="1" dirty="0"/>
              <a:t>, </a:t>
            </a:r>
            <a:r>
              <a:rPr lang="x-none" dirty="0"/>
              <a:t>действующего на основании </a:t>
            </a:r>
            <a:r>
              <a:rPr lang="ru-RU" dirty="0"/>
              <a:t>Устава</a:t>
            </a:r>
            <a:r>
              <a:rPr lang="x-none" dirty="0"/>
              <a:t>, с другой стороны, </a:t>
            </a:r>
            <a:r>
              <a:rPr lang="x-none" b="1" dirty="0"/>
              <a:t>в соответствии п. 4 ч. 1 ст. 93 Федерального закона от 05.04.2013 № 44-ФЗ «О контрактной системе в сфере закупок товаров, работ, услуг для обеспечения государственных и муниципальных нужд»), заключили настоящий контракт о нижеследующем: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03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E19B6-3890-4323-9122-0E80E0EB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Где информация о закупках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6A370-92E8-44EA-B15C-E2C575CA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Согласно требованиям статьи 4 44-ФЗ все государственные закупки размещаются заказчиками на официальном сайте Единой информационной системе в сфере закупок (сокращенно </a:t>
            </a:r>
            <a:r>
              <a:rPr lang="ru-RU" dirty="0">
                <a:hlinkClick r:id="rId2"/>
              </a:rPr>
              <a:t>ЕИС</a:t>
            </a:r>
            <a:r>
              <a:rPr lang="ru-RU" dirty="0"/>
              <a:t>). Адрес этого ресурса — www.zakupki.gov.ru.</a:t>
            </a:r>
          </a:p>
        </p:txBody>
      </p:sp>
    </p:spTree>
    <p:extLst>
      <p:ext uri="{BB962C8B-B14F-4D97-AF65-F5344CB8AC3E}">
        <p14:creationId xmlns:p14="http://schemas.microsoft.com/office/powerpoint/2010/main" val="380985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FCD86-4EFE-4A19-BA28-60261019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465"/>
            <a:ext cx="10515600" cy="1692612"/>
          </a:xfrm>
        </p:spPr>
        <p:txBody>
          <a:bodyPr>
            <a:noAutofit/>
          </a:bodyPr>
          <a:lstStyle/>
          <a:p>
            <a:r>
              <a:rPr lang="ru-RU" sz="3200" dirty="0" err="1">
                <a:effectLst/>
              </a:rPr>
              <a:t>Госзакупкипроходят</a:t>
            </a:r>
            <a:r>
              <a:rPr lang="ru-RU" sz="3200" dirty="0">
                <a:effectLst/>
              </a:rPr>
              <a:t> на специальных сайтах – электронных торговых площадках. Эти площадки были отобраны приказом Минэкономразвития, и сейчас их пять: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F2420-AEF2-46BF-8CF6-0FA7DA4D5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«Единая электронная торговая площадка» – </a:t>
            </a:r>
            <a:r>
              <a:rPr lang="ru-RU" dirty="0">
                <a:hlinkClick r:id="rId2"/>
              </a:rPr>
              <a:t>www.roseltorg.ru</a:t>
            </a:r>
            <a:endParaRPr lang="ru-RU" dirty="0"/>
          </a:p>
          <a:p>
            <a:r>
              <a:rPr lang="ru-RU" dirty="0"/>
              <a:t>«Сбербанк — Автоматизированная система торгов» - </a:t>
            </a:r>
            <a:r>
              <a:rPr lang="ru-RU" dirty="0">
                <a:hlinkClick r:id="rId3"/>
              </a:rPr>
              <a:t>www.sberbank-ast.ru</a:t>
            </a:r>
            <a:endParaRPr lang="ru-RU" dirty="0"/>
          </a:p>
          <a:p>
            <a:r>
              <a:rPr lang="ru-RU" dirty="0"/>
              <a:t>«Индексное агентство РТС» — </a:t>
            </a:r>
            <a:r>
              <a:rPr lang="ru-RU" dirty="0">
                <a:hlinkClick r:id="rId4"/>
              </a:rPr>
              <a:t>www.rts-tender.ru</a:t>
            </a:r>
            <a:endParaRPr lang="ru-RU" dirty="0"/>
          </a:p>
          <a:p>
            <a:r>
              <a:rPr lang="ru-RU" dirty="0"/>
              <a:t>«Агентство по государственному заказу, инвестиционной деятельности и межрегиональным связям Республики Татарстан» — </a:t>
            </a:r>
            <a:r>
              <a:rPr lang="ru-RU" dirty="0">
                <a:hlinkClick r:id="rId5"/>
              </a:rPr>
              <a:t>www.zakazrf.ru</a:t>
            </a:r>
            <a:endParaRPr lang="ru-RU" dirty="0"/>
          </a:p>
          <a:p>
            <a:r>
              <a:rPr lang="ru-RU" dirty="0"/>
              <a:t>«ММВБ — Информационные технологии» — </a:t>
            </a:r>
            <a:r>
              <a:rPr lang="ru-RU" dirty="0">
                <a:hlinkClick r:id="rId6"/>
              </a:rPr>
              <a:t>www.etp-micex.ru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49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DB462D-EA58-4E5A-A52D-3BFD13D1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285"/>
            <a:ext cx="10515600" cy="6342434"/>
          </a:xfrm>
        </p:spPr>
      </p:pic>
    </p:spTree>
    <p:extLst>
      <p:ext uri="{BB962C8B-B14F-4D97-AF65-F5344CB8AC3E}">
        <p14:creationId xmlns:p14="http://schemas.microsoft.com/office/powerpoint/2010/main" val="260931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59A05-CD81-4464-81C8-20D80578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Виды госзакупок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9C552-2199-4B1D-B242-D5C4A84D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Государственные закупки проходят в форме аукциона, конкурса, запроса котировок, запроса предложений и других.</a:t>
            </a:r>
          </a:p>
          <a:p>
            <a:r>
              <a:rPr lang="ru-RU" dirty="0">
                <a:effectLst/>
              </a:rPr>
              <a:t>Механизмы госзакупок определены в законодательстве, постановлениях Правительства.</a:t>
            </a:r>
          </a:p>
          <a:p>
            <a:r>
              <a:rPr lang="ru-RU" dirty="0">
                <a:effectLst/>
              </a:rPr>
              <a:t>Само понятие тендер официально в системе государственных закупок не используется.</a:t>
            </a:r>
          </a:p>
          <a:p>
            <a:r>
              <a:rPr lang="ru-RU" dirty="0">
                <a:effectLst/>
              </a:rPr>
              <a:t>Применяется термин «закупки», их совокупность называется контрактной системой.</a:t>
            </a:r>
          </a:p>
          <a:p>
            <a:r>
              <a:rPr lang="ru-RU" dirty="0">
                <a:effectLst/>
              </a:rPr>
              <a:t>Госзакупки осуществляются на конкурентной основе и призваны экономить средства </a:t>
            </a:r>
            <a:r>
              <a:rPr lang="ru-RU" dirty="0" err="1">
                <a:effectLst/>
              </a:rPr>
              <a:t>госзаказчиков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14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1616</Words>
  <Application>Microsoft Office PowerPoint</Application>
  <PresentationFormat>Широкоэкранный</PresentationFormat>
  <Paragraphs>137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Закупки</vt:lpstr>
      <vt:lpstr>Государственные закупки (госзакупки) </vt:lpstr>
      <vt:lpstr>Участники госзакупки</vt:lpstr>
      <vt:lpstr>Правовая база</vt:lpstr>
      <vt:lpstr>Пример шапки договора с бюджетными организациями ЮФУ о дополнительном образовании</vt:lpstr>
      <vt:lpstr>Где информация о закупках</vt:lpstr>
      <vt:lpstr>Госзакупкипроходят на специальных сайтах – электронных торговых площадках. Эти площадки были отобраны приказом Минэкономразвития, и сейчас их пять: </vt:lpstr>
      <vt:lpstr>Презентация PowerPoint</vt:lpstr>
      <vt:lpstr>Виды госзакупок </vt:lpstr>
      <vt:lpstr>Электронный аукцион </vt:lpstr>
      <vt:lpstr>Открытый конкурс</vt:lpstr>
      <vt:lpstr>Конкурс с ограниченным участием: </vt:lpstr>
      <vt:lpstr>Двухэтапный конкурс</vt:lpstr>
      <vt:lpstr>Запрос котировок</vt:lpstr>
      <vt:lpstr>Запрос предложений</vt:lpstr>
      <vt:lpstr>Закрытый аукцион</vt:lpstr>
      <vt:lpstr>Закрытый конкурс </vt:lpstr>
      <vt:lpstr>Неконкурентные закупки </vt:lpstr>
      <vt:lpstr>Этапы электронного аукциона</vt:lpstr>
      <vt:lpstr>Этапы электронного аукциона</vt:lpstr>
      <vt:lpstr>Этапы электронного аукциона</vt:lpstr>
      <vt:lpstr>Составление техзадания</vt:lpstr>
      <vt:lpstr>Презентация PowerPoint</vt:lpstr>
      <vt:lpstr>Требования к качеству услуг, требования к их безопасности, требования к раз-мерам, упаковке, отгрузке товара и иные показатели, связанные с определением соответствия поставляемого товара потребностям заказчика:</vt:lpstr>
      <vt:lpstr>Презентация PowerPoint</vt:lpstr>
      <vt:lpstr>Спортивная школа (ДЮСШ)</vt:lpstr>
      <vt:lpstr>Поиск предложений по закупкам на официальных сервисах</vt:lpstr>
      <vt:lpstr>Возможные варианты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Закупки</dc:title>
  <dc:creator>Николай Чертов</dc:creator>
  <cp:lastModifiedBy>Николай Чертов</cp:lastModifiedBy>
  <cp:revision>11</cp:revision>
  <dcterms:created xsi:type="dcterms:W3CDTF">2019-04-18T13:39:14Z</dcterms:created>
  <dcterms:modified xsi:type="dcterms:W3CDTF">2019-04-19T06:58:25Z</dcterms:modified>
</cp:coreProperties>
</file>