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1" r:id="rId3"/>
    <p:sldId id="257" r:id="rId4"/>
    <p:sldId id="258" r:id="rId5"/>
    <p:sldId id="259" r:id="rId6"/>
    <p:sldId id="277" r:id="rId7"/>
    <p:sldId id="260" r:id="rId8"/>
    <p:sldId id="278" r:id="rId9"/>
    <p:sldId id="279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80" r:id="rId19"/>
    <p:sldId id="269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5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702A18C-D954-4630-8C4C-FF4D73E6519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92848CF9-C6C0-442D-81A6-6635177C5E8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2B885FC4-6234-4903-98FE-A459B00975B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BE280D4B-8927-4CF5-B26C-048700CA10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4C04B7FE-2950-41D8-A8E0-0BECF50DF9B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78B4E122-81F2-41EF-9618-0C74C638C19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2D15A68F-09C5-4C04-B0A5-A19C84FE2FC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83CAE665-E7AA-4FFE-B58A-0272B41EFF5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318356CC-B0C2-4CC9-97F9-D18CCF7D477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C77D3B6F-678D-4EB2-875D-18027E92999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6EEA06B1-B02A-44A7-937A-1E533090BB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A6BF75A9-3D1D-448E-9500-AEDE7589AE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72820D-1AC9-4506-9B44-8244841B24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371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1691F69-F314-4A10-BC7C-47F9FE2F3C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302A2F8-4BBE-4824-B4D2-88F809AB2AB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E0BB7-F927-4A42-8A01-C0FC71C530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B848F38-82E9-4F1C-B594-9C2680F3AC9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733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387DF08-E6BC-4BEB-81AE-DDEB74EC95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2312FF9-1F4A-4190-9813-F0DBAED97E6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0A900-5A47-49BF-91E1-401F65F5BC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2DAB1C50-A30A-4D77-8694-9D5EA3D62C3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039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DC5B047-9DB5-43D2-83E2-DB0F131C75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FB92A21-CDEF-47A1-A1B7-48634A8496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00B29-8087-46AA-A0A9-246DA9FFEB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50C61A9B-CB0C-46BC-8C55-21FED43FF00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8469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22C4463-73F3-4DAC-97E8-14CB754681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EAAB488-E751-456D-B737-ED65FFE560A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C6E2D-3F39-4595-9D5E-EB9FE79FBB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6666E332-B65C-4919-B774-83D331B827C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1911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B9FF81-CE58-408D-BFDF-0E4DD061BC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5844154-CBE4-4492-B6B7-4B7811808DF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D40FC-CEDC-48E6-BF8F-CC912D56FD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78866ABC-9234-4386-9DAA-D714ACB95DD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846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43C7A34-FC29-4343-A0ED-C113D2DE5A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4B9B33E1-5712-4504-90D8-80382B58ED8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B7423-0F90-462D-972E-098C1BBEC2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286DF863-BC34-4E12-B4CD-77EBB52B69F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7716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ACE325-8932-4F4C-A618-838CDF65AB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9A6748-DACD-4CD3-9F7B-9AE5E9D12D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296EB-23CC-41F0-A60B-C395242ED1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9A2AE10E-498C-440A-8591-771B4BD3C91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301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723C532-F873-4289-A971-36F7D97532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BE3B00F-9BAF-4B7A-A713-E45A2839E75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576A1-CA2C-46EB-97DC-2811553317C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F1968438-A9B4-4C97-96DA-522AE15C94B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825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DFED616-ECF1-401E-A4D6-C2A4C5559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A9BB975-C022-4D45-AE26-1E00674FFD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BFD47-3029-4590-8B10-E4AA8309BC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CADDD35A-9135-40FB-9AB5-4FD0F60EA73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344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2AF187E-9305-4D0B-88A8-A28FB3A2D1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FF360AF-A9F1-4D2F-AE52-206D25119F8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9C7E5-01D0-4C87-BCDD-EBB30AF71B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876FF2D4-64F8-4B2E-AB42-AA3454007D6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760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9FF69DE-9838-4D6D-A573-67AA52187B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FA3908E-612F-4FDB-8A1D-9866E4403DC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D4EDB5B-D0E1-48A8-AA03-70A4C53E05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E43EBBFF-7B42-4B5E-A558-5D5B47C7085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6338D5DF-29CE-48C5-B5D2-71D542C883F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>
                <a:extLst>
                  <a:ext uri="{FF2B5EF4-FFF2-40B4-BE49-F238E27FC236}">
                    <a16:creationId xmlns:a16="http://schemas.microsoft.com/office/drawing/2014/main" id="{B74C360F-9E0A-481D-A0AC-73F60966ECC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151" name="Freeform 7">
                <a:extLst>
                  <a:ext uri="{FF2B5EF4-FFF2-40B4-BE49-F238E27FC236}">
                    <a16:creationId xmlns:a16="http://schemas.microsoft.com/office/drawing/2014/main" id="{3509137A-4143-4331-BF91-8EA87619CA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152" name="Freeform 8">
                <a:extLst>
                  <a:ext uri="{FF2B5EF4-FFF2-40B4-BE49-F238E27FC236}">
                    <a16:creationId xmlns:a16="http://schemas.microsoft.com/office/drawing/2014/main" id="{1D700175-AA05-4E41-AC2F-882FB0C575F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06FF9E2E-59C7-4690-8B3F-77793EA0C3F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4" name="Freeform 10">
                <a:extLst>
                  <a:ext uri="{FF2B5EF4-FFF2-40B4-BE49-F238E27FC236}">
                    <a16:creationId xmlns:a16="http://schemas.microsoft.com/office/drawing/2014/main" id="{A18DC001-DEB0-4635-9616-4586CDE7919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155" name="Freeform 11">
              <a:extLst>
                <a:ext uri="{FF2B5EF4-FFF2-40B4-BE49-F238E27FC236}">
                  <a16:creationId xmlns:a16="http://schemas.microsoft.com/office/drawing/2014/main" id="{9F4ABB3E-DD6B-41AA-A834-B7C6C5F90AA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50425DE1-59B3-49B9-B8F4-AD6B58C720C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7" name="Rectangle 13">
            <a:extLst>
              <a:ext uri="{FF2B5EF4-FFF2-40B4-BE49-F238E27FC236}">
                <a16:creationId xmlns:a16="http://schemas.microsoft.com/office/drawing/2014/main" id="{701CE3E5-095B-4832-99F3-F5EA7F76C94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158" name="Rectangle 14">
            <a:extLst>
              <a:ext uri="{FF2B5EF4-FFF2-40B4-BE49-F238E27FC236}">
                <a16:creationId xmlns:a16="http://schemas.microsoft.com/office/drawing/2014/main" id="{7CCF63B7-523F-4208-BF53-046525906C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159" name="Rectangle 15">
            <a:extLst>
              <a:ext uri="{FF2B5EF4-FFF2-40B4-BE49-F238E27FC236}">
                <a16:creationId xmlns:a16="http://schemas.microsoft.com/office/drawing/2014/main" id="{17462207-0AB0-44E0-B01D-F97A82340F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http://www.sportmedicine.ru/images/stat_1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slide" Target="slide14.xml"/><Relationship Id="rId4" Type="http://schemas.openxmlformats.org/officeDocument/2006/relationships/slide" Target="slide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C0F45C7-A4BF-4C1F-A7A5-1E4124F91C0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8153400" cy="47244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/>
              <a:t>Классификация соревновательных упражнений </a:t>
            </a:r>
            <a:br>
              <a:rPr lang="ru-RU" altLang="ru-RU"/>
            </a:br>
            <a:r>
              <a:rPr lang="ru-RU" altLang="ru-RU"/>
              <a:t>(видов спорта)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8CD12CB-A600-444D-AEB6-89E08FFDB18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>
                <a:latin typeface="Times New Roman" panose="02020603050405020304" pitchFamily="18" charset="0"/>
              </a:rPr>
              <a:t>Классификация по способу   определения   соревновательного результата (В.С. Келлер, 1986)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081A174-A3EC-48F6-AA11-ACF8FD7C48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465138" eaLnBrk="1" hangingPunct="1">
              <a:buFont typeface="Wingdings" panose="05000000000000000000" pitchFamily="2" charset="2"/>
              <a:buNone/>
              <a:defRPr/>
            </a:pPr>
            <a:r>
              <a:rPr lang="en-US" altLang="ru-RU"/>
              <a:t>I</a:t>
            </a:r>
            <a:r>
              <a:rPr lang="ru-RU" altLang="ru-RU"/>
              <a:t>	группа — виды спорта с </a:t>
            </a:r>
            <a:r>
              <a:rPr lang="ru-RU" altLang="ru-RU" i="1"/>
              <a:t>метрически измеряемыми результатами </a:t>
            </a:r>
            <a:r>
              <a:rPr lang="ru-RU" altLang="ru-RU"/>
              <a:t>(основными единицами физических величин в СИ в области спорта являются единицы длины — метр (м); массы — килограмм (кг); времени — секунда (с)). К этой группе относятся   плавание,   тяжелая   атлетика,   велосипедный,   стрелковый спорт, виды легкой атлетики и др.</a:t>
            </a:r>
          </a:p>
        </p:txBody>
      </p:sp>
      <p:sp>
        <p:nvSpPr>
          <p:cNvPr id="1229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8FD11FF6-22C6-41E5-8FCC-20D615A9F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31E11DC-B967-401D-9114-E6F6839B4FA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>
                <a:latin typeface="Times New Roman" panose="02020603050405020304" pitchFamily="18" charset="0"/>
              </a:rPr>
              <a:t>Классификация по способу   определения   соревновательного результата (В.С. Келлер, 1986)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D2AC27B-3B41-4B6F-8F13-6BC06B14B4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 eaLnBrk="1" hangingPunct="1">
              <a:buFont typeface="Wingdings" panose="05000000000000000000" pitchFamily="2" charset="2"/>
              <a:buNone/>
              <a:defRPr/>
            </a:pPr>
            <a:r>
              <a:rPr lang="en-US" altLang="ru-RU" sz="2800"/>
              <a:t>II</a:t>
            </a:r>
            <a:r>
              <a:rPr lang="ru-RU" altLang="ru-RU" sz="2800"/>
              <a:t>	группа — виды спорта, в которых спортивный результат оценивается </a:t>
            </a:r>
            <a:r>
              <a:rPr lang="ru-RU" altLang="ru-RU" sz="2800" i="1"/>
              <a:t>в баллах </a:t>
            </a:r>
            <a:r>
              <a:rPr lang="ru-RU" altLang="ru-RU" sz="2800"/>
              <a:t>в зависимости от красоты,  сложности, точности и эффективности выполнения соревновательных программ (спортивная и художественная гимнастика, акробатика, прыжки в воду, фигурное катание на коньках, синхронное плавание), а также виды спорта, в которых </a:t>
            </a:r>
            <a:r>
              <a:rPr lang="ru-RU" altLang="ru-RU" sz="2800" i="1"/>
              <a:t>оценка носит смешанный характер </a:t>
            </a:r>
            <a:r>
              <a:rPr lang="ru-RU" altLang="ru-RU" sz="2800"/>
              <a:t>(прыжки на лыжах с трамплина и др.).</a:t>
            </a:r>
          </a:p>
        </p:txBody>
      </p:sp>
      <p:sp>
        <p:nvSpPr>
          <p:cNvPr id="1331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96A676B1-3A0A-4975-8772-5F21D41FD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30840FD-EFCB-4722-975F-7AE7814C1AE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>
                <a:latin typeface="Times New Roman" panose="02020603050405020304" pitchFamily="18" charset="0"/>
              </a:rPr>
              <a:t>Классификация по способу   определения   соревновательного результата (В.С. Келлер, 1986)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66B0A90-1C00-4BC4-9112-B2ABD93E4B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763" indent="538163" eaLnBrk="1" hangingPunct="1">
              <a:buFont typeface="Wingdings" panose="05000000000000000000" pitchFamily="2" charset="2"/>
              <a:buNone/>
              <a:defRPr/>
            </a:pPr>
            <a:r>
              <a:rPr lang="en-US" altLang="ru-RU" sz="2800"/>
              <a:t>III</a:t>
            </a:r>
            <a:r>
              <a:rPr lang="ru-RU" altLang="ru-RU" sz="2800"/>
              <a:t> группа — </a:t>
            </a:r>
            <a:r>
              <a:rPr lang="ru-RU" altLang="ru-RU" sz="2800" i="1"/>
              <a:t>спортивные игры и единоборства, </a:t>
            </a:r>
            <a:r>
              <a:rPr lang="ru-RU" altLang="ru-RU" sz="2800"/>
              <a:t>т.е. виды спорта, в которых </a:t>
            </a:r>
            <a:r>
              <a:rPr lang="ru-RU" altLang="ru-RU" sz="2800" i="1"/>
              <a:t>лимитируется время </a:t>
            </a:r>
            <a:r>
              <a:rPr lang="ru-RU" altLang="ru-RU" sz="2800"/>
              <a:t>соревновательной борьбы (футбол, хоккей, баскетбол и др.), </a:t>
            </a:r>
            <a:r>
              <a:rPr lang="ru-RU" altLang="ru-RU" sz="2800" i="1"/>
              <a:t>конечный результат </a:t>
            </a:r>
            <a:r>
              <a:rPr lang="ru-RU" altLang="ru-RU" sz="2800"/>
              <a:t>(волейбол, теннис и др.) или </a:t>
            </a:r>
            <a:r>
              <a:rPr lang="ru-RU" altLang="ru-RU" sz="2800" i="1"/>
              <a:t>характер ведения борьбы, </a:t>
            </a:r>
            <a:r>
              <a:rPr lang="ru-RU" altLang="ru-RU" sz="2800"/>
              <a:t>когда победа может быть достигнута до истечения обусловленного правилами времени (нокаут в боксе, «чистая» победа в борьбе и др.).</a:t>
            </a:r>
          </a:p>
        </p:txBody>
      </p:sp>
      <p:sp>
        <p:nvSpPr>
          <p:cNvPr id="1434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569132F8-3E72-4801-9808-7F8E8556C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B9FC5AA-944F-4D50-B5AB-0D515C474AE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>
                <a:latin typeface="Times New Roman" panose="02020603050405020304" pitchFamily="18" charset="0"/>
              </a:rPr>
              <a:t>Классификация по способу   определения   соревновательного результата (В.С. Келлер, 1986)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5BF0C52-4D29-4854-9836-FFA4D59D42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763" indent="-4763" eaLnBrk="1" hangingPunct="1">
              <a:buFont typeface="Wingdings" panose="05000000000000000000" pitchFamily="2" charset="2"/>
              <a:buNone/>
              <a:defRPr/>
            </a:pPr>
            <a:r>
              <a:rPr lang="en-US" altLang="ru-RU"/>
              <a:t>IV</a:t>
            </a:r>
            <a:r>
              <a:rPr lang="ru-RU" altLang="ru-RU"/>
              <a:t> группа — </a:t>
            </a:r>
            <a:r>
              <a:rPr lang="ru-RU" altLang="ru-RU" i="1"/>
              <a:t>комплексные виды спорта, </a:t>
            </a:r>
            <a:r>
              <a:rPr lang="ru-RU" altLang="ru-RU"/>
              <a:t>для которых характерны комплексное взаимодействие и влияние на конечный результат каждого из включенных в комплекс видов деятельности (легкоатлетические десятиборье и семиборье, современное пятиборье, биатлон, лыжное двоеборье, горнолыжное двоеборье и др.).</a:t>
            </a:r>
          </a:p>
        </p:txBody>
      </p:sp>
      <p:sp>
        <p:nvSpPr>
          <p:cNvPr id="1536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E5C1FE76-5300-44A0-96B2-DDEF8985E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CA61344-623B-400F-A464-D29C1E922F1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000" b="0">
                <a:effectLst/>
                <a:latin typeface="Times New Roman" panose="02020603050405020304" pitchFamily="18" charset="0"/>
              </a:rPr>
              <a:t>Классификация по особенностям организации движений спортсмена и преимущественно роли тех или иных функциональных систем организма в обеспечении их рабочего эффекта (В.С. Фарфель, 1969;  Ю.В. Верхошанский, 1985)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894EE02-953D-49CE-B435-DFE00F46E5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 eaLnBrk="1" hangingPunct="1">
              <a:buFont typeface="Wingdings" panose="05000000000000000000" pitchFamily="2" charset="2"/>
              <a:buNone/>
              <a:defRPr/>
            </a:pPr>
            <a:r>
              <a:rPr lang="en-US" altLang="ru-RU"/>
              <a:t>I</a:t>
            </a:r>
            <a:r>
              <a:rPr lang="ru-RU" altLang="ru-RU"/>
              <a:t>	группа — </a:t>
            </a:r>
            <a:r>
              <a:rPr lang="ru-RU" altLang="ru-RU" i="1"/>
              <a:t>ациклические виды спорта, </a:t>
            </a:r>
            <a:r>
              <a:rPr lang="ru-RU" altLang="ru-RU"/>
              <a:t>преимущественная роль в которых принадлежит совершенствованию двигательного аппарата в направлении тонкой регуляции движений и способности к выполнению рабочих усилий большой мощности (тяжелая атлетика, легкоатлетические метания и др.).</a:t>
            </a:r>
          </a:p>
        </p:txBody>
      </p:sp>
      <p:sp>
        <p:nvSpPr>
          <p:cNvPr id="1638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6F8E3CB4-105A-464C-9AFB-10F28B52B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5A2143D-22BE-4007-8DF8-657034EC036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000" b="0">
                <a:effectLst/>
                <a:latin typeface="Times New Roman" panose="02020603050405020304" pitchFamily="18" charset="0"/>
              </a:rPr>
              <a:t>Классификация по особенностям организации движений спортсмена и преимущественно роли тех или иных функциональных систем организма в обеспечении их рабочего эффекта (В.С. Фарфель, 1969;  Ю.В. Верхошанский, 1985)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279D51C-0575-4385-A578-AEBD01717A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 eaLnBrk="1" hangingPunct="1">
              <a:buFont typeface="Wingdings" panose="05000000000000000000" pitchFamily="2" charset="2"/>
              <a:buNone/>
              <a:defRPr/>
            </a:pPr>
            <a:r>
              <a:rPr lang="en-US" altLang="ru-RU"/>
              <a:t>II</a:t>
            </a:r>
            <a:r>
              <a:rPr lang="ru-RU" altLang="ru-RU"/>
              <a:t>	группа — </a:t>
            </a:r>
            <a:r>
              <a:rPr lang="ru-RU" altLang="ru-RU" i="1"/>
              <a:t>циклические </a:t>
            </a:r>
            <a:r>
              <a:rPr lang="ru-RU" altLang="ru-RU"/>
              <a:t>(главным образом субмаксимальной и умеренной мощности) </a:t>
            </a:r>
            <a:r>
              <a:rPr lang="ru-RU" altLang="ru-RU" i="1"/>
              <a:t>виды спорта, </a:t>
            </a:r>
            <a:r>
              <a:rPr lang="ru-RU" altLang="ru-RU"/>
              <a:t>достижения в которых кислородного обеспечения мышечной работы (бег на средние и длинные дистанции в легкой атлетике и др.).</a:t>
            </a:r>
          </a:p>
        </p:txBody>
      </p:sp>
      <p:sp>
        <p:nvSpPr>
          <p:cNvPr id="1741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1F108063-8EE6-4F73-A467-8351710F1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67DACB4-A72B-4530-827E-E735F1CB415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000" b="0">
                <a:effectLst/>
                <a:latin typeface="Times New Roman" panose="02020603050405020304" pitchFamily="18" charset="0"/>
              </a:rPr>
              <a:t>Классификация по особенностям организации движений спортсмена и преимущественно роли тех или иных функциональных систем организма в обеспечении их рабочего эффекта (В.С. Фарфель, 1969;  Ю.В. Верхошанский, 1985)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5D5BC8E-1793-482F-B957-F61F57981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279400" eaLnBrk="1" hangingPunct="1">
              <a:buFont typeface="Wingdings" panose="05000000000000000000" pitchFamily="2" charset="2"/>
              <a:buNone/>
              <a:defRPr/>
            </a:pPr>
            <a:r>
              <a:rPr lang="en-US" altLang="ru-RU" b="1"/>
              <a:t>III</a:t>
            </a:r>
            <a:r>
              <a:rPr lang="ru-RU" altLang="ru-RU" b="1"/>
              <a:t> группа </a:t>
            </a:r>
            <a:r>
              <a:rPr lang="ru-RU" altLang="ru-RU"/>
              <a:t>— </a:t>
            </a:r>
            <a:r>
              <a:rPr lang="ru-RU" altLang="ru-RU" i="1"/>
              <a:t>комбинированные виды спорта </a:t>
            </a:r>
            <a:r>
              <a:rPr lang="ru-RU" altLang="ru-RU"/>
              <a:t>(комплексные), для которых характерна высокая вариативность двигательных действий в условиях компенсированного утомления и переменной интенсивности работы. Это в основном спортивные игры и единоборства.</a:t>
            </a:r>
          </a:p>
        </p:txBody>
      </p:sp>
      <p:sp>
        <p:nvSpPr>
          <p:cNvPr id="1843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A01926DE-36FA-4156-A39E-F8B0FDA41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038A0BB-464B-4730-B723-86F08642055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/>
              <a:t>Циклическая работа – периодически повторяющиеся двигательные действия.</a:t>
            </a:r>
            <a:br>
              <a:rPr lang="ru-RU" altLang="ru-RU" sz="2400"/>
            </a:br>
            <a:endParaRPr lang="ru-RU" altLang="ru-RU" sz="2400"/>
          </a:p>
        </p:txBody>
      </p:sp>
      <p:sp>
        <p:nvSpPr>
          <p:cNvPr id="19459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9C2872CD-8658-4B20-9CFB-B575A6F90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  <p:pic>
        <p:nvPicPr>
          <p:cNvPr id="19460" name="Picture 5">
            <a:extLst>
              <a:ext uri="{FF2B5EF4-FFF2-40B4-BE49-F238E27FC236}">
                <a16:creationId xmlns:a16="http://schemas.microsoft.com/office/drawing/2014/main" id="{F3D5974B-5A25-407F-8117-41801E849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76BA667-A627-410E-B5EB-345EFBCD019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/>
              <a:t>Основные предпосылки в выборе вида спорта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691D9FD-EC3F-46DE-9C01-53F32F09A0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 sz="2800"/>
              <a:t>Уровень здоровья и физического развития.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 sz="2800"/>
              <a:t>Биологическая предрасположенность к тому или иному виду спорта.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 sz="2800"/>
              <a:t>Интерес к занятиям данным видом спорта.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 sz="2800"/>
              <a:t>Социальное положение семьи и материальные затраты.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 sz="2800"/>
              <a:t>Место проведения тренировок.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 sz="2800"/>
              <a:t>Травмоопасность вида спорта.</a:t>
            </a:r>
          </a:p>
        </p:txBody>
      </p:sp>
      <p:sp>
        <p:nvSpPr>
          <p:cNvPr id="2048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81FA4131-8380-42FF-A272-A76E4D576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>
            <a:extLst>
              <a:ext uri="{FF2B5EF4-FFF2-40B4-BE49-F238E27FC236}">
                <a16:creationId xmlns:a16="http://schemas.microsoft.com/office/drawing/2014/main" id="{D7E945B2-A593-4DA6-BF33-B9462AF25F7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ru-RU" altLang="ru-RU" sz="2000" b="0">
                <a:solidFill>
                  <a:schemeClr val="tx1"/>
                </a:solidFill>
                <a:effectLst/>
              </a:rPr>
            </a:br>
            <a:r>
              <a:rPr lang="ru-RU" altLang="ru-RU" sz="2000" b="0">
                <a:solidFill>
                  <a:schemeClr val="tx1"/>
                </a:solidFill>
                <a:effectLst/>
              </a:rPr>
              <a:t>Количество травм на каждые 1000 спортсменов в различных видах спорта (American Sports Data Press Release, 2003)</a:t>
            </a:r>
            <a:r>
              <a:rPr lang="ru-RU" altLang="ru-RU" sz="4000" b="0">
                <a:solidFill>
                  <a:schemeClr val="tx1"/>
                </a:solidFill>
                <a:effectLst/>
              </a:rPr>
              <a:t> </a:t>
            </a:r>
            <a:br>
              <a:rPr lang="ru-RU" altLang="ru-RU" sz="4000" b="0">
                <a:solidFill>
                  <a:schemeClr val="tx1"/>
                </a:solidFill>
                <a:effectLst/>
              </a:rPr>
            </a:br>
            <a:endParaRPr lang="ru-RU" altLang="ru-RU" sz="4000" b="0">
              <a:solidFill>
                <a:schemeClr val="tx1"/>
              </a:solidFill>
              <a:effectLst/>
            </a:endParaRPr>
          </a:p>
        </p:txBody>
      </p:sp>
      <p:sp>
        <p:nvSpPr>
          <p:cNvPr id="21513" name="Rectangle 9">
            <a:extLst>
              <a:ext uri="{FF2B5EF4-FFF2-40B4-BE49-F238E27FC236}">
                <a16:creationId xmlns:a16="http://schemas.microsoft.com/office/drawing/2014/main" id="{9C862FDD-FD8F-4F31-B9D2-322444382E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21508" name="Rectangle 7">
            <a:extLst>
              <a:ext uri="{FF2B5EF4-FFF2-40B4-BE49-F238E27FC236}">
                <a16:creationId xmlns:a16="http://schemas.microsoft.com/office/drawing/2014/main" id="{35DAD771-94F6-408C-8DD6-716223806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21509" name="Picture 6">
            <a:extLst>
              <a:ext uri="{FF2B5EF4-FFF2-40B4-BE49-F238E27FC236}">
                <a16:creationId xmlns:a16="http://schemas.microsoft.com/office/drawing/2014/main" id="{2752B281-B125-430D-B151-DD88A431E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00200"/>
            <a:ext cx="6553200" cy="46021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754BF6AB-1AE1-46E3-9CCA-1AF4ED5BAA0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/>
              <a:t>СОДЕРЖАНИЕ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D9D789D-1FA0-4373-B764-479ECF2A44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effectLst/>
                <a:hlinkClick r:id="rId2" action="ppaction://hlinksldjump"/>
              </a:rPr>
              <a:t>Определение вида спорта</a:t>
            </a:r>
            <a:endParaRPr lang="ru-RU" altLang="ru-RU" sz="2400" b="1">
              <a:effectLst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effectLst/>
                <a:hlinkClick r:id="rId3" action="ppaction://hlinksldjump"/>
              </a:rPr>
              <a:t>Классификация по Л.П. Матвееву (1977)</a:t>
            </a:r>
            <a:endParaRPr lang="ru-RU" altLang="ru-RU" sz="2400" b="1">
              <a:effectLst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solidFill>
                  <a:schemeClr val="tx2"/>
                </a:solidFill>
                <a:effectLst/>
                <a:latin typeface="Times New Roman" panose="02020603050405020304" pitchFamily="18" charset="0"/>
                <a:hlinkClick r:id="rId4" action="ppaction://hlinksldjump"/>
              </a:rPr>
              <a:t>Классификация по способу   определения   соревновательного результата (В.С. Келлер, 1986)</a:t>
            </a:r>
            <a:endParaRPr lang="ru-RU" altLang="ru-RU" sz="2400" b="1">
              <a:solidFill>
                <a:schemeClr val="tx2"/>
              </a:solidFill>
              <a:effectLst/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effectLst/>
                <a:latin typeface="Times New Roman" panose="02020603050405020304" pitchFamily="18" charset="0"/>
                <a:hlinkClick r:id="rId5" action="ppaction://hlinksldjump"/>
              </a:rPr>
              <a:t>Классификация по особенностям организации движений спортсмена и преимущественно роли тех или иных функциональных систем организма в обеспечении их рабочего эффекта (В.С. Фарфель, 1969;  Ю.В. Верхошанский, 1985)</a:t>
            </a:r>
            <a:endParaRPr lang="ru-RU" altLang="ru-RU" sz="2400" b="1">
              <a:effectLst/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effectLst/>
                <a:latin typeface="Times New Roman" panose="02020603050405020304" pitchFamily="18" charset="0"/>
                <a:hlinkClick r:id="rId6" action="ppaction://hlinksldjump"/>
              </a:rPr>
              <a:t>Основные предпосылки в выборе занятий видом спорта</a:t>
            </a:r>
            <a:endParaRPr lang="ru-RU" altLang="ru-RU" sz="2400" b="1">
              <a:effectLst/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400" b="1">
              <a:solidFill>
                <a:schemeClr val="tx2"/>
              </a:solidFill>
              <a:effectLst/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400" b="1">
              <a:effectLst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400" b="1">
              <a:effectLst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1CC6829-296C-4CE2-97A5-06973160059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000"/>
              <a:t>Количество травм на каждые 1000 атлетов,</a:t>
            </a:r>
            <a:br>
              <a:rPr lang="ru-RU" altLang="ru-RU" sz="2000"/>
            </a:br>
            <a:r>
              <a:rPr lang="ru-RU" altLang="ru-RU" sz="2000"/>
              <a:t>имевших риск травмироваться в различных видах спорта</a:t>
            </a:r>
            <a:r>
              <a:rPr lang="ru-RU" altLang="ru-RU" sz="4000"/>
              <a:t> </a:t>
            </a:r>
          </a:p>
        </p:txBody>
      </p:sp>
      <p:pic>
        <p:nvPicPr>
          <p:cNvPr id="22531" name="Picture 4">
            <a:extLst>
              <a:ext uri="{FF2B5EF4-FFF2-40B4-BE49-F238E27FC236}">
                <a16:creationId xmlns:a16="http://schemas.microsoft.com/office/drawing/2014/main" id="{64F64E60-5066-4EBC-80E0-7CB30208384B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485900"/>
            <a:ext cx="6477000" cy="5180013"/>
          </a:xfrm>
          <a:solidFill>
            <a:srgbClr val="FF000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F43C17F-11AD-4E38-9C89-2165EF38921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br>
              <a:rPr lang="ru-RU" altLang="ru-RU" sz="2000"/>
            </a:br>
            <a:br>
              <a:rPr lang="ru-RU" altLang="ru-RU" sz="2000"/>
            </a:br>
            <a:r>
              <a:rPr lang="ru-RU" altLang="ru-RU" sz="2000"/>
              <a:t>Количество травм на каждые 1000 соревнований</a:t>
            </a:r>
            <a:br>
              <a:rPr lang="ru-RU" altLang="ru-RU" sz="2000"/>
            </a:br>
            <a:r>
              <a:rPr lang="ru-RU" altLang="ru-RU" sz="2000"/>
              <a:t>в различных видах спорта</a:t>
            </a:r>
            <a:br>
              <a:rPr lang="ru-RU" altLang="ru-RU" sz="2000"/>
            </a:br>
            <a:r>
              <a:rPr lang="ru-RU" altLang="ru-RU" sz="2000"/>
              <a:t>(National Collegiate Athletic Association, 2007)</a:t>
            </a:r>
            <a:br>
              <a:rPr lang="ru-RU" altLang="ru-RU" sz="4000"/>
            </a:br>
            <a:br>
              <a:rPr lang="ru-RU" altLang="ru-RU" sz="4000"/>
            </a:br>
            <a:endParaRPr lang="ru-RU" altLang="ru-RU" sz="4000"/>
          </a:p>
        </p:txBody>
      </p:sp>
      <p:pic>
        <p:nvPicPr>
          <p:cNvPr id="23555" name="Picture 4">
            <a:extLst>
              <a:ext uri="{FF2B5EF4-FFF2-40B4-BE49-F238E27FC236}">
                <a16:creationId xmlns:a16="http://schemas.microsoft.com/office/drawing/2014/main" id="{771A02FA-FF6C-42E1-9C76-7A818D1B71FA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905000"/>
            <a:ext cx="8077200" cy="4341813"/>
          </a:xfrm>
          <a:solidFill>
            <a:srgbClr val="FF000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0C83E34-2C37-4952-B166-BE19A06EF4A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000"/>
              <a:t>Количество травм на каждые 1000 тренировок в различных видах спорта</a:t>
            </a:r>
            <a:br>
              <a:rPr lang="ru-RU" altLang="ru-RU" sz="2000"/>
            </a:br>
            <a:r>
              <a:rPr lang="ru-RU" altLang="ru-RU" sz="2000"/>
              <a:t>(National Collegiate Athletic Association, 2007)</a:t>
            </a:r>
            <a:r>
              <a:rPr lang="ru-RU" altLang="ru-RU" sz="4000"/>
              <a:t> </a:t>
            </a:r>
          </a:p>
        </p:txBody>
      </p:sp>
      <p:pic>
        <p:nvPicPr>
          <p:cNvPr id="24579" name="Picture 4">
            <a:extLst>
              <a:ext uri="{FF2B5EF4-FFF2-40B4-BE49-F238E27FC236}">
                <a16:creationId xmlns:a16="http://schemas.microsoft.com/office/drawing/2014/main" id="{67E238C6-FBB8-4ADF-807D-62DE8E377ABA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2057400"/>
            <a:ext cx="7162800" cy="4141788"/>
          </a:xfrm>
          <a:solidFill>
            <a:srgbClr val="FF000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C1B7CDF-72FA-429A-918C-99A25EFD50E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0"/>
              <a:t>Вид спорта</a:t>
            </a:r>
            <a:r>
              <a:rPr lang="ru-RU" altLang="ru-RU"/>
              <a:t> –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AC74F11-A9C1-468F-ADF0-CB153CD8D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  разновидность собственно-соревновательной деятельности, отличающийся предметом состязания, обусловленным составом действий и способов ведения спортивной борьбы (спортивной техникой и тактикой), регламентом состязания и критерием достижений.</a:t>
            </a:r>
          </a:p>
        </p:txBody>
      </p:sp>
      <p:sp>
        <p:nvSpPr>
          <p:cNvPr id="512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4DB4764C-61DE-4F5D-AB9B-8FD390302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8D835A9-9AD4-4D2B-A86E-C5214777364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DE3A905-DD7E-4B32-8181-8C24FFD96E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558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/>
              <a:t>   Все виды спорта могут быть разделены на группы. Существуют различные классификации. Они отличаются </a:t>
            </a:r>
            <a:r>
              <a:rPr lang="ru-RU" altLang="ru-RU" sz="2800" i="1"/>
              <a:t>принципом, </a:t>
            </a:r>
            <a:r>
              <a:rPr lang="ru-RU" altLang="ru-RU" sz="2800"/>
              <a:t>лежащим в основе соответствующего разделения. </a:t>
            </a:r>
          </a:p>
          <a:p>
            <a:pPr marL="0" indent="558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/>
              <a:t>   Наиболее упрощенное деление – зимние и летние, олимпийские и неолимпийские, командные и индивидуальные, объективные и необъективные и т.д.</a:t>
            </a:r>
          </a:p>
          <a:p>
            <a:pPr marL="0" indent="558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/>
              <a:t>   Рассмотрим наиболее известные классификации.</a:t>
            </a:r>
          </a:p>
        </p:txBody>
      </p:sp>
      <p:sp>
        <p:nvSpPr>
          <p:cNvPr id="614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20A30B9E-3D0B-475E-980B-7BE2F0835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C81551E-C16A-43C7-B334-05A24966D63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/>
              <a:t>По особенностям предмета состязания и характеру двигательной   активности   соревнующихся (Л.П.Матвеев, 1977)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AC318ED-FD4D-4097-B4D9-19BAE9B002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542925" eaLnBrk="1" hangingPunct="1">
              <a:buFont typeface="Wingdings" panose="05000000000000000000" pitchFamily="2" charset="2"/>
              <a:buNone/>
              <a:defRPr/>
            </a:pPr>
            <a:r>
              <a:rPr lang="ru-RU" altLang="ru-RU" b="1"/>
              <a:t>   </a:t>
            </a:r>
            <a:r>
              <a:rPr lang="en-US" altLang="ru-RU" b="1"/>
              <a:t>I</a:t>
            </a:r>
            <a:r>
              <a:rPr lang="ru-RU" altLang="ru-RU" b="1"/>
              <a:t>	группа </a:t>
            </a:r>
            <a:r>
              <a:rPr lang="ru-RU" altLang="ru-RU"/>
              <a:t>— виды спорта, представляющие собой </a:t>
            </a:r>
            <a:r>
              <a:rPr lang="ru-RU" altLang="ru-RU" i="1"/>
              <a:t>высокоактивную двигательную деятельность, </a:t>
            </a:r>
            <a:r>
              <a:rPr lang="ru-RU" altLang="ru-RU"/>
              <a:t>достижения в которых в решающей степени зависят от собственных двигательных возможностей спортсменов (бокс, борьба, гимнастика, плавание, гребля, тяжелая атлетика, спортивные игры и др.).</a:t>
            </a:r>
            <a:endParaRPr lang="en-US" altLang="ru-RU" b="1"/>
          </a:p>
        </p:txBody>
      </p:sp>
      <p:sp>
        <p:nvSpPr>
          <p:cNvPr id="717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B3922B7D-7D37-4C73-8AB1-B58351E14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EEB0B60-0EC6-4915-8974-7A764D73A56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/>
              <a:t>По особенностям предмета состязания и характеру двигательной   активности   соревнующихся (Л.П.Матвеев, 1977)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5839B06-FA96-4D18-9D30-4D01126668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542925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ru-RU" b="1"/>
              <a:t>II</a:t>
            </a:r>
            <a:r>
              <a:rPr lang="ru-RU" altLang="ru-RU" b="1"/>
              <a:t>	группа </a:t>
            </a:r>
            <a:r>
              <a:rPr lang="ru-RU" altLang="ru-RU"/>
              <a:t>— виды спорта, операционную основу которых составляют  действия  спортсменов   по </a:t>
            </a:r>
            <a:r>
              <a:rPr lang="ru-RU" altLang="ru-RU" i="1"/>
              <a:t>управлению   внешними «самодвижущимися» средствами передвижения, </a:t>
            </a:r>
            <a:r>
              <a:rPr lang="ru-RU" altLang="ru-RU"/>
              <a:t>где спортивный результат зависит от эффективности этих средств и от умения рационально ими пользоваться (мотоциклетный,  автомобильный, парусный, планерный спорт и др.).</a:t>
            </a:r>
            <a:endParaRPr lang="en-US" altLang="ru-RU" b="1"/>
          </a:p>
          <a:p>
            <a:pPr marL="0" indent="542925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/>
          </a:p>
        </p:txBody>
      </p:sp>
      <p:sp>
        <p:nvSpPr>
          <p:cNvPr id="819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49A1D991-3AE6-4768-B34E-3048902F5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DE445BB-654F-4F43-9A49-B3F56DA9EB8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/>
              <a:t>По особенностям предмета состязания и характеру двигательной   активности   соревнующихся (Л.П.Матвеев, 1977).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DAAFCE9-2EDB-4D13-8BDC-4354595EAE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5588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ru-RU" b="1"/>
              <a:t>III</a:t>
            </a:r>
            <a:r>
              <a:rPr lang="ru-RU" altLang="ru-RU" b="1"/>
              <a:t>	группа </a:t>
            </a:r>
            <a:r>
              <a:rPr lang="ru-RU" altLang="ru-RU"/>
              <a:t>— </a:t>
            </a:r>
            <a:r>
              <a:rPr lang="ru-RU" altLang="ru-RU" i="1"/>
              <a:t>технико-конструкторские виды спорта, </a:t>
            </a:r>
            <a:r>
              <a:rPr lang="ru-RU" altLang="ru-RU"/>
              <a:t>в состязаниях по которым сопоставляются в основном результаты модельно-конструкторской деятельности спортсменов (авиамодельный, автомодельный спорт и др.).</a:t>
            </a:r>
          </a:p>
        </p:txBody>
      </p:sp>
      <p:sp>
        <p:nvSpPr>
          <p:cNvPr id="922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3060C130-F6C7-4251-BECC-CCBE97C2C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506ECD7-F05F-4154-BB6D-B431F8C57B5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/>
              <a:t>По особенностям предмета состязания и характеру двигательной   активности   соревнующихся (Л.П.Матвеев, 1977)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23E07589-491B-48C1-A7B4-CED3169376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ru-RU" b="1"/>
              <a:t>IV</a:t>
            </a:r>
            <a:r>
              <a:rPr lang="ru-RU" altLang="ru-RU" b="1"/>
              <a:t>	группа </a:t>
            </a:r>
            <a:r>
              <a:rPr lang="ru-RU" altLang="ru-RU"/>
              <a:t>— </a:t>
            </a:r>
            <a:r>
              <a:rPr lang="ru-RU" altLang="ru-RU" i="1"/>
              <a:t>стрелковые виды спорта </a:t>
            </a:r>
            <a:r>
              <a:rPr lang="ru-RU" altLang="ru-RU"/>
              <a:t>(используется огнестрельное либо иное стрелковое оружие, в частности, лук), в которых двигательная активность спортсменов жестко лимитирована условиями поражения цели.</a:t>
            </a:r>
            <a:endParaRPr lang="en-US" altLang="ru-RU" b="1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/>
          </a:p>
        </p:txBody>
      </p:sp>
      <p:sp>
        <p:nvSpPr>
          <p:cNvPr id="1024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6FB00D51-3B31-4A66-9BE8-9296E76A3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182C815-B0F8-4DE1-B0E4-140AB10E641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/>
              <a:t>По особенностям предмета состязания и характеру двигательной   активности   соревнующихся (Л.П.Матвеев, 1977)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E37C345-80E6-4999-8A13-237A7FD434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558800" eaLnBrk="1" hangingPunct="1">
              <a:buFont typeface="Wingdings" panose="05000000000000000000" pitchFamily="2" charset="2"/>
              <a:buNone/>
              <a:defRPr/>
            </a:pPr>
            <a:r>
              <a:rPr lang="en-US" altLang="ru-RU" b="1"/>
              <a:t>V</a:t>
            </a:r>
            <a:r>
              <a:rPr lang="ru-RU" altLang="ru-RU" b="1"/>
              <a:t>	группа </a:t>
            </a:r>
            <a:r>
              <a:rPr lang="ru-RU" altLang="ru-RU"/>
              <a:t>— </a:t>
            </a:r>
            <a:r>
              <a:rPr lang="ru-RU" altLang="ru-RU" i="1"/>
              <a:t>абстрактно-игровые виды спорта, </a:t>
            </a:r>
            <a:r>
              <a:rPr lang="ru-RU" altLang="ru-RU"/>
              <a:t>исход состязания в которых в решающей мере определяется не двигательной  активностью  спортсмена,   а  абстрактно-логическим обыгрыванием соперника (шашки, шахматы и др.).</a:t>
            </a:r>
          </a:p>
          <a:p>
            <a:pPr marL="0" indent="558800" eaLnBrk="1" hangingPunct="1">
              <a:buFont typeface="Wingdings" panose="05000000000000000000" pitchFamily="2" charset="2"/>
              <a:buNone/>
              <a:defRPr/>
            </a:pPr>
            <a:endParaRPr lang="ru-RU" altLang="ru-RU"/>
          </a:p>
        </p:txBody>
      </p:sp>
      <p:sp>
        <p:nvSpPr>
          <p:cNvPr id="1126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F00EC3B1-F5C4-45B6-B54A-97533BB12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096000"/>
            <a:ext cx="1752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72</TotalTime>
  <Words>1104</Words>
  <Application>Microsoft Office PowerPoint</Application>
  <PresentationFormat>Экран (4:3)</PresentationFormat>
  <Paragraphs>65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Garamond</vt:lpstr>
      <vt:lpstr>Arial</vt:lpstr>
      <vt:lpstr>Wingdings</vt:lpstr>
      <vt:lpstr>Calibri</vt:lpstr>
      <vt:lpstr>Times New Roman</vt:lpstr>
      <vt:lpstr>Течение</vt:lpstr>
      <vt:lpstr>Классификация соревновательных упражнений  (видов спорта) </vt:lpstr>
      <vt:lpstr>СОДЕРЖАНИЕ</vt:lpstr>
      <vt:lpstr>Вид спорта –</vt:lpstr>
      <vt:lpstr>Презентация PowerPoint</vt:lpstr>
      <vt:lpstr>По особенностям предмета состязания и характеру двигательной   активности   соревнующихся (Л.П.Матвеев, 1977)</vt:lpstr>
      <vt:lpstr>По особенностям предмета состязания и характеру двигательной   активности   соревнующихся (Л.П.Матвеев, 1977)</vt:lpstr>
      <vt:lpstr>По особенностям предмета состязания и характеру двигательной   активности   соревнующихся (Л.П.Матвеев, 1977).</vt:lpstr>
      <vt:lpstr>По особенностям предмета состязания и характеру двигательной   активности   соревнующихся (Л.П.Матвеев, 1977)</vt:lpstr>
      <vt:lpstr>По особенностям предмета состязания и характеру двигательной   активности   соревнующихся (Л.П.Матвеев, 1977)</vt:lpstr>
      <vt:lpstr>Классификация по способу   определения   соревновательного результата (В.С. Келлер, 1986)</vt:lpstr>
      <vt:lpstr>Классификация по способу   определения   соревновательного результата (В.С. Келлер, 1986)</vt:lpstr>
      <vt:lpstr>Классификация по способу   определения   соревновательного результата (В.С. Келлер, 1986)</vt:lpstr>
      <vt:lpstr>Классификация по способу   определения   соревновательного результата (В.С. Келлер, 1986)</vt:lpstr>
      <vt:lpstr>Классификация по особенностям организации движений спортсмена и преимущественно роли тех или иных функциональных систем организма в обеспечении их рабочего эффекта (В.С. Фарфель, 1969;  Ю.В. Верхошанский, 1985)</vt:lpstr>
      <vt:lpstr>Классификация по особенностям организации движений спортсмена и преимущественно роли тех или иных функциональных систем организма в обеспечении их рабочего эффекта (В.С. Фарфель, 1969;  Ю.В. Верхошанский, 1985)</vt:lpstr>
      <vt:lpstr>Классификация по особенностям организации движений спортсмена и преимущественно роли тех или иных функциональных систем организма в обеспечении их рабочего эффекта (В.С. Фарфель, 1969;  Ю.В. Верхошанский, 1985)</vt:lpstr>
      <vt:lpstr>Циклическая работа – периодически повторяющиеся двигательные действия. </vt:lpstr>
      <vt:lpstr>Основные предпосылки в выборе вида спорта</vt:lpstr>
      <vt:lpstr> Количество травм на каждые 1000 спортсменов в различных видах спорта (American Sports Data Press Release, 2003)  </vt:lpstr>
      <vt:lpstr>Количество травм на каждые 1000 атлетов, имевших риск травмироваться в различных видах спорта </vt:lpstr>
      <vt:lpstr>  Количество травм на каждые 1000 соревнований в различных видах спорта (National Collegiate Athletic Association, 2007)  </vt:lpstr>
      <vt:lpstr>Количество травм на каждые 1000 тренировок в различных видах спорта (National Collegiate Athletic Association, 2007)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чертов</dc:creator>
  <cp:lastModifiedBy>Николай Чертов</cp:lastModifiedBy>
  <cp:revision>10</cp:revision>
  <cp:lastPrinted>1601-01-01T00:00:00Z</cp:lastPrinted>
  <dcterms:created xsi:type="dcterms:W3CDTF">2010-03-07T11:23:08Z</dcterms:created>
  <dcterms:modified xsi:type="dcterms:W3CDTF">2024-09-12T22:21:24Z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