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86"/>
  </p:notesMasterIdLst>
  <p:sldIdLst>
    <p:sldId id="256" r:id="rId2"/>
    <p:sldId id="406" r:id="rId3"/>
    <p:sldId id="407" r:id="rId4"/>
    <p:sldId id="389" r:id="rId5"/>
    <p:sldId id="336" r:id="rId6"/>
    <p:sldId id="314" r:id="rId7"/>
    <p:sldId id="405" r:id="rId8"/>
    <p:sldId id="338" r:id="rId9"/>
    <p:sldId id="339" r:id="rId10"/>
    <p:sldId id="340" r:id="rId11"/>
    <p:sldId id="341" r:id="rId12"/>
    <p:sldId id="342" r:id="rId13"/>
    <p:sldId id="343" r:id="rId14"/>
    <p:sldId id="345" r:id="rId15"/>
    <p:sldId id="346" r:id="rId16"/>
    <p:sldId id="347" r:id="rId17"/>
    <p:sldId id="348" r:id="rId18"/>
    <p:sldId id="351" r:id="rId19"/>
    <p:sldId id="404" r:id="rId20"/>
    <p:sldId id="349" r:id="rId21"/>
    <p:sldId id="350" r:id="rId22"/>
    <p:sldId id="353" r:id="rId23"/>
    <p:sldId id="354" r:id="rId24"/>
    <p:sldId id="356" r:id="rId25"/>
    <p:sldId id="367" r:id="rId26"/>
    <p:sldId id="368" r:id="rId27"/>
    <p:sldId id="359" r:id="rId28"/>
    <p:sldId id="385" r:id="rId29"/>
    <p:sldId id="277" r:id="rId30"/>
    <p:sldId id="278" r:id="rId31"/>
    <p:sldId id="370" r:id="rId32"/>
    <p:sldId id="388" r:id="rId33"/>
    <p:sldId id="373" r:id="rId34"/>
    <p:sldId id="371" r:id="rId35"/>
    <p:sldId id="372" r:id="rId36"/>
    <p:sldId id="374" r:id="rId37"/>
    <p:sldId id="384" r:id="rId38"/>
    <p:sldId id="376" r:id="rId39"/>
    <p:sldId id="378" r:id="rId40"/>
    <p:sldId id="379" r:id="rId41"/>
    <p:sldId id="380" r:id="rId42"/>
    <p:sldId id="381" r:id="rId43"/>
    <p:sldId id="382" r:id="rId44"/>
    <p:sldId id="383" r:id="rId45"/>
    <p:sldId id="280" r:id="rId46"/>
    <p:sldId id="281" r:id="rId47"/>
    <p:sldId id="282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91" r:id="rId56"/>
    <p:sldId id="390" r:id="rId57"/>
    <p:sldId id="257" r:id="rId58"/>
    <p:sldId id="258" r:id="rId59"/>
    <p:sldId id="259" r:id="rId60"/>
    <p:sldId id="260" r:id="rId61"/>
    <p:sldId id="261" r:id="rId62"/>
    <p:sldId id="262" r:id="rId63"/>
    <p:sldId id="394" r:id="rId64"/>
    <p:sldId id="395" r:id="rId65"/>
    <p:sldId id="396" r:id="rId66"/>
    <p:sldId id="263" r:id="rId67"/>
    <p:sldId id="264" r:id="rId68"/>
    <p:sldId id="265" r:id="rId69"/>
    <p:sldId id="266" r:id="rId70"/>
    <p:sldId id="267" r:id="rId71"/>
    <p:sldId id="268" r:id="rId72"/>
    <p:sldId id="362" r:id="rId73"/>
    <p:sldId id="363" r:id="rId74"/>
    <p:sldId id="364" r:id="rId75"/>
    <p:sldId id="397" r:id="rId76"/>
    <p:sldId id="398" r:id="rId77"/>
    <p:sldId id="400" r:id="rId78"/>
    <p:sldId id="399" r:id="rId79"/>
    <p:sldId id="401" r:id="rId80"/>
    <p:sldId id="402" r:id="rId81"/>
    <p:sldId id="403" r:id="rId82"/>
    <p:sldId id="408" r:id="rId83"/>
    <p:sldId id="318" r:id="rId84"/>
    <p:sldId id="330" r:id="rId8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665" autoAdjust="0"/>
    <p:restoredTop sz="98154" autoAdjust="0"/>
  </p:normalViewPr>
  <p:slideViewPr>
    <p:cSldViewPr>
      <p:cViewPr>
        <p:scale>
          <a:sx n="71" d="100"/>
          <a:sy n="71" d="100"/>
        </p:scale>
        <p:origin x="-1188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7218813905930648"/>
          <c:y val="0.18684210526315789"/>
          <c:w val="0.5132924335378326"/>
          <c:h val="0.66052631578947374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8"/>
            <c:spPr>
              <a:solidFill>
                <a:srgbClr val="000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9"/>
            <c:spPr>
              <a:solidFill>
                <a:srgbClr val="FF00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1"/>
            <c:spPr>
              <a:solidFill>
                <a:srgbClr val="00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2"/>
            <c:spPr>
              <a:solidFill>
                <a:srgbClr val="800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3"/>
            <c:spPr>
              <a:solidFill>
                <a:srgbClr val="80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3.0283157816849735E-2"/>
                  <c:y val="-0.18486522787890391"/>
                </c:manualLayout>
              </c:layout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0.10856543997935822"/>
                  <c:y val="1.9469001597472581E-2"/>
                </c:manualLayout>
              </c:layout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5.5442670278482833E-2"/>
                  <c:y val="7.3887071808332289E-2"/>
                </c:manualLayout>
              </c:layout>
              <c:dLblPos val="bestFit"/>
              <c:showCatName val="1"/>
              <c:showPercent val="1"/>
            </c:dLbl>
            <c:dLbl>
              <c:idx val="3"/>
              <c:layout>
                <c:manualLayout>
                  <c:x val="-5.1210568569630466E-2"/>
                  <c:y val="0.11117164504234572"/>
                </c:manualLayout>
              </c:layout>
              <c:dLblPos val="bestFit"/>
              <c:showCatName val="1"/>
              <c:showPercent val="1"/>
            </c:dLbl>
            <c:dLbl>
              <c:idx val="4"/>
              <c:layout>
                <c:manualLayout>
                  <c:x val="-2.3416819630275552E-2"/>
                  <c:y val="4.3031102893514916E-2"/>
                </c:manualLayout>
              </c:layout>
              <c:dLblPos val="bestFit"/>
              <c:showCatName val="1"/>
              <c:showPercent val="1"/>
            </c:dLbl>
            <c:dLbl>
              <c:idx val="5"/>
              <c:layout>
                <c:manualLayout>
                  <c:x val="-1.7410867336334474E-2"/>
                  <c:y val="1.7655342677307177E-2"/>
                </c:manualLayout>
              </c:layout>
              <c:dLblPos val="bestFit"/>
              <c:showCatName val="1"/>
              <c:showPercent val="1"/>
            </c:dLbl>
            <c:dLbl>
              <c:idx val="6"/>
              <c:layout>
                <c:manualLayout>
                  <c:x val="-3.35602967686012E-2"/>
                  <c:y val="6.1580187091998034E-3"/>
                </c:manualLayout>
              </c:layout>
              <c:dLblPos val="bestFit"/>
              <c:showCatName val="1"/>
              <c:showPercent val="1"/>
            </c:dLbl>
            <c:dLbl>
              <c:idx val="7"/>
              <c:layout>
                <c:manualLayout>
                  <c:x val="-4.3162166724315464E-2"/>
                  <c:y val="-7.5489743943949559E-3"/>
                </c:manualLayout>
              </c:layout>
              <c:dLblPos val="bestFit"/>
              <c:showCatName val="1"/>
              <c:showPercent val="1"/>
            </c:dLbl>
            <c:dLbl>
              <c:idx val="8"/>
              <c:layout>
                <c:manualLayout>
                  <c:x val="-0.15990027944073976"/>
                  <c:y val="-6.1495602523368824E-3"/>
                </c:manualLayout>
              </c:layout>
              <c:tx>
                <c:rich>
                  <a:bodyPr/>
                  <a:lstStyle/>
                  <a:p>
                    <a:pPr>
                      <a:defRPr sz="825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/>
                      <a:t>АС 3%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</c:dLbl>
            <c:dLbl>
              <c:idx val="9"/>
              <c:layout>
                <c:manualLayout>
                  <c:x val="-0.10079671443752256"/>
                  <c:y val="-2.2552463330747528E-2"/>
                </c:manualLayout>
              </c:layout>
              <c:dLblPos val="bestFit"/>
              <c:showCatName val="1"/>
              <c:showPercent val="1"/>
            </c:dLbl>
            <c:dLbl>
              <c:idx val="10"/>
              <c:layout>
                <c:manualLayout>
                  <c:x val="-0.18739737465688674"/>
                  <c:y val="-8.4153555704322883E-2"/>
                </c:manualLayout>
              </c:layout>
              <c:dLblPos val="bestFit"/>
              <c:showCatName val="1"/>
              <c:showPercent val="1"/>
            </c:dLbl>
            <c:dLbl>
              <c:idx val="11"/>
              <c:layout>
                <c:manualLayout>
                  <c:x val="-0.14921772243583889"/>
                  <c:y val="-0.11685044328973072"/>
                </c:manualLayout>
              </c:layout>
              <c:dLblPos val="bestFit"/>
              <c:showCatName val="1"/>
              <c:showPercent val="1"/>
            </c:dLbl>
            <c:dLbl>
              <c:idx val="12"/>
              <c:layout/>
              <c:dLblPos val="bestFit"/>
              <c:showCatName val="1"/>
              <c:showPercent val="1"/>
            </c:dLbl>
            <c:dLbl>
              <c:idx val="13"/>
              <c:layout/>
              <c:dLblPos val="bestFit"/>
              <c:showCatName val="1"/>
              <c:showPercent val="1"/>
            </c:dLbl>
            <c:dLbl>
              <c:idx val="14"/>
              <c:layout>
                <c:manualLayout>
                  <c:xMode val="edge"/>
                  <c:yMode val="edge"/>
                  <c:x val="0.61349693251533965"/>
                  <c:y val="2.6315789473684216E-2"/>
                </c:manualLayout>
              </c:layout>
              <c:dLblPos val="bestFit"/>
              <c:showCatName val="1"/>
              <c:showPercent val="1"/>
            </c:dLbl>
            <c:dLbl>
              <c:idx val="15"/>
              <c:layout>
                <c:manualLayout>
                  <c:xMode val="edge"/>
                  <c:yMode val="edge"/>
                  <c:x val="0.66053169734151695"/>
                  <c:y val="3.4210526315789476E-2"/>
                </c:manualLayout>
              </c:layout>
              <c:dLblPos val="bestFit"/>
              <c:showCatName val="1"/>
              <c:showPercent val="1"/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2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Sheet1!$B$1:$O$1</c:f>
              <c:strCache>
                <c:ptCount val="14"/>
                <c:pt idx="0">
                  <c:v>ГКМП</c:v>
                </c:pt>
                <c:pt idx="1">
                  <c:v>Врожденные аномалии КА</c:v>
                </c:pt>
                <c:pt idx="2">
                  <c:v>ГЛЖ (ГКМП?)</c:v>
                </c:pt>
                <c:pt idx="3">
                  <c:v>миокардит</c:v>
                </c:pt>
                <c:pt idx="4">
                  <c:v>АДПЖ</c:v>
                </c:pt>
                <c:pt idx="5">
                  <c:v>ПМК</c:v>
                </c:pt>
                <c:pt idx="6">
                  <c:v>мостики ПНА</c:v>
                </c:pt>
                <c:pt idx="7">
                  <c:v>ИБС</c:v>
                </c:pt>
                <c:pt idx="8">
                  <c:v>АС</c:v>
                </c:pt>
                <c:pt idx="9">
                  <c:v>ДКМП</c:v>
                </c:pt>
                <c:pt idx="10">
                  <c:v>WPW</c:v>
                </c:pt>
                <c:pt idx="11">
                  <c:v>разрыв аорты</c:v>
                </c:pt>
                <c:pt idx="12">
                  <c:v>ионные каналопатии</c:v>
                </c:pt>
                <c:pt idx="13">
                  <c:v>другие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36</c:v>
                </c:pt>
                <c:pt idx="1">
                  <c:v>17</c:v>
                </c:pt>
                <c:pt idx="2">
                  <c:v>8</c:v>
                </c:pt>
                <c:pt idx="3">
                  <c:v>6</c:v>
                </c:pt>
                <c:pt idx="4">
                  <c:v>4</c:v>
                </c:pt>
                <c:pt idx="5">
                  <c:v>4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2</c:v>
                </c:pt>
                <c:pt idx="10">
                  <c:v>2</c:v>
                </c:pt>
                <c:pt idx="11">
                  <c:v>3</c:v>
                </c:pt>
                <c:pt idx="12">
                  <c:v>4</c:v>
                </c:pt>
                <c:pt idx="13">
                  <c:v>5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3A8C1-E181-4868-BF51-E0007CB164BF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7620A-52BF-4638-BBD8-3D05037226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5823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7620A-52BF-4638-BBD8-3D0503722669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945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upload.wikimedia.org/wikipedia/commons/d/dd/Citric_acid_cycle_with_aconitate_2_ru.sv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143248"/>
            <a:ext cx="8358246" cy="1285884"/>
          </a:xfrm>
        </p:spPr>
        <p:txBody>
          <a:bodyPr/>
          <a:lstStyle/>
          <a:p>
            <a:r>
              <a:rPr lang="ru-RU" dirty="0" smtClean="0"/>
              <a:t>Актуальные  проблемы  спортивной  науки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357694"/>
            <a:ext cx="8458200" cy="92869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к.м.н.  врач  спортивной  медицины  </a:t>
            </a:r>
          </a:p>
          <a:p>
            <a:pPr algn="ctr"/>
            <a:r>
              <a:rPr lang="ru-RU" dirty="0" smtClean="0"/>
              <a:t>Фомин  Виктор Леонидович</a:t>
            </a:r>
            <a:endParaRPr lang="ru-RU" dirty="0"/>
          </a:p>
        </p:txBody>
      </p:sp>
      <p:pic>
        <p:nvPicPr>
          <p:cNvPr id="4" name="Рисунок 3" descr="P7290005.JPG"/>
          <p:cNvPicPr>
            <a:picLocks noChangeAspect="1"/>
          </p:cNvPicPr>
          <p:nvPr/>
        </p:nvPicPr>
        <p:blipFill>
          <a:blip r:embed="rId2" cstate="print">
            <a:lum bright="-1000" contrast="9000"/>
          </a:blip>
          <a:stretch>
            <a:fillRect/>
          </a:stretch>
        </p:blipFill>
        <p:spPr>
          <a:xfrm>
            <a:off x="4214810" y="0"/>
            <a:ext cx="4929190" cy="287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963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Кардиоинтервалография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3728" y="1340768"/>
            <a:ext cx="5040560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18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Кардиоинтервалография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7194" y="1554163"/>
            <a:ext cx="4642012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213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Кардиоинтервалография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2111" y="1554163"/>
            <a:ext cx="4352177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313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Кардиоинтервалография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720" y="1268760"/>
            <a:ext cx="5112568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636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1124744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Генетические маркеры в  отборе и прогнозировании высоких  спортивных  достижений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14488"/>
            <a:ext cx="8991600" cy="5500726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Генетический </a:t>
            </a:r>
            <a:r>
              <a:rPr lang="ru-RU" sz="2000" dirty="0"/>
              <a:t>вклад в </a:t>
            </a:r>
            <a:r>
              <a:rPr lang="ru-RU" sz="2000" b="1" dirty="0"/>
              <a:t>способность к </a:t>
            </a:r>
            <a:r>
              <a:rPr lang="ru-RU" sz="2000" b="1" dirty="0" err="1"/>
              <a:t>тренируемости</a:t>
            </a:r>
            <a:r>
              <a:rPr lang="ru-RU" sz="2000" b="1" dirty="0"/>
              <a:t> </a:t>
            </a:r>
            <a:r>
              <a:rPr lang="ru-RU" sz="2000" dirty="0"/>
              <a:t>очень высок </a:t>
            </a:r>
            <a:r>
              <a:rPr lang="ru-RU" sz="2000" dirty="0" smtClean="0"/>
              <a:t>в </a:t>
            </a:r>
            <a:r>
              <a:rPr lang="ru-RU" sz="2000" dirty="0"/>
              <a:t>отношении отдельных показателей может достигать 75—85 % (Сологуб, </a:t>
            </a:r>
            <a:r>
              <a:rPr lang="ru-RU" sz="2000" dirty="0" err="1"/>
              <a:t>Таймазов</a:t>
            </a:r>
            <a:r>
              <a:rPr lang="ru-RU" sz="2000" dirty="0"/>
              <a:t>, 2000). Проявляется это в том, что на один и тот же объем тренирующих воздействий одни спортсмены отвечают ярко выраженными долговременными реакциями, а другие </a:t>
            </a:r>
            <a:r>
              <a:rPr lang="ru-RU" sz="2000" dirty="0" smtClean="0"/>
              <a:t>незначительными. Например, 6-месячная </a:t>
            </a:r>
            <a:r>
              <a:rPr lang="ru-RU" sz="2000" dirty="0"/>
              <a:t>тренировка преимущественно аэробной направленности испытуемых представляющих однородную группу по возрасту и морфофункциональным возможностям приводит к различным результатам в зависимости от индивидуальных особенностей занимающихся. Прирост уровня </a:t>
            </a:r>
            <a:r>
              <a:rPr lang="ru-RU" sz="2000" dirty="0" smtClean="0"/>
              <a:t>МПК у </a:t>
            </a:r>
            <a:r>
              <a:rPr lang="ru-RU" sz="2000" dirty="0"/>
              <a:t>одних испытуемых не превышает </a:t>
            </a:r>
            <a:r>
              <a:rPr lang="ru-RU" sz="2000" b="1" dirty="0"/>
              <a:t>2—3 мл/кг </a:t>
            </a:r>
            <a:r>
              <a:rPr lang="ru-RU" sz="2000" dirty="0"/>
              <a:t>мин (</a:t>
            </a:r>
            <a:r>
              <a:rPr lang="ru-RU" sz="2000" b="1" dirty="0"/>
              <a:t>4—6 %</a:t>
            </a:r>
            <a:r>
              <a:rPr lang="ru-RU" sz="2000" dirty="0"/>
              <a:t>), а у других достигает </a:t>
            </a:r>
            <a:r>
              <a:rPr lang="ru-RU" sz="2000" b="1" dirty="0"/>
              <a:t>12 — 14 мл/кг мин </a:t>
            </a:r>
            <a:r>
              <a:rPr lang="ru-RU" sz="2000" dirty="0"/>
              <a:t>(примерно 25 — 30 %). Увеличение сердечного выброса также колеблется в широких пределах — </a:t>
            </a:r>
            <a:r>
              <a:rPr lang="ru-RU" sz="2000" b="1" dirty="0"/>
              <a:t>от 0,5—1 л/мин до 4—5 л/мин.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4638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G:\Лекции\Image 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568952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639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G:\Лекции\Image 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136904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2415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G:\Лекции\Image 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56895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5143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193252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Показатели, </a:t>
            </a:r>
            <a:r>
              <a:rPr lang="ru-RU" dirty="0"/>
              <a:t>определяющие уровень спортивной формы и пригодности к избранному виду спорта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752" y="2060848"/>
            <a:ext cx="8503920" cy="40382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ПАО- </a:t>
            </a:r>
            <a:r>
              <a:rPr lang="ru-RU" dirty="0"/>
              <a:t>порог  аэробного обмена</a:t>
            </a:r>
          </a:p>
          <a:p>
            <a:pPr lvl="0"/>
            <a:r>
              <a:rPr lang="ru-RU" dirty="0"/>
              <a:t>ПАНО-порог  анаэробного обмена</a:t>
            </a:r>
          </a:p>
          <a:p>
            <a:pPr lvl="0"/>
            <a:r>
              <a:rPr lang="ru-RU" dirty="0"/>
              <a:t>МПК-максимальное потребление </a:t>
            </a:r>
            <a:r>
              <a:rPr lang="ru-RU" dirty="0" smtClean="0"/>
              <a:t>кислорода</a:t>
            </a:r>
          </a:p>
          <a:p>
            <a:endParaRPr lang="ru-RU" b="1" i="1" u="sng" dirty="0" smtClean="0"/>
          </a:p>
          <a:p>
            <a:pPr marL="0" indent="0">
              <a:buNone/>
            </a:pPr>
            <a:r>
              <a:rPr lang="ru-RU" b="1" i="1" u="sng" dirty="0" smtClean="0"/>
              <a:t>Для </a:t>
            </a:r>
            <a:r>
              <a:rPr lang="ru-RU" b="1" i="1" u="sng" dirty="0"/>
              <a:t>чего нужно определение  этих показателей?</a:t>
            </a:r>
            <a:endParaRPr lang="ru-RU" dirty="0"/>
          </a:p>
          <a:p>
            <a:r>
              <a:rPr lang="ru-RU" i="1" dirty="0"/>
              <a:t>Данные функциональные показатели являются объективными критериями для разделения нагрузок по воздействию их на каждую из систем энергообеспечения. </a:t>
            </a:r>
            <a:endParaRPr lang="ru-RU" dirty="0"/>
          </a:p>
          <a:p>
            <a:r>
              <a:rPr lang="ru-RU" i="1" dirty="0"/>
              <a:t>Разделение тренировочных нагрузок по зонам энергообеспечения или зонам мощности работы определяет успешность выбора стратегии при планировании подготовки спортсмена.</a:t>
            </a:r>
            <a:endParaRPr lang="ru-RU" dirty="0"/>
          </a:p>
          <a:p>
            <a:pPr lvl="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9087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178768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Пример расчета потенциальных возможностей сердца и мышечной системы у спортсменов ( из работ </a:t>
            </a:r>
            <a:r>
              <a:rPr lang="ru-RU" sz="2700" dirty="0" err="1"/>
              <a:t>В.Н.Селуянова</a:t>
            </a:r>
            <a:r>
              <a:rPr lang="ru-RU" sz="2700" dirty="0" smtClean="0"/>
              <a:t>).</a:t>
            </a:r>
            <a:br>
              <a:rPr lang="ru-RU" sz="2700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4955381"/>
          </a:xfrm>
        </p:spPr>
        <p:txBody>
          <a:bodyPr>
            <a:noAutofit/>
          </a:bodyPr>
          <a:lstStyle/>
          <a:p>
            <a:r>
              <a:rPr lang="ru-RU" sz="2000" dirty="0" smtClean="0"/>
              <a:t>1кг </a:t>
            </a:r>
            <a:r>
              <a:rPr lang="ru-RU" sz="2000" dirty="0"/>
              <a:t>мышечной массы на пределе подготовленности (работают все ОМВ) потребляет </a:t>
            </a:r>
            <a:r>
              <a:rPr lang="ru-RU" sz="2000" dirty="0" smtClean="0"/>
              <a:t>0.2 - 0.3 </a:t>
            </a:r>
            <a:r>
              <a:rPr lang="ru-RU" sz="2000" dirty="0"/>
              <a:t>л/мин кислорода.</a:t>
            </a:r>
          </a:p>
          <a:p>
            <a:r>
              <a:rPr lang="ru-RU" sz="2000" dirty="0"/>
              <a:t>1л крови переносит 160мл кислорода ( при нормальном гемоглобине)</a:t>
            </a:r>
          </a:p>
          <a:p>
            <a:r>
              <a:rPr lang="ru-RU" sz="2000" b="1" i="1" dirty="0"/>
              <a:t>Ударный объем </a:t>
            </a:r>
            <a:r>
              <a:rPr lang="ru-RU" sz="2000" b="1" dirty="0"/>
              <a:t>сердца </a:t>
            </a:r>
            <a:r>
              <a:rPr lang="ru-RU" sz="2000" dirty="0"/>
              <a:t>(УО) при максимальной нагрузке у спортсменов достигает 240 мл за один удар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b="1" u="sng" dirty="0"/>
              <a:t>Потенции сердца при ЧСС 190</a:t>
            </a:r>
            <a:r>
              <a:rPr lang="ru-RU" sz="2000" dirty="0"/>
              <a:t> </a:t>
            </a:r>
            <a:r>
              <a:rPr lang="ru-RU" sz="2000" dirty="0" smtClean="0"/>
              <a:t> </a:t>
            </a:r>
            <a:r>
              <a:rPr lang="ru-RU" sz="2000" dirty="0" err="1" smtClean="0"/>
              <a:t>уд.мин</a:t>
            </a:r>
            <a:r>
              <a:rPr lang="ru-RU" sz="2000" dirty="0" smtClean="0"/>
              <a:t> </a:t>
            </a:r>
            <a:r>
              <a:rPr lang="ru-RU" sz="2000" dirty="0"/>
              <a:t>для </a:t>
            </a:r>
            <a:r>
              <a:rPr lang="ru-RU" sz="2000" dirty="0" smtClean="0"/>
              <a:t>спортсмена:</a:t>
            </a:r>
            <a:endParaRPr lang="ru-RU" sz="2000" dirty="0"/>
          </a:p>
          <a:p>
            <a:r>
              <a:rPr lang="ru-RU" sz="2000" dirty="0" smtClean="0"/>
              <a:t>                                                                                  </a:t>
            </a:r>
            <a:endParaRPr lang="ru-RU" sz="2000" dirty="0"/>
          </a:p>
          <a:p>
            <a:r>
              <a:rPr lang="ru-RU" sz="2000" dirty="0"/>
              <a:t>ПК=190уд.мин *240 мл (УО) *160 мл =8л/мин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b="1" u="sng" dirty="0"/>
              <a:t>Потенции мышечной системы ( на пределе подготовленности)</a:t>
            </a:r>
            <a:r>
              <a:rPr lang="ru-RU" sz="2000" dirty="0"/>
              <a:t> :</a:t>
            </a:r>
          </a:p>
          <a:p>
            <a:r>
              <a:rPr lang="ru-RU" sz="2000" dirty="0"/>
              <a:t>20 кг </a:t>
            </a:r>
            <a:r>
              <a:rPr lang="ru-RU" sz="2000" dirty="0" err="1"/>
              <a:t>мыш.массы</a:t>
            </a:r>
            <a:r>
              <a:rPr lang="ru-RU" sz="2000" dirty="0"/>
              <a:t> * 0.3мл/мин = 6 л/мин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98377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</a:t>
            </a:r>
            <a:r>
              <a:rPr lang="ru-RU" sz="2700" dirty="0" smtClean="0"/>
              <a:t>Кабинет спортивной медицины</a:t>
            </a:r>
            <a:br>
              <a:rPr lang="ru-RU" sz="2700" dirty="0" smtClean="0"/>
            </a:br>
            <a:r>
              <a:rPr lang="ru-RU" sz="2700" dirty="0" smtClean="0"/>
              <a:t>                     МБОУ ДОД «Гребной канал»Дон</a:t>
            </a:r>
            <a:endParaRPr lang="ru-RU" sz="2700" dirty="0"/>
          </a:p>
        </p:txBody>
      </p:sp>
      <p:pic>
        <p:nvPicPr>
          <p:cNvPr id="4" name="Содержимое 3" descr="P72900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122" y="1554163"/>
            <a:ext cx="8046155" cy="4525962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Максимальное  потребление кислорода  (МПК)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740080" cy="5303838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 smtClean="0"/>
              <a:t>- считается основным показателем уровня аэробного энергообеспечения организма, т.е., его жизнеспособности</a:t>
            </a:r>
            <a:endParaRPr lang="ru-RU" sz="1600" dirty="0" smtClean="0"/>
          </a:p>
          <a:p>
            <a:pPr algn="just"/>
            <a:r>
              <a:rPr lang="ru-RU" sz="1600" b="1" dirty="0" smtClean="0"/>
              <a:t>- наибольшее количество кислорода, которое способен потребить спортсмен во время нагрузки максимальной мощности. Важный показатель на дистанции более 3 мин. Обычно такая нагрузка истощает за 4-6 мин ( иногда до 9 мин). Выше этого уровня возрастают анаэробные обменные процессы .</a:t>
            </a:r>
            <a:endParaRPr lang="ru-RU" sz="1600" dirty="0" smtClean="0"/>
          </a:p>
          <a:p>
            <a:pPr algn="just"/>
            <a:r>
              <a:rPr lang="ru-RU" sz="1600" b="1" dirty="0" smtClean="0"/>
              <a:t>- соответствует возможности организма получить кислород, его переработать и использовать</a:t>
            </a:r>
            <a:endParaRPr lang="ru-RU" sz="1600" dirty="0" smtClean="0"/>
          </a:p>
          <a:p>
            <a:pPr algn="just"/>
            <a:r>
              <a:rPr lang="ru-RU" sz="1600" b="1" dirty="0" smtClean="0"/>
              <a:t>- как мощность функционирования миокарда</a:t>
            </a:r>
            <a:endParaRPr lang="ru-RU" sz="1600" dirty="0" smtClean="0"/>
          </a:p>
          <a:p>
            <a:pPr algn="just"/>
            <a:r>
              <a:rPr lang="ru-RU" sz="1600" b="1" dirty="0" smtClean="0"/>
              <a:t>- определяет тот потенциал аэробной мощности, который при правильной тренировки может быть реализован</a:t>
            </a:r>
            <a:endParaRPr lang="ru-RU" sz="1600" dirty="0" smtClean="0"/>
          </a:p>
          <a:p>
            <a:pPr algn="just"/>
            <a:r>
              <a:rPr lang="ru-RU" sz="1600" b="1" dirty="0" smtClean="0"/>
              <a:t>- показатель является одним из базовых для прогресса уровня ПАНО</a:t>
            </a:r>
            <a:endParaRPr lang="ru-RU" sz="1600" dirty="0" smtClean="0"/>
          </a:p>
          <a:p>
            <a:pPr algn="just"/>
            <a:r>
              <a:rPr lang="ru-RU" sz="1600" b="1" dirty="0" smtClean="0"/>
              <a:t>-  верхний предел количества энергии, которые могут поставить за единицу времени аэробные процессы.</a:t>
            </a:r>
            <a:endParaRPr lang="ru-RU" sz="1600" dirty="0" smtClean="0"/>
          </a:p>
          <a:p>
            <a:pPr algn="just"/>
            <a:r>
              <a:rPr lang="ru-RU" sz="1600" b="1" dirty="0" smtClean="0"/>
              <a:t>Вывод: чем выше МПК, тем выше способность производить энергию аэробным путем, и таким образом, выше скорость которую спортсмен может поддерживать на дистанции, тем, следовательно, выше  его спортивный результат в видах спорта, требующих проявление выносливости.</a:t>
            </a:r>
            <a:endParaRPr lang="ru-RU" sz="1600" dirty="0" smtClean="0"/>
          </a:p>
          <a:p>
            <a:pPr algn="just"/>
            <a:r>
              <a:rPr lang="ru-RU" sz="1600" b="1" dirty="0" smtClean="0"/>
              <a:t>МПК лыжников сборной страны 78-80 мл/мин/кг</a:t>
            </a: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283117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Общие принципы тренировок, направленных на повышение МПК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4162"/>
            <a:ext cx="8740080" cy="5043190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ru-RU" sz="5500" dirty="0" smtClean="0"/>
              <a:t>Интенсивность </a:t>
            </a:r>
            <a:r>
              <a:rPr lang="ru-RU" sz="5500" dirty="0"/>
              <a:t>МПК-тренировок равна приблизительно 95-98 % от </a:t>
            </a:r>
            <a:r>
              <a:rPr lang="ru-RU" sz="5500" dirty="0" err="1" smtClean="0"/>
              <a:t>ЧССмакс</a:t>
            </a:r>
            <a:r>
              <a:rPr lang="ru-RU" sz="5500" dirty="0"/>
              <a:t>.</a:t>
            </a:r>
          </a:p>
          <a:p>
            <a:pPr algn="just"/>
            <a:r>
              <a:rPr lang="ru-RU" sz="5500" dirty="0"/>
              <a:t>1.Общее время </a:t>
            </a:r>
            <a:r>
              <a:rPr lang="ru-RU" sz="5500" dirty="0" smtClean="0"/>
              <a:t>нагрузки (</a:t>
            </a:r>
            <a:r>
              <a:rPr lang="ru-RU" sz="5500" dirty="0" err="1"/>
              <a:t>лактат</a:t>
            </a:r>
            <a:r>
              <a:rPr lang="ru-RU" sz="5500" dirty="0"/>
              <a:t> около 8 </a:t>
            </a:r>
            <a:r>
              <a:rPr lang="ru-RU" sz="5500" dirty="0" err="1"/>
              <a:t>ммоль</a:t>
            </a:r>
            <a:r>
              <a:rPr lang="ru-RU" sz="5500" dirty="0"/>
              <a:t>/л) </a:t>
            </a:r>
            <a:r>
              <a:rPr lang="ru-RU" sz="5500" dirty="0" smtClean="0"/>
              <a:t> </a:t>
            </a:r>
            <a:r>
              <a:rPr lang="ru-RU" sz="5500" b="1" dirty="0" smtClean="0"/>
              <a:t>20-25 </a:t>
            </a:r>
            <a:r>
              <a:rPr lang="ru-RU" sz="5500" b="1" dirty="0"/>
              <a:t>мин</a:t>
            </a:r>
            <a:endParaRPr lang="ru-RU" sz="5500" dirty="0"/>
          </a:p>
          <a:p>
            <a:pPr algn="just"/>
            <a:r>
              <a:rPr lang="ru-RU" sz="5500" dirty="0"/>
              <a:t>2.Используется интервальный метод прохождения отрезков: от 2.5 мин до 6 </a:t>
            </a:r>
            <a:r>
              <a:rPr lang="ru-RU" sz="5500" dirty="0" smtClean="0"/>
              <a:t>мин ( </a:t>
            </a:r>
            <a:r>
              <a:rPr lang="ru-RU" sz="5500" dirty="0"/>
              <a:t>не больше) каждый. Например, 8 отрезков  по 3 мин или 4 по 6 мин с интенсивностью 95-100%МПК. Продолжительность отдыха между интервалами </a:t>
            </a:r>
            <a:r>
              <a:rPr lang="ru-RU" sz="5500" b="1" dirty="0" smtClean="0"/>
              <a:t>большая </a:t>
            </a:r>
            <a:r>
              <a:rPr lang="ru-RU" sz="5500" dirty="0" smtClean="0"/>
              <a:t>- </a:t>
            </a:r>
            <a:r>
              <a:rPr lang="ru-RU" sz="5500" dirty="0"/>
              <a:t>от 50 </a:t>
            </a:r>
            <a:r>
              <a:rPr lang="ru-RU" sz="5500" b="1" dirty="0"/>
              <a:t>до 90%</a:t>
            </a:r>
            <a:r>
              <a:rPr lang="ru-RU" sz="5500" dirty="0"/>
              <a:t> от времени прохождения отрезка.</a:t>
            </a:r>
          </a:p>
          <a:p>
            <a:pPr algn="just"/>
            <a:r>
              <a:rPr lang="ru-RU" sz="5500" dirty="0"/>
              <a:t>3.Интервальный метод тренировки: отрезки </a:t>
            </a:r>
            <a:r>
              <a:rPr lang="ru-RU" sz="5500" dirty="0" smtClean="0"/>
              <a:t>30сек -</a:t>
            </a:r>
            <a:r>
              <a:rPr lang="ru-RU" sz="5500" dirty="0"/>
              <a:t>1 мин с отдыхом </a:t>
            </a:r>
            <a:r>
              <a:rPr lang="ru-RU" sz="5500" b="1" dirty="0"/>
              <a:t>50-70%</a:t>
            </a:r>
            <a:r>
              <a:rPr lang="ru-RU" sz="5500" dirty="0"/>
              <a:t> от продолжительности отрезка. </a:t>
            </a:r>
          </a:p>
          <a:p>
            <a:pPr algn="just"/>
            <a:r>
              <a:rPr lang="ru-RU" sz="5500" dirty="0"/>
              <a:t>Необходимо строго соблюдать паузы отдыха (восстановление ЧСС до 65% от </a:t>
            </a:r>
            <a:r>
              <a:rPr lang="ru-RU" sz="5500" dirty="0" err="1"/>
              <a:t>ЧССмакс</a:t>
            </a:r>
            <a:r>
              <a:rPr lang="ru-RU" sz="5500" dirty="0"/>
              <a:t>) и заданную скорость( не превышать). В этом случае: </a:t>
            </a:r>
          </a:p>
          <a:p>
            <a:pPr algn="just"/>
            <a:r>
              <a:rPr lang="ru-RU" sz="5500" dirty="0"/>
              <a:t>-за тренировку можно накопить больше времени интенсивной работы при наиболее эффективной тренировочной интенсивности</a:t>
            </a:r>
          </a:p>
          <a:p>
            <a:pPr algn="just"/>
            <a:r>
              <a:rPr lang="ru-RU" sz="5500" dirty="0"/>
              <a:t>-при превышении обозначенной скорости прохождения дистанции спортсмен «скатится» в анаэробную зону.</a:t>
            </a:r>
          </a:p>
          <a:p>
            <a:pPr algn="just"/>
            <a:r>
              <a:rPr lang="ru-RU" sz="5500" dirty="0"/>
              <a:t>Необходимо помнить, </a:t>
            </a:r>
            <a:r>
              <a:rPr lang="ru-RU" sz="5500" dirty="0" smtClean="0"/>
              <a:t>что МПК </a:t>
            </a:r>
            <a:r>
              <a:rPr lang="ru-RU" sz="5500" dirty="0"/>
              <a:t>как показатель аэробной мощности будет расти от совершенствования ПАО и ПАНО, от работы в анаэробной </a:t>
            </a:r>
            <a:r>
              <a:rPr lang="ru-RU" sz="5500" dirty="0" smtClean="0"/>
              <a:t>зоне ( </a:t>
            </a:r>
            <a:r>
              <a:rPr lang="ru-RU" sz="5500" dirty="0"/>
              <a:t>с  относительно невысоким </a:t>
            </a:r>
            <a:r>
              <a:rPr lang="ru-RU" sz="5500" dirty="0" err="1"/>
              <a:t>закислением</a:t>
            </a:r>
            <a:r>
              <a:rPr lang="ru-RU" sz="5500" dirty="0"/>
              <a:t>).</a:t>
            </a:r>
          </a:p>
          <a:p>
            <a:pPr algn="just"/>
            <a:r>
              <a:rPr lang="ru-RU" sz="5500" b="1" dirty="0"/>
              <a:t>Важно: тренировки в данной зоне интенсивности проводится 1 раз в неделю.</a:t>
            </a:r>
            <a:endParaRPr lang="ru-RU" sz="55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1915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Documents and Settings\Администратор\Рабочий стол\Image 2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9298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Documents and Settings\Администратор\Рабочий стол\Image 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298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Documents and Settings\Администратор\Рабочий стол\Image 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1147" y="188640"/>
            <a:ext cx="8964488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5544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812088" cy="1295400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Анализ причин внезапной смерти 1866 высоко квалифицированных спортсменов за 1980-2006 гг.</a:t>
            </a:r>
            <a:endParaRPr lang="ru-RU" dirty="0"/>
          </a:p>
        </p:txBody>
      </p:sp>
      <p:graphicFrame>
        <p:nvGraphicFramePr>
          <p:cNvPr id="4" name="Объект 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4583883"/>
              </p:ext>
            </p:extLst>
          </p:nvPr>
        </p:nvGraphicFramePr>
        <p:xfrm>
          <a:off x="-1764704" y="836713"/>
          <a:ext cx="11556817" cy="6021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30918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7"/>
            <a:ext cx="8686800" cy="838200"/>
          </a:xfrm>
        </p:spPr>
        <p:txBody>
          <a:bodyPr/>
          <a:lstStyle/>
          <a:p>
            <a:r>
              <a:rPr lang="ru-RU" dirty="0" smtClean="0"/>
              <a:t>  ВНЕЗАПНАЯ </a:t>
            </a:r>
            <a:r>
              <a:rPr lang="ru-RU" dirty="0"/>
              <a:t>СМЕРТЬ У СПОРТСМЕНОВ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15198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2.6-6.5 </a:t>
            </a:r>
            <a:r>
              <a:rPr lang="ru-RU" sz="2000" dirty="0"/>
              <a:t>на </a:t>
            </a:r>
            <a:r>
              <a:rPr lang="ru-RU" sz="2000" dirty="0" smtClean="0"/>
              <a:t>100 тыс.населения </a:t>
            </a:r>
            <a:r>
              <a:rPr lang="ru-RU" sz="2000" dirty="0"/>
              <a:t>в год, что в 2.4 раза выше , чем в популяции.</a:t>
            </a:r>
          </a:p>
          <a:p>
            <a:pPr algn="just"/>
            <a:r>
              <a:rPr lang="ru-RU" sz="2000" dirty="0"/>
              <a:t>В </a:t>
            </a:r>
            <a:r>
              <a:rPr lang="ru-RU" sz="2000" dirty="0" smtClean="0"/>
              <a:t>США:155 случаев </a:t>
            </a:r>
            <a:r>
              <a:rPr lang="ru-RU" sz="2000" dirty="0"/>
              <a:t>в год, т.е каждые 3 дня внезапно умирает молодой спортсмен. Более 90 % умерших </a:t>
            </a:r>
            <a:r>
              <a:rPr lang="ru-RU" sz="2000" dirty="0" smtClean="0"/>
              <a:t>внезапно - мужчины</a:t>
            </a:r>
            <a:r>
              <a:rPr lang="ru-RU" sz="2000" dirty="0"/>
              <a:t>. 80% не предъявляли жалоб накануне. Более 90% случаев внезапной смерти- </a:t>
            </a:r>
            <a:r>
              <a:rPr lang="ru-RU" sz="2000" b="1" dirty="0"/>
              <a:t>кардиальная патология</a:t>
            </a:r>
            <a:r>
              <a:rPr lang="ru-RU" sz="2000" dirty="0"/>
              <a:t>. Первопричина: </a:t>
            </a:r>
            <a:r>
              <a:rPr lang="ru-RU" sz="2000" dirty="0" smtClean="0"/>
              <a:t>43% случаев </a:t>
            </a:r>
            <a:r>
              <a:rPr lang="ru-RU" sz="2000" dirty="0"/>
              <a:t>смерти от сердечного приступа </a:t>
            </a:r>
            <a:r>
              <a:rPr lang="ru-RU" sz="2000" dirty="0" err="1"/>
              <a:t>вследствии</a:t>
            </a:r>
            <a:r>
              <a:rPr lang="ru-RU" sz="2000" dirty="0"/>
              <a:t> </a:t>
            </a:r>
            <a:r>
              <a:rPr lang="ru-RU" sz="2000" b="1" dirty="0"/>
              <a:t>ГКМП</a:t>
            </a:r>
            <a:r>
              <a:rPr lang="ru-RU" sz="2000" dirty="0"/>
              <a:t> и недифференцированной гипертрофии, </a:t>
            </a:r>
            <a:r>
              <a:rPr lang="ru-RU" sz="2000" dirty="0" smtClean="0"/>
              <a:t>17% случаев </a:t>
            </a:r>
            <a:r>
              <a:rPr lang="ru-RU" sz="2000" dirty="0" err="1" smtClean="0"/>
              <a:t>вследствии</a:t>
            </a:r>
            <a:r>
              <a:rPr lang="ru-RU" sz="2000" dirty="0" smtClean="0"/>
              <a:t> врожденных аномалий коронарных артерий.</a:t>
            </a:r>
            <a:endParaRPr lang="ru-RU" sz="2000" dirty="0"/>
          </a:p>
          <a:p>
            <a:pPr algn="just"/>
            <a:r>
              <a:rPr lang="ru-RU" sz="2000" dirty="0"/>
              <a:t>Гипертрофическая </a:t>
            </a:r>
            <a:r>
              <a:rPr lang="ru-RU" sz="2000" dirty="0" err="1"/>
              <a:t>кардиомиопатия</a:t>
            </a:r>
            <a:r>
              <a:rPr lang="ru-RU" sz="2000" dirty="0"/>
              <a:t> (ГКМП) – одна из относительно частых форм генетически обусловленных заболеваний сердца (0.2%; 1:500 в общей популяции). Внезапная смерть с этим заболеванием наступает в основном у молодых </a:t>
            </a:r>
            <a:r>
              <a:rPr lang="ru-RU" sz="2000" dirty="0" smtClean="0"/>
              <a:t>спортсменов (</a:t>
            </a:r>
            <a:r>
              <a:rPr lang="ru-RU" sz="2000" dirty="0"/>
              <a:t>до 30 лет) 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2752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 МЫШЕЧНЫХ ВОЛОКОН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285860"/>
            <a:ext cx="8777318" cy="5572140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 smtClean="0"/>
              <a:t>Медленные </a:t>
            </a:r>
            <a:r>
              <a:rPr lang="ru-RU" sz="1600" b="1" dirty="0"/>
              <a:t>мышечные волокна</a:t>
            </a:r>
            <a:r>
              <a:rPr lang="ru-RU" sz="1600" dirty="0"/>
              <a:t> (окислительные, красные, </a:t>
            </a:r>
            <a:r>
              <a:rPr lang="ru-RU" sz="1600" dirty="0" err="1"/>
              <a:t>низкопороговые</a:t>
            </a:r>
            <a:r>
              <a:rPr lang="ru-RU" sz="1600" dirty="0"/>
              <a:t>) – много митохондрий, меньшие </a:t>
            </a:r>
            <a:r>
              <a:rPr lang="ru-RU" sz="1600" dirty="0" smtClean="0"/>
              <a:t>размеры </a:t>
            </a:r>
            <a:r>
              <a:rPr lang="ru-RU" sz="1600" dirty="0"/>
              <a:t>и сократительная способность</a:t>
            </a:r>
            <a:r>
              <a:rPr lang="ru-RU" sz="1600" dirty="0" smtClean="0"/>
              <a:t>, высокая активность окислительных мышечных ферментов, </a:t>
            </a:r>
            <a:r>
              <a:rPr lang="ru-RU" sz="1600" dirty="0"/>
              <a:t>меньшая утомляемость, медленно включаются в </a:t>
            </a:r>
            <a:r>
              <a:rPr lang="ru-RU" sz="1600" dirty="0" smtClean="0"/>
              <a:t>работу, меньшая скорость расхода АТФ . </a:t>
            </a:r>
            <a:r>
              <a:rPr lang="ru-RU" sz="1600" b="1" i="1" dirty="0" err="1"/>
              <a:t>Энергообразование</a:t>
            </a:r>
            <a:r>
              <a:rPr lang="ru-RU" sz="1600" b="1" i="1" dirty="0"/>
              <a:t>  за счет кислорода, субстрат </a:t>
            </a:r>
            <a:r>
              <a:rPr lang="ru-RU" sz="1600" b="1" i="1" dirty="0" smtClean="0"/>
              <a:t>окисления - </a:t>
            </a:r>
            <a:r>
              <a:rPr lang="ru-RU" sz="1600" b="1" i="1" dirty="0"/>
              <a:t>жиры</a:t>
            </a:r>
            <a:r>
              <a:rPr lang="ru-RU" sz="1600" dirty="0"/>
              <a:t> и в умеренных количествах из  молочной кислоты, поступающей из гликолитических ( белых мышц).  Белок миоглобин (перенос кислорода) делает мышцы красными</a:t>
            </a:r>
            <a:r>
              <a:rPr lang="ru-RU" sz="1600" dirty="0" smtClean="0"/>
              <a:t>.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b="1" dirty="0"/>
              <a:t>Быстрые мышечные волокна</a:t>
            </a:r>
            <a:r>
              <a:rPr lang="ru-RU" sz="1600" dirty="0"/>
              <a:t> (гликолитические, белые, </a:t>
            </a:r>
            <a:r>
              <a:rPr lang="ru-RU" sz="1600" dirty="0" err="1"/>
              <a:t>высокопороговые</a:t>
            </a:r>
            <a:r>
              <a:rPr lang="ru-RU" sz="1600" dirty="0"/>
              <a:t>) – мало митохондрий</a:t>
            </a:r>
            <a:r>
              <a:rPr lang="ru-RU" sz="1600" dirty="0" smtClean="0"/>
              <a:t>, большие </a:t>
            </a:r>
            <a:r>
              <a:rPr lang="ru-RU" sz="1600" dirty="0"/>
              <a:t>размеры и слабая окислительная способность , быстрая утомляемость, быстро включаются в работу. </a:t>
            </a:r>
            <a:r>
              <a:rPr lang="ru-RU" sz="1600" dirty="0" err="1"/>
              <a:t>Энергообразование</a:t>
            </a:r>
            <a:r>
              <a:rPr lang="ru-RU" sz="1600" dirty="0"/>
              <a:t> за счет химического разложения гликогена  с образованием молочной </a:t>
            </a:r>
            <a:r>
              <a:rPr lang="ru-RU" sz="1600" dirty="0" smtClean="0"/>
              <a:t>кислоты и ионов водорода (Н+). </a:t>
            </a:r>
            <a:r>
              <a:rPr lang="ru-RU" sz="1600" dirty="0"/>
              <a:t>Обладают большой силой сокращения. Мало </a:t>
            </a:r>
            <a:r>
              <a:rPr lang="ru-RU" sz="1600" dirty="0" smtClean="0"/>
              <a:t>миоглобина,  </a:t>
            </a:r>
            <a:r>
              <a:rPr lang="ru-RU" sz="1600" dirty="0"/>
              <a:t>поэтому имеют белый цвет</a:t>
            </a:r>
            <a:r>
              <a:rPr lang="ru-RU" sz="1600" dirty="0" smtClean="0"/>
              <a:t>.</a:t>
            </a:r>
          </a:p>
          <a:p>
            <a:pPr algn="just"/>
            <a:endParaRPr lang="ru-RU" sz="1600" dirty="0" smtClean="0"/>
          </a:p>
          <a:p>
            <a:pPr algn="just"/>
            <a:endParaRPr lang="ru-RU" sz="1600" dirty="0"/>
          </a:p>
          <a:p>
            <a:pPr algn="just"/>
            <a:r>
              <a:rPr lang="ru-RU" sz="1600" b="1" dirty="0"/>
              <a:t>Промежуточные мышечные волокна – </a:t>
            </a:r>
            <a:r>
              <a:rPr lang="ru-RU" sz="1600" dirty="0"/>
              <a:t>по скорости сокращения быстрые и медленные</a:t>
            </a:r>
            <a:r>
              <a:rPr lang="ru-RU" sz="1600" dirty="0" smtClean="0"/>
              <a:t>. В определенных пределах усваивают кислород и используют гликоген.</a:t>
            </a:r>
          </a:p>
          <a:p>
            <a:pPr algn="just"/>
            <a:endParaRPr lang="ru-RU" sz="1600" dirty="0"/>
          </a:p>
          <a:p>
            <a:r>
              <a:rPr lang="ru-RU" sz="1600" dirty="0" smtClean="0"/>
              <a:t>Соотношение мышечных волокон заложено </a:t>
            </a:r>
            <a:r>
              <a:rPr lang="ru-RU" sz="1600" b="1" dirty="0" smtClean="0"/>
              <a:t>генетически</a:t>
            </a:r>
            <a:r>
              <a:rPr lang="ru-RU" sz="1600" dirty="0" smtClean="0"/>
              <a:t> и тренировке не поддается, т.е наследуется скорость сокращения мышц. Но  </a:t>
            </a:r>
            <a:r>
              <a:rPr lang="ru-RU" sz="1600" b="1" dirty="0" smtClean="0"/>
              <a:t>механизм энергообеспечения </a:t>
            </a:r>
            <a:r>
              <a:rPr lang="ru-RU" sz="1600" dirty="0" smtClean="0"/>
              <a:t>изменить можно за счет гиперплазии митохондрий.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229152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Строение клетки</a:t>
            </a:r>
            <a:endParaRPr lang="ru-RU" dirty="0"/>
          </a:p>
        </p:txBody>
      </p:sp>
      <p:pic>
        <p:nvPicPr>
          <p:cNvPr id="4" name="Объект 3" descr="http://upload.wikimedia.org/wikipedia/commons/thumb/3/37/Biological_cell_ru.svg/600px-Biological_cell_ru.svg.pn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90700" y="2516981"/>
            <a:ext cx="57150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2020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Порог  анаэробного  обмена (ПАНО</a:t>
            </a:r>
            <a:r>
              <a:rPr lang="ru-RU" dirty="0"/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86800" cy="5303838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4900" dirty="0" smtClean="0"/>
              <a:t>-</a:t>
            </a:r>
            <a:r>
              <a:rPr lang="ru-RU" sz="6000" dirty="0"/>
              <a:t>интенсивность упражнения, выше которой механизмы нейтрализации </a:t>
            </a:r>
            <a:r>
              <a:rPr lang="ru-RU" sz="6000" dirty="0" err="1"/>
              <a:t>лактата</a:t>
            </a:r>
            <a:r>
              <a:rPr lang="ru-RU" sz="6000" dirty="0"/>
              <a:t> не поспевают за его выработкой. </a:t>
            </a:r>
          </a:p>
          <a:p>
            <a:pPr algn="just"/>
            <a:r>
              <a:rPr lang="ru-RU" sz="6000" dirty="0" smtClean="0"/>
              <a:t>- </a:t>
            </a:r>
            <a:r>
              <a:rPr lang="ru-RU" sz="6000" dirty="0"/>
              <a:t>квазиустойчивое состояние между продукцией метаболитов анаэробного гликолиза (</a:t>
            </a:r>
            <a:r>
              <a:rPr lang="ru-RU" sz="6000" dirty="0" err="1"/>
              <a:t>лактат</a:t>
            </a:r>
            <a:r>
              <a:rPr lang="ru-RU" sz="6000" dirty="0"/>
              <a:t>, ионы водорода) и их утилизацией работающими мышцами. ЛАКТАТ  в крови около 4 </a:t>
            </a:r>
            <a:r>
              <a:rPr lang="ru-RU" sz="6000" dirty="0" err="1"/>
              <a:t>ммоль</a:t>
            </a:r>
            <a:r>
              <a:rPr lang="ru-RU" sz="6000" dirty="0"/>
              <a:t>/л. ПАНО еще называют </a:t>
            </a:r>
            <a:r>
              <a:rPr lang="ru-RU" sz="6000" dirty="0" err="1"/>
              <a:t>лактатным</a:t>
            </a:r>
            <a:r>
              <a:rPr lang="ru-RU" sz="6000" dirty="0"/>
              <a:t> порогом.</a:t>
            </a:r>
          </a:p>
          <a:p>
            <a:pPr algn="just"/>
            <a:r>
              <a:rPr lang="ru-RU" sz="6000" dirty="0" smtClean="0"/>
              <a:t>- параметр</a:t>
            </a:r>
            <a:r>
              <a:rPr lang="ru-RU" sz="6000" dirty="0"/>
              <a:t>, отражающий ту предельную скорость, с которой организм может «сжигать» углеводы, удерживая при этом баланс аэробных и анаэробных процессов</a:t>
            </a:r>
          </a:p>
          <a:p>
            <a:pPr algn="just"/>
            <a:r>
              <a:rPr lang="ru-RU" sz="6000" dirty="0" smtClean="0"/>
              <a:t>- </a:t>
            </a:r>
            <a:r>
              <a:rPr lang="ru-RU" sz="6000" dirty="0"/>
              <a:t>соответствует максимальному уровню нагрузок, который спортсмен может поддержать в течение длительного отрезка времени без накопления </a:t>
            </a:r>
            <a:r>
              <a:rPr lang="ru-RU" sz="6000" dirty="0" err="1" smtClean="0"/>
              <a:t>лактата</a:t>
            </a:r>
            <a:r>
              <a:rPr lang="ru-RU" sz="6000" dirty="0" smtClean="0"/>
              <a:t> ( </a:t>
            </a:r>
            <a:r>
              <a:rPr lang="ru-RU" sz="6000" dirty="0"/>
              <a:t>без преждевременной усталости).</a:t>
            </a:r>
          </a:p>
          <a:p>
            <a:pPr algn="just"/>
            <a:r>
              <a:rPr lang="ru-RU" sz="6000" dirty="0" smtClean="0"/>
              <a:t>- максимальное </a:t>
            </a:r>
            <a:r>
              <a:rPr lang="ru-RU" sz="6000" dirty="0"/>
              <a:t>стабильное содержание </a:t>
            </a:r>
            <a:r>
              <a:rPr lang="ru-RU" sz="6000" dirty="0" err="1"/>
              <a:t>лактата</a:t>
            </a:r>
            <a:r>
              <a:rPr lang="ru-RU" sz="6000" dirty="0"/>
              <a:t> (</a:t>
            </a:r>
            <a:r>
              <a:rPr lang="en-US" sz="6000" dirty="0"/>
              <a:t>MLSS</a:t>
            </a:r>
            <a:r>
              <a:rPr lang="ru-RU" sz="6000" dirty="0"/>
              <a:t>) или наивысшая концентрация </a:t>
            </a:r>
            <a:r>
              <a:rPr lang="ru-RU" sz="6000" dirty="0" err="1"/>
              <a:t>лактата</a:t>
            </a:r>
            <a:r>
              <a:rPr lang="ru-RU" sz="6000" dirty="0"/>
              <a:t>, которая может поддерживаться в течение 30 минутного тренировочного </a:t>
            </a:r>
            <a:r>
              <a:rPr lang="ru-RU" sz="6000" dirty="0" smtClean="0"/>
              <a:t>отрезка ( </a:t>
            </a:r>
            <a:r>
              <a:rPr lang="ru-RU" sz="6000" dirty="0"/>
              <a:t>Стивен </a:t>
            </a:r>
            <a:r>
              <a:rPr lang="ru-RU" sz="6000" dirty="0" err="1"/>
              <a:t>Сейлер</a:t>
            </a:r>
            <a:r>
              <a:rPr lang="ru-RU" sz="6000" dirty="0"/>
              <a:t>). Концентрация </a:t>
            </a:r>
            <a:r>
              <a:rPr lang="en-US" sz="6000" dirty="0"/>
              <a:t>MLSS</a:t>
            </a:r>
            <a:r>
              <a:rPr lang="ru-RU" sz="6000" dirty="0"/>
              <a:t> выше , где меньше активная мышечная масса (конькобежный спорт, велоспорт) и равна 4-6 </a:t>
            </a:r>
            <a:r>
              <a:rPr lang="ru-RU" sz="6000" dirty="0" err="1"/>
              <a:t>ммоль</a:t>
            </a:r>
            <a:r>
              <a:rPr lang="ru-RU" sz="6000" dirty="0"/>
              <a:t>/л. В гребле</a:t>
            </a:r>
            <a:r>
              <a:rPr lang="ru-RU" sz="6000" dirty="0" smtClean="0"/>
              <a:t>, лыжных </a:t>
            </a:r>
            <a:r>
              <a:rPr lang="ru-RU" sz="6000" dirty="0"/>
              <a:t>гонках </a:t>
            </a:r>
            <a:r>
              <a:rPr lang="en-US" sz="6000" dirty="0"/>
              <a:t>MLSS</a:t>
            </a:r>
            <a:r>
              <a:rPr lang="ru-RU" sz="6000" dirty="0"/>
              <a:t> равна 4-6 </a:t>
            </a:r>
            <a:r>
              <a:rPr lang="ru-RU" sz="6000" dirty="0" err="1"/>
              <a:t>ммол</a:t>
            </a:r>
            <a:r>
              <a:rPr lang="ru-RU" sz="6000" dirty="0"/>
              <a:t>/л.</a:t>
            </a:r>
          </a:p>
          <a:p>
            <a:pPr algn="just"/>
            <a:r>
              <a:rPr lang="ru-RU" sz="6000" dirty="0"/>
              <a:t>-от уровня ПАНО зависит скорость (темп) прохождения по дистанции соревнований. ПАНО является наиболее важным фактором, определяющим работоспособность на длинных дистанциях, а также на средних и коротких</a:t>
            </a:r>
          </a:p>
          <a:p>
            <a:pPr algn="just"/>
            <a:r>
              <a:rPr lang="ru-RU" sz="6000" dirty="0"/>
              <a:t>-Высокий уровень тренированности равнозначен высокому уровню ПАНО ( на  высоком уровне порога анаэробного обмена мощность нагрузки, скорость прохождения дистанции и длительность работы у </a:t>
            </a:r>
            <a:r>
              <a:rPr lang="ru-RU" sz="6000" dirty="0" smtClean="0"/>
              <a:t>квалифицированного </a:t>
            </a:r>
            <a:r>
              <a:rPr lang="ru-RU" sz="6000" dirty="0"/>
              <a:t>спортсмена будет выше, чем у менее тренированного )</a:t>
            </a:r>
          </a:p>
          <a:p>
            <a:pPr algn="just"/>
            <a:r>
              <a:rPr lang="ru-RU" sz="6000" dirty="0"/>
              <a:t>- </a:t>
            </a:r>
            <a:r>
              <a:rPr lang="ru-RU" sz="6000" dirty="0" smtClean="0"/>
              <a:t> </a:t>
            </a:r>
            <a:r>
              <a:rPr lang="ru-RU" sz="6000" dirty="0"/>
              <a:t>как показатель аэробной производительности решающим образом влияет на активность процессов восстановления и стабильность результатов на соревнованиях.</a:t>
            </a:r>
          </a:p>
          <a:p>
            <a:pPr algn="just"/>
            <a:r>
              <a:rPr lang="ru-RU" sz="6000" b="1" u="sng" dirty="0" smtClean="0"/>
              <a:t>Отличие </a:t>
            </a:r>
            <a:r>
              <a:rPr lang="ru-RU" sz="6000" b="1" u="sng" dirty="0"/>
              <a:t>МПК от ПАНО</a:t>
            </a:r>
            <a:r>
              <a:rPr lang="ru-RU" sz="6000" b="1" dirty="0"/>
              <a:t>: МПК отражает способность сердца транспортировать кислород к мышцам, ПАНО отражает адаптационные изменения в мышцах (способность вырабатывать энергию аэробным путем</a:t>
            </a:r>
            <a:r>
              <a:rPr lang="ru-RU" sz="6000" b="1" dirty="0" smtClean="0"/>
              <a:t>). Однако</a:t>
            </a:r>
            <a:r>
              <a:rPr lang="ru-RU" sz="6000" b="1" dirty="0"/>
              <a:t>,  низкий уровень МПК может лимитировать совершенствование ПАНО, так как при увеличении содержания </a:t>
            </a:r>
            <a:r>
              <a:rPr lang="ru-RU" sz="6000" b="1" dirty="0" err="1"/>
              <a:t>лактата</a:t>
            </a:r>
            <a:r>
              <a:rPr lang="ru-RU" sz="6000" b="1" dirty="0"/>
              <a:t> при сдвиге к зоне МПК мощность(скорость) увеличивается не пропорционально ей.</a:t>
            </a:r>
          </a:p>
          <a:p>
            <a:pPr algn="just"/>
            <a:r>
              <a:rPr lang="ru-RU" sz="6000" b="1" dirty="0"/>
              <a:t>-Потребление кислорода на уровне ПАНО для спортсмена МСМК равно около 75мл/мин/кг.</a:t>
            </a:r>
          </a:p>
          <a:p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xmlns="" val="231031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</a:t>
            </a:r>
            <a:r>
              <a:rPr lang="ru-RU" sz="3200" b="1" dirty="0" smtClean="0"/>
              <a:t>Аппарат     «</a:t>
            </a:r>
            <a:r>
              <a:rPr lang="ru-RU" sz="3200" b="1" dirty="0" err="1" smtClean="0"/>
              <a:t>Ормед-профессионал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pic>
        <p:nvPicPr>
          <p:cNvPr id="4" name="Содержимое 3" descr="P72900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122" y="1554163"/>
            <a:ext cx="8046155" cy="4525962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Общие принципы тренировок, направленные на повышение </a:t>
            </a:r>
            <a:r>
              <a:rPr lang="ru-RU" dirty="0" smtClean="0"/>
              <a:t>ПАНО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ru-RU" sz="4000" dirty="0" smtClean="0"/>
              <a:t>Основная задача тренировки : способность </a:t>
            </a:r>
            <a:r>
              <a:rPr lang="ru-RU" sz="4000" dirty="0"/>
              <a:t>поддерживать темп на протяжении длительного времени, не выходя на предел своих возможностей.  </a:t>
            </a:r>
            <a:r>
              <a:rPr lang="ru-RU" sz="4000" dirty="0" err="1"/>
              <a:t>Экономизация</a:t>
            </a:r>
            <a:r>
              <a:rPr lang="ru-RU" sz="4000" dirty="0"/>
              <a:t> техники.</a:t>
            </a:r>
          </a:p>
          <a:p>
            <a:pPr algn="just"/>
            <a:r>
              <a:rPr lang="ru-RU" sz="4000" dirty="0"/>
              <a:t>Общая продолжительность тренировки: </a:t>
            </a:r>
            <a:r>
              <a:rPr lang="ru-RU" sz="4000" b="1" dirty="0"/>
              <a:t>от 20 до 40 мин</a:t>
            </a:r>
            <a:endParaRPr lang="ru-RU" sz="4000" dirty="0"/>
          </a:p>
          <a:p>
            <a:pPr algn="just"/>
            <a:r>
              <a:rPr lang="ru-RU" sz="4000" dirty="0"/>
              <a:t>Скорость(темп) достигается при ЧСС от 85 до 92 </a:t>
            </a:r>
            <a:r>
              <a:rPr lang="ru-RU" sz="4000" dirty="0" err="1"/>
              <a:t>уд.мин</a:t>
            </a:r>
            <a:r>
              <a:rPr lang="ru-RU" sz="4000" dirty="0"/>
              <a:t> от </a:t>
            </a:r>
            <a:r>
              <a:rPr lang="ru-RU" sz="4000" dirty="0" err="1"/>
              <a:t>ЧССмакс</a:t>
            </a:r>
            <a:r>
              <a:rPr lang="ru-RU" sz="4000" dirty="0"/>
              <a:t> ( в зависимости от квалификации спортсмена)</a:t>
            </a:r>
          </a:p>
          <a:p>
            <a:pPr algn="just"/>
            <a:r>
              <a:rPr lang="ru-RU" sz="4000" dirty="0"/>
              <a:t>1.Непрерывная темповая работа на уровне ПАНО в течение 20-40 мин. Необходим мониторинг сердечного ритма. Воспитывать чувство темпа (скорости) на этом уровне интенсивности, использовать маловажные старты.</a:t>
            </a:r>
          </a:p>
          <a:p>
            <a:pPr algn="just"/>
            <a:r>
              <a:rPr lang="ru-RU" sz="4000" dirty="0"/>
              <a:t>2.Интервальная тренировка : темповая </a:t>
            </a:r>
            <a:r>
              <a:rPr lang="ru-RU" sz="4000" dirty="0" smtClean="0"/>
              <a:t>работа ( </a:t>
            </a:r>
            <a:r>
              <a:rPr lang="ru-RU" sz="4000" dirty="0"/>
              <a:t>соревновательная скорость на длинных, средних дистанциях) , разбитая на 2-4 отрезка.</a:t>
            </a:r>
          </a:p>
          <a:p>
            <a:pPr algn="just"/>
            <a:r>
              <a:rPr lang="ru-RU" sz="4000" dirty="0"/>
              <a:t>Например, 3 отрезка по 8 мин с 3-х минутным активным восстановлением. Скорость может чуть превышать скорость дистанционного ПАНО.</a:t>
            </a:r>
          </a:p>
          <a:p>
            <a:pPr algn="just"/>
            <a:r>
              <a:rPr lang="ru-RU" sz="4000" dirty="0"/>
              <a:t>3.Переменные тренировки. Скорость медленных </a:t>
            </a:r>
            <a:r>
              <a:rPr lang="ru-RU" sz="4000" dirty="0" smtClean="0"/>
              <a:t>отрезков </a:t>
            </a:r>
            <a:r>
              <a:rPr lang="ru-RU" sz="4000" dirty="0"/>
              <a:t>не опускается ниже уровня ПАО.</a:t>
            </a:r>
          </a:p>
          <a:p>
            <a:pPr algn="just"/>
            <a:r>
              <a:rPr lang="ru-RU" sz="4000" dirty="0"/>
              <a:t>Необходимо соблюдать заданные пульсовые границы: если выполнять упражнение более интенсивно , то дальнейший запланированный объем тренировки ограничит накопление </a:t>
            </a:r>
            <a:r>
              <a:rPr lang="ru-RU" sz="4000" dirty="0" err="1"/>
              <a:t>лактата</a:t>
            </a:r>
            <a:r>
              <a:rPr lang="ru-RU" sz="4000" dirty="0"/>
              <a:t>, если сделать интенсивность ниже, то не будет ПАНО-тренировки.</a:t>
            </a:r>
          </a:p>
          <a:p>
            <a:pPr algn="just"/>
            <a:r>
              <a:rPr lang="ru-RU" sz="4000" dirty="0"/>
              <a:t>ПАНО также зависит от пропорционального развития </a:t>
            </a:r>
            <a:r>
              <a:rPr lang="ru-RU" sz="4000" dirty="0" err="1" smtClean="0"/>
              <a:t>ПАО-тренировок</a:t>
            </a:r>
            <a:r>
              <a:rPr lang="ru-RU" sz="4000" dirty="0" smtClean="0"/>
              <a:t>  (повышается </a:t>
            </a:r>
            <a:r>
              <a:rPr lang="ru-RU" sz="4000" dirty="0"/>
              <a:t>мощность на уровне </a:t>
            </a:r>
            <a:r>
              <a:rPr lang="ru-RU" sz="4000" dirty="0" smtClean="0"/>
              <a:t>ПАНО) , силы </a:t>
            </a:r>
            <a:r>
              <a:rPr lang="ru-RU" sz="4000" dirty="0"/>
              <a:t>окислительных </a:t>
            </a:r>
            <a:r>
              <a:rPr lang="ru-RU" sz="4000" dirty="0" smtClean="0"/>
              <a:t>мышц  (увеличиваются </a:t>
            </a:r>
            <a:r>
              <a:rPr lang="ru-RU" sz="4000" dirty="0"/>
              <a:t>возможности утилизации </a:t>
            </a:r>
            <a:r>
              <a:rPr lang="ru-RU" sz="4000" dirty="0" err="1"/>
              <a:t>лактата</a:t>
            </a:r>
            <a:r>
              <a:rPr lang="ru-RU" sz="4000" dirty="0"/>
              <a:t>) </a:t>
            </a:r>
            <a:r>
              <a:rPr lang="ru-RU" sz="4000" dirty="0" smtClean="0"/>
              <a:t>и  </a:t>
            </a:r>
            <a:r>
              <a:rPr lang="ru-RU" sz="4000" dirty="0" err="1" smtClean="0"/>
              <a:t>МПК-тренировок</a:t>
            </a:r>
            <a:r>
              <a:rPr lang="ru-RU" sz="4000" dirty="0" smtClean="0"/>
              <a:t> ( </a:t>
            </a:r>
            <a:r>
              <a:rPr lang="ru-RU" sz="4000" dirty="0"/>
              <a:t>усиление экономичности).</a:t>
            </a:r>
          </a:p>
          <a:p>
            <a:pPr algn="just"/>
            <a:r>
              <a:rPr lang="ru-RU" sz="4000" dirty="0"/>
              <a:t>Тренировки на уровне </a:t>
            </a:r>
            <a:r>
              <a:rPr lang="ru-RU" sz="4000" dirty="0" smtClean="0"/>
              <a:t>ПАНО 1 раз </a:t>
            </a:r>
            <a:r>
              <a:rPr lang="ru-RU" sz="4000" dirty="0"/>
              <a:t>в неделю.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5523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Порог Аэробного </a:t>
            </a:r>
            <a:r>
              <a:rPr lang="ru-RU" b="1" dirty="0" smtClean="0"/>
              <a:t>Обмена (ПАО)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+mj-lt"/>
              </a:rPr>
              <a:t>- это </a:t>
            </a:r>
            <a:r>
              <a:rPr lang="ru-RU" sz="2400" dirty="0">
                <a:latin typeface="+mj-lt"/>
              </a:rPr>
              <a:t>скорость/мощность/пульс, при котором функционируют исключительно </a:t>
            </a:r>
            <a:r>
              <a:rPr lang="ru-RU" sz="2400" dirty="0" smtClean="0">
                <a:latin typeface="+mj-lt"/>
              </a:rPr>
              <a:t>красные (</a:t>
            </a:r>
            <a:r>
              <a:rPr lang="ru-RU" sz="2400" dirty="0">
                <a:latin typeface="+mj-lt"/>
              </a:rPr>
              <a:t>окислительные) мышечные волокна. Таким образом, мощность работы на ПАО определяется силовыми характеристиками окислительных мышц.</a:t>
            </a:r>
          </a:p>
          <a:p>
            <a:pPr algn="just"/>
            <a:r>
              <a:rPr lang="ru-RU" sz="2400" dirty="0" smtClean="0">
                <a:latin typeface="+mj-lt"/>
              </a:rPr>
              <a:t>- уровень </a:t>
            </a:r>
            <a:r>
              <a:rPr lang="ru-RU" sz="2400" dirty="0" err="1">
                <a:latin typeface="+mj-lt"/>
              </a:rPr>
              <a:t>лактата</a:t>
            </a:r>
            <a:r>
              <a:rPr lang="ru-RU" sz="2400" dirty="0">
                <a:latin typeface="+mj-lt"/>
              </a:rPr>
              <a:t> в крови близок к уровню покоя (2 </a:t>
            </a:r>
            <a:r>
              <a:rPr lang="ru-RU" sz="2400" dirty="0" err="1">
                <a:latin typeface="+mj-lt"/>
              </a:rPr>
              <a:t>ммоль</a:t>
            </a:r>
            <a:r>
              <a:rPr lang="ru-RU" sz="2400" dirty="0">
                <a:latin typeface="+mj-lt"/>
              </a:rPr>
              <a:t>/л). Окислительные волокна не производят </a:t>
            </a:r>
            <a:r>
              <a:rPr lang="ru-RU" sz="2400" dirty="0" err="1">
                <a:latin typeface="+mj-lt"/>
              </a:rPr>
              <a:t>лактат</a:t>
            </a:r>
            <a:r>
              <a:rPr lang="ru-RU" sz="2400" dirty="0">
                <a:latin typeface="+mj-lt"/>
              </a:rPr>
              <a:t>.</a:t>
            </a:r>
          </a:p>
          <a:p>
            <a:pPr algn="just"/>
            <a:r>
              <a:rPr lang="ru-RU" sz="2400" dirty="0" smtClean="0">
                <a:latin typeface="+mj-lt"/>
              </a:rPr>
              <a:t>- ПАО </a:t>
            </a:r>
            <a:r>
              <a:rPr lang="ru-RU" sz="2400" dirty="0">
                <a:latin typeface="+mj-lt"/>
              </a:rPr>
              <a:t>связан с уровнем мощности жирового обмена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0481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Определение аэробного и анаэробного порога при проведении теста со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ступенчатым увеличением скорости плавания.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16832"/>
            <a:ext cx="7200800" cy="460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9092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Факторы, стимулирующие синтез миофибрилл (по </a:t>
            </a:r>
            <a:r>
              <a:rPr lang="ru-RU" b="1" dirty="0" err="1"/>
              <a:t>Селуянову</a:t>
            </a:r>
            <a:r>
              <a:rPr lang="ru-RU" b="1" dirty="0"/>
              <a:t> В.Н</a:t>
            </a:r>
            <a:r>
              <a:rPr lang="ru-RU" b="1" dirty="0" smtClean="0"/>
              <a:t>.)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1.пул </a:t>
            </a:r>
            <a:r>
              <a:rPr lang="ru-RU" dirty="0"/>
              <a:t>аминокислот в клетке (прием протеинов, аминокислот)</a:t>
            </a:r>
          </a:p>
          <a:p>
            <a:r>
              <a:rPr lang="ru-RU" dirty="0"/>
              <a:t>2.повышенная концентрация анаболических гормонов (тестостерона, </a:t>
            </a:r>
            <a:r>
              <a:rPr lang="ru-RU" dirty="0" err="1"/>
              <a:t>соматотропина</a:t>
            </a:r>
            <a:r>
              <a:rPr lang="ru-RU" dirty="0"/>
              <a:t>)</a:t>
            </a:r>
          </a:p>
          <a:p>
            <a:r>
              <a:rPr lang="ru-RU" dirty="0"/>
              <a:t>3.свободный креатин ( стимулирует деятельность ДНК )</a:t>
            </a:r>
          </a:p>
          <a:p>
            <a:r>
              <a:rPr lang="ru-RU" dirty="0"/>
              <a:t>4.умеренное повышение концентрации ионов водорода (производит частичное разрушение белковых структур, что влечет увеличение активности ферментов)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5445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153089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Гиперплазия  быстрых  мышечных  волокон (БМВ</a:t>
            </a:r>
            <a:r>
              <a:rPr lang="ru-RU" b="1" dirty="0" smtClean="0"/>
              <a:t>)  </a:t>
            </a:r>
            <a:r>
              <a:rPr lang="ru-RU" b="1" dirty="0"/>
              <a:t>( для скоростно-силовых видов спорта</a:t>
            </a:r>
            <a:r>
              <a:rPr lang="ru-RU" b="1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500174"/>
            <a:ext cx="8796046" cy="535782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- </a:t>
            </a:r>
            <a:r>
              <a:rPr lang="ru-RU" dirty="0"/>
              <a:t>интенсивность 70- 90 %  от максимальной силы</a:t>
            </a:r>
          </a:p>
          <a:p>
            <a:r>
              <a:rPr lang="ru-RU" dirty="0"/>
              <a:t>-количество повторений 6-12 в одном подходе</a:t>
            </a:r>
          </a:p>
          <a:p>
            <a:r>
              <a:rPr lang="ru-RU" dirty="0"/>
              <a:t>-длительность  30-70 сек</a:t>
            </a:r>
          </a:p>
          <a:p>
            <a:r>
              <a:rPr lang="ru-RU" dirty="0"/>
              <a:t>-принцип вынужденных движений</a:t>
            </a:r>
          </a:p>
          <a:p>
            <a:r>
              <a:rPr lang="ru-RU" dirty="0"/>
              <a:t>-интервал отдыха 5 мин </a:t>
            </a:r>
            <a:r>
              <a:rPr lang="ru-RU" dirty="0" smtClean="0"/>
              <a:t>(или активный </a:t>
            </a:r>
            <a:r>
              <a:rPr lang="ru-RU" dirty="0"/>
              <a:t>отдых на уровне </a:t>
            </a:r>
            <a:r>
              <a:rPr lang="ru-RU" dirty="0" err="1"/>
              <a:t>АэП</a:t>
            </a:r>
            <a:r>
              <a:rPr lang="ru-RU" dirty="0"/>
              <a:t>, ЧСС-100-120 </a:t>
            </a:r>
            <a:r>
              <a:rPr lang="ru-RU" dirty="0" err="1"/>
              <a:t>уд.мин</a:t>
            </a:r>
            <a:r>
              <a:rPr lang="ru-RU" dirty="0"/>
              <a:t>)</a:t>
            </a:r>
          </a:p>
          <a:p>
            <a:r>
              <a:rPr lang="ru-RU" dirty="0"/>
              <a:t>-количество тренировок в день в зависимости от тренированности 1,2 и больше</a:t>
            </a:r>
          </a:p>
          <a:p>
            <a:r>
              <a:rPr lang="ru-RU" dirty="0"/>
              <a:t>-количество тренировок в неделю:  не должно превышать двух </a:t>
            </a:r>
          </a:p>
          <a:p>
            <a:r>
              <a:rPr lang="ru-RU" b="1" u="sng" dirty="0"/>
              <a:t>Обоснование :</a:t>
            </a:r>
            <a:r>
              <a:rPr lang="ru-RU" dirty="0"/>
              <a:t> 1.упражнения с </a:t>
            </a:r>
            <a:r>
              <a:rPr lang="ru-RU" dirty="0" err="1"/>
              <a:t>околомаксимальной</a:t>
            </a:r>
            <a:r>
              <a:rPr lang="ru-RU" dirty="0"/>
              <a:t> интенсивностью задействует ММВ и БМВ</a:t>
            </a:r>
          </a:p>
          <a:p>
            <a:r>
              <a:rPr lang="ru-RU" dirty="0"/>
              <a:t>                             2.сочетание сокращения и расслабление (нет остановки кровообращения) задействует в основном БМВ</a:t>
            </a:r>
          </a:p>
          <a:p>
            <a:r>
              <a:rPr lang="ru-RU" dirty="0"/>
              <a:t>                             3.работа «до отказа</a:t>
            </a:r>
            <a:r>
              <a:rPr lang="ru-RU" dirty="0" smtClean="0"/>
              <a:t>», т.е </a:t>
            </a:r>
            <a:r>
              <a:rPr lang="ru-RU" dirty="0"/>
              <a:t>до полного исчерпания запасов </a:t>
            </a:r>
            <a:r>
              <a:rPr lang="ru-RU" dirty="0" err="1"/>
              <a:t>КрФ</a:t>
            </a:r>
            <a:r>
              <a:rPr lang="ru-RU" dirty="0"/>
              <a:t> с образованием высокой концентрации креатина  и ионов Н+(свободный креатин стимулирует синтез и-РНК)</a:t>
            </a:r>
          </a:p>
          <a:p>
            <a:r>
              <a:rPr lang="ru-RU" dirty="0"/>
              <a:t>                              4. длительный </a:t>
            </a:r>
            <a:r>
              <a:rPr lang="ru-RU" dirty="0" smtClean="0"/>
              <a:t>отдых (</a:t>
            </a:r>
            <a:r>
              <a:rPr lang="ru-RU" dirty="0"/>
              <a:t>7-10 дней) после предельной по объему тренировки объясняется долгим процессом образования новых миофибрилл в мышечных волокнах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0361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Гиперплазия миофибрилл в медленных мышечных волокнах  (ММВ)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554162"/>
            <a:ext cx="8705880" cy="494667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-</a:t>
            </a:r>
            <a:r>
              <a:rPr lang="ru-RU" dirty="0"/>
              <a:t>интенсивность 30-70% от максимальной силы</a:t>
            </a:r>
          </a:p>
          <a:p>
            <a:r>
              <a:rPr lang="ru-RU" dirty="0"/>
              <a:t>-количество повторений 15-25  в одном подходе</a:t>
            </a:r>
          </a:p>
          <a:p>
            <a:r>
              <a:rPr lang="ru-RU" dirty="0"/>
              <a:t>-длительность 50-60 сек (отказ от боли)</a:t>
            </a:r>
          </a:p>
          <a:p>
            <a:r>
              <a:rPr lang="ru-RU" dirty="0"/>
              <a:t>-режим статодинамический </a:t>
            </a:r>
          </a:p>
          <a:p>
            <a:r>
              <a:rPr lang="ru-RU" dirty="0"/>
              <a:t>-интервал отдыха 20-60 сек</a:t>
            </a:r>
          </a:p>
          <a:p>
            <a:r>
              <a:rPr lang="ru-RU" dirty="0"/>
              <a:t>-число подходов 7-12</a:t>
            </a:r>
          </a:p>
          <a:p>
            <a:r>
              <a:rPr lang="ru-RU" dirty="0"/>
              <a:t>-количество тренировок в неделю : через 3-5 дней</a:t>
            </a:r>
          </a:p>
          <a:p>
            <a:r>
              <a:rPr lang="ru-RU" b="1" u="sng" dirty="0"/>
              <a:t>Обоснование:</a:t>
            </a:r>
            <a:r>
              <a:rPr lang="ru-RU" dirty="0"/>
              <a:t> 1.низкая интенсивность (вес снаряда) задействует только ММВ</a:t>
            </a:r>
          </a:p>
          <a:p>
            <a:r>
              <a:rPr lang="ru-RU" dirty="0"/>
              <a:t>                         </a:t>
            </a:r>
            <a:r>
              <a:rPr lang="ru-RU" dirty="0" smtClean="0"/>
              <a:t>2.выполнение </a:t>
            </a:r>
            <a:r>
              <a:rPr lang="ru-RU" dirty="0"/>
              <a:t>упражнения без расслабления мышц ведет к гипоксии мышечных волокон за счет окклюзии сосудов и капилляров, </a:t>
            </a:r>
            <a:r>
              <a:rPr lang="ru-RU" dirty="0" err="1"/>
              <a:t>т.е</a:t>
            </a:r>
            <a:r>
              <a:rPr lang="ru-RU" dirty="0"/>
              <a:t> интенсифицируется анаэробный гликолиз в ММВ с накоплением </a:t>
            </a:r>
            <a:r>
              <a:rPr lang="ru-RU" dirty="0" err="1"/>
              <a:t>лактата</a:t>
            </a:r>
            <a:r>
              <a:rPr lang="ru-RU" dirty="0"/>
              <a:t> и  ионов Н+</a:t>
            </a:r>
          </a:p>
          <a:p>
            <a:r>
              <a:rPr lang="ru-RU" dirty="0"/>
              <a:t>                       </a:t>
            </a:r>
            <a:r>
              <a:rPr lang="ru-RU" dirty="0" smtClean="0"/>
              <a:t>  3.продолжительность </a:t>
            </a:r>
            <a:r>
              <a:rPr lang="ru-RU" dirty="0"/>
              <a:t>до 60 </a:t>
            </a:r>
            <a:r>
              <a:rPr lang="ru-RU" dirty="0" smtClean="0"/>
              <a:t>сек. не </a:t>
            </a:r>
            <a:r>
              <a:rPr lang="ru-RU" dirty="0"/>
              <a:t>позволяет превысить оптимальную концентрацию ионов Н+  для образования </a:t>
            </a:r>
            <a:r>
              <a:rPr lang="ru-RU" dirty="0" err="1" smtClean="0"/>
              <a:t>и-РНК</a:t>
            </a:r>
            <a:r>
              <a:rPr lang="ru-RU" dirty="0" smtClean="0"/>
              <a:t> (эффективного анаболизма). </a:t>
            </a:r>
            <a:endParaRPr lang="ru-RU" dirty="0"/>
          </a:p>
          <a:p>
            <a:r>
              <a:rPr lang="ru-RU" dirty="0"/>
              <a:t>Р.</a:t>
            </a:r>
            <a:r>
              <a:rPr lang="en-US" dirty="0"/>
              <a:t>S</a:t>
            </a:r>
            <a:r>
              <a:rPr lang="ru-RU" dirty="0"/>
              <a:t>/: желательно проводить на последней вечерней тренировке.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7994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Простые показатели оценки уровня подготовленности спортсмена и эффективности восстановительных процессов</a:t>
            </a:r>
            <a:r>
              <a:rPr lang="ru-RU" sz="2700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71182"/>
          </a:xfrm>
        </p:spPr>
        <p:txBody>
          <a:bodyPr>
            <a:normAutofit fontScale="47500" lnSpcReduction="20000"/>
          </a:bodyPr>
          <a:lstStyle/>
          <a:p>
            <a:r>
              <a:rPr lang="ru-RU" sz="3400" b="1" u="sng" dirty="0" smtClean="0"/>
              <a:t>1.ЧСС </a:t>
            </a:r>
            <a:r>
              <a:rPr lang="ru-RU" sz="3400" b="1" u="sng" dirty="0"/>
              <a:t>покоя</a:t>
            </a:r>
            <a:r>
              <a:rPr lang="ru-RU" sz="3400" u="sng" dirty="0"/>
              <a:t>.</a:t>
            </a:r>
            <a:r>
              <a:rPr lang="ru-RU" sz="3400" dirty="0"/>
              <a:t> Измерять утром , не вставая с кровати, в одно и тоже время, в течение 5 дней. Вычислить усредненную ЧСС и взять ее за основу. Учащение ЧСС более, чем 5-6 </a:t>
            </a:r>
            <a:r>
              <a:rPr lang="ru-RU" sz="3400" dirty="0" err="1"/>
              <a:t>уд.мин</a:t>
            </a:r>
            <a:r>
              <a:rPr lang="ru-RU" sz="3400" dirty="0"/>
              <a:t>  от среднего ЧСС может свидетельствовать о незавершенности восстановительных процессов после вечерней тренировки. </a:t>
            </a:r>
            <a:endParaRPr lang="ru-RU" sz="3400" dirty="0" smtClean="0"/>
          </a:p>
          <a:p>
            <a:endParaRPr lang="ru-RU" sz="3400" dirty="0"/>
          </a:p>
          <a:p>
            <a:r>
              <a:rPr lang="ru-RU" sz="3400" u="sng" dirty="0"/>
              <a:t>2.</a:t>
            </a:r>
            <a:r>
              <a:rPr lang="ru-RU" sz="3400" b="1" u="sng" dirty="0"/>
              <a:t>Общий гемодинамический показатель</a:t>
            </a:r>
            <a:r>
              <a:rPr lang="ru-RU" sz="3400" b="1" dirty="0"/>
              <a:t> </a:t>
            </a:r>
            <a:r>
              <a:rPr lang="ru-RU" sz="3400" dirty="0"/>
              <a:t>(ОГП). Предназначен для ежедневного контроля. Также, на основании изменения ОГП в течение 5-7 дней можно судить об адекватности объема нагрузок уровню физической готовности. ОГП является экспресс-индексом интегральной оценки гемодинамики в покое.</a:t>
            </a:r>
          </a:p>
          <a:p>
            <a:pPr marL="0" indent="0">
              <a:buNone/>
            </a:pPr>
            <a:r>
              <a:rPr lang="ru-RU" sz="3400" b="1" dirty="0" smtClean="0"/>
              <a:t>       </a:t>
            </a:r>
          </a:p>
          <a:p>
            <a:pPr marL="0" indent="0">
              <a:buNone/>
            </a:pPr>
            <a:r>
              <a:rPr lang="ru-RU" sz="3400" b="1" dirty="0"/>
              <a:t> </a:t>
            </a:r>
            <a:r>
              <a:rPr lang="ru-RU" sz="3400" b="1" dirty="0" smtClean="0"/>
              <a:t>           ОГП(</a:t>
            </a:r>
            <a:r>
              <a:rPr lang="ru-RU" sz="3400" b="1" dirty="0" err="1" smtClean="0"/>
              <a:t>ед</a:t>
            </a:r>
            <a:r>
              <a:rPr lang="ru-RU" sz="3400" b="1" dirty="0"/>
              <a:t>)= </a:t>
            </a:r>
            <a:r>
              <a:rPr lang="ru-RU" sz="3400" b="1" dirty="0" err="1" smtClean="0"/>
              <a:t>Адср</a:t>
            </a:r>
            <a:r>
              <a:rPr lang="ru-RU" sz="3400" b="1" dirty="0" smtClean="0"/>
              <a:t> + </a:t>
            </a:r>
            <a:r>
              <a:rPr lang="ru-RU" sz="3400" b="1" dirty="0" err="1" smtClean="0"/>
              <a:t>ЧССуд.мин</a:t>
            </a:r>
            <a:r>
              <a:rPr lang="ru-RU" sz="3400" b="1" dirty="0" smtClean="0"/>
              <a:t>,</a:t>
            </a:r>
          </a:p>
          <a:p>
            <a:pPr marL="0" indent="0">
              <a:buNone/>
            </a:pPr>
            <a:endParaRPr lang="ru-RU" sz="3400" dirty="0"/>
          </a:p>
          <a:p>
            <a:pPr marL="0" indent="0">
              <a:buNone/>
            </a:pPr>
            <a:r>
              <a:rPr lang="ru-RU" sz="3400" dirty="0" smtClean="0"/>
              <a:t>             где </a:t>
            </a:r>
            <a:r>
              <a:rPr lang="ru-RU" sz="3400" dirty="0" err="1"/>
              <a:t>АДср=АДд+</a:t>
            </a:r>
            <a:r>
              <a:rPr lang="ru-RU" sz="3400" dirty="0"/>
              <a:t> </a:t>
            </a:r>
            <a:r>
              <a:rPr lang="ru-RU" sz="3400" dirty="0" err="1" smtClean="0"/>
              <a:t>Адс</a:t>
            </a:r>
            <a:r>
              <a:rPr lang="ru-RU" sz="3400" dirty="0" smtClean="0"/>
              <a:t> - </a:t>
            </a:r>
            <a:r>
              <a:rPr lang="ru-RU" sz="3400" dirty="0" err="1" smtClean="0"/>
              <a:t>АДд</a:t>
            </a:r>
            <a:r>
              <a:rPr lang="ru-RU" sz="3400" dirty="0" smtClean="0"/>
              <a:t>/3</a:t>
            </a:r>
          </a:p>
          <a:p>
            <a:pPr marL="0" indent="0">
              <a:buNone/>
            </a:pPr>
            <a:endParaRPr lang="ru-RU" sz="3400" dirty="0"/>
          </a:p>
          <a:p>
            <a:pPr marL="0" indent="0">
              <a:buNone/>
            </a:pPr>
            <a:r>
              <a:rPr lang="ru-RU" sz="3400" b="1" u="sng" dirty="0"/>
              <a:t>Оценка: </a:t>
            </a:r>
            <a:r>
              <a:rPr lang="ru-RU" sz="3400" dirty="0"/>
              <a:t>до 135 </a:t>
            </a:r>
            <a:r>
              <a:rPr lang="ru-RU" sz="3400" dirty="0" err="1"/>
              <a:t>ед</a:t>
            </a:r>
            <a:r>
              <a:rPr lang="ru-RU" sz="3400" dirty="0"/>
              <a:t> – прогноз спортивной деятельности отличный</a:t>
            </a:r>
          </a:p>
          <a:p>
            <a:pPr marL="0" indent="0">
              <a:buNone/>
            </a:pPr>
            <a:r>
              <a:rPr lang="ru-RU" sz="3400" dirty="0"/>
              <a:t>                </a:t>
            </a:r>
            <a:r>
              <a:rPr lang="ru-RU" sz="3400" dirty="0" smtClean="0"/>
              <a:t>     135-145 </a:t>
            </a:r>
            <a:r>
              <a:rPr lang="ru-RU" sz="3400" dirty="0" err="1"/>
              <a:t>ед</a:t>
            </a:r>
            <a:r>
              <a:rPr lang="ru-RU" sz="3400" dirty="0"/>
              <a:t> - прогноз хороший</a:t>
            </a:r>
          </a:p>
          <a:p>
            <a:pPr marL="0" indent="0">
              <a:buNone/>
            </a:pPr>
            <a:r>
              <a:rPr lang="ru-RU" sz="3400" dirty="0"/>
              <a:t>                 </a:t>
            </a:r>
            <a:r>
              <a:rPr lang="ru-RU" sz="3400" dirty="0" smtClean="0"/>
              <a:t>    145-155 </a:t>
            </a:r>
            <a:r>
              <a:rPr lang="ru-RU" sz="3400" dirty="0" err="1"/>
              <a:t>ед</a:t>
            </a:r>
            <a:r>
              <a:rPr lang="ru-RU" sz="3400" dirty="0"/>
              <a:t> - прогноз удовлетворительный</a:t>
            </a:r>
          </a:p>
          <a:p>
            <a:pPr marL="0" lvl="0" indent="0">
              <a:buNone/>
            </a:pPr>
            <a:r>
              <a:rPr lang="ru-RU" sz="3400" dirty="0" smtClean="0"/>
              <a:t>                     155 </a:t>
            </a:r>
            <a:r>
              <a:rPr lang="ru-RU" sz="3400" dirty="0" err="1" smtClean="0"/>
              <a:t>ед</a:t>
            </a:r>
            <a:r>
              <a:rPr lang="ru-RU" sz="3400" dirty="0" smtClean="0"/>
              <a:t> и выше - </a:t>
            </a:r>
            <a:r>
              <a:rPr lang="ru-RU" sz="3400" dirty="0"/>
              <a:t>прогноз неудовлетворительный </a:t>
            </a:r>
          </a:p>
          <a:p>
            <a:pPr marL="0" indent="0">
              <a:buNone/>
            </a:pPr>
            <a:r>
              <a:rPr lang="ru-RU" sz="3400" dirty="0"/>
              <a:t>Кроме того, можно провести оценку АД ср как показателя периферического сопротивления сосудистой системы.</a:t>
            </a:r>
          </a:p>
          <a:p>
            <a:pPr marL="0" indent="0">
              <a:buNone/>
            </a:pPr>
            <a:r>
              <a:rPr lang="ru-RU" sz="3400" b="1" u="sng" dirty="0"/>
              <a:t>Оценка: </a:t>
            </a:r>
            <a:r>
              <a:rPr lang="ru-RU" sz="3400" dirty="0"/>
              <a:t>чем ниже, тем лучше. Оптимальные границы от 70мм до 98 </a:t>
            </a:r>
            <a:r>
              <a:rPr lang="ru-RU" sz="3400" dirty="0" err="1"/>
              <a:t>мм.рт.ст</a:t>
            </a:r>
            <a:r>
              <a:rPr lang="ru-RU" sz="34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246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Простые показатели оценки уровня подготовленности спортсмена и эффективности восстановительных </a:t>
            </a:r>
            <a:r>
              <a:rPr lang="ru-RU" sz="2400" dirty="0" smtClean="0"/>
              <a:t>процессов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1428736"/>
            <a:ext cx="8848756" cy="4651389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7200" u="sng" dirty="0"/>
              <a:t>3</a:t>
            </a:r>
            <a:r>
              <a:rPr lang="ru-RU" sz="7200" b="1" u="sng" dirty="0"/>
              <a:t>. Двойное произведение (ДП</a:t>
            </a:r>
            <a:r>
              <a:rPr lang="ru-RU" sz="7200" u="sng" dirty="0"/>
              <a:t>).</a:t>
            </a:r>
            <a:r>
              <a:rPr lang="ru-RU" sz="7200" dirty="0"/>
              <a:t> Потребление миокардом кислорода в состоянии покоя.</a:t>
            </a:r>
          </a:p>
          <a:p>
            <a:pPr marL="0" indent="0" algn="just">
              <a:buNone/>
            </a:pPr>
            <a:r>
              <a:rPr lang="ru-RU" sz="7200" dirty="0"/>
              <a:t>ДП (</a:t>
            </a:r>
            <a:r>
              <a:rPr lang="ru-RU" sz="7200" dirty="0" err="1"/>
              <a:t>усл.ед</a:t>
            </a:r>
            <a:r>
              <a:rPr lang="ru-RU" sz="7200" dirty="0"/>
              <a:t>)=</a:t>
            </a:r>
            <a:r>
              <a:rPr lang="ru-RU" sz="7200" dirty="0" err="1"/>
              <a:t>АДсис</a:t>
            </a:r>
            <a:r>
              <a:rPr lang="ru-RU" sz="7200" dirty="0"/>
              <a:t> * ЧСС покоя. </a:t>
            </a:r>
          </a:p>
          <a:p>
            <a:pPr marL="0" indent="0" algn="just">
              <a:buNone/>
            </a:pPr>
            <a:r>
              <a:rPr lang="ru-RU" sz="7200" dirty="0"/>
              <a:t>Чем меньше потребляет сердечная мышца кислород (чем ниже показатель), тем эффективнее и экономичнее она работает.</a:t>
            </a:r>
          </a:p>
          <a:p>
            <a:pPr marL="0" indent="0" algn="just">
              <a:buNone/>
            </a:pPr>
            <a:r>
              <a:rPr lang="ru-RU" sz="7200" dirty="0"/>
              <a:t>Оценка: оптимальные значения от 53 до 78 </a:t>
            </a:r>
            <a:r>
              <a:rPr lang="ru-RU" sz="7200" dirty="0" err="1" smtClean="0"/>
              <a:t>усл.ед</a:t>
            </a:r>
            <a:endParaRPr lang="ru-RU" sz="7200" dirty="0" smtClean="0"/>
          </a:p>
          <a:p>
            <a:pPr marL="0" indent="0" algn="just">
              <a:buNone/>
            </a:pPr>
            <a:endParaRPr lang="ru-RU" sz="7200" dirty="0"/>
          </a:p>
          <a:p>
            <a:pPr algn="just"/>
            <a:r>
              <a:rPr lang="ru-RU" sz="7200" b="1" u="sng" dirty="0" smtClean="0"/>
              <a:t>4.Целевое определение зоны интенсивности тренировочных нагрузок в % отношении от </a:t>
            </a:r>
            <a:r>
              <a:rPr lang="ru-RU" sz="7200" b="1" u="sng" dirty="0" err="1" smtClean="0"/>
              <a:t>ЧССмакс</a:t>
            </a:r>
            <a:r>
              <a:rPr lang="ru-RU" sz="7200" b="1" u="sng" dirty="0" smtClean="0"/>
              <a:t>.</a:t>
            </a:r>
            <a:endParaRPr lang="ru-RU" sz="7200" b="1" dirty="0" smtClean="0"/>
          </a:p>
          <a:p>
            <a:pPr marL="0" indent="0" algn="just">
              <a:buNone/>
            </a:pPr>
            <a:r>
              <a:rPr lang="ru-RU" sz="7200" b="1" dirty="0" smtClean="0"/>
              <a:t>Расчет </a:t>
            </a:r>
            <a:r>
              <a:rPr lang="ru-RU" sz="7200" b="1" dirty="0" err="1" smtClean="0"/>
              <a:t>ЧССмакс</a:t>
            </a:r>
            <a:r>
              <a:rPr lang="ru-RU" sz="7200" dirty="0" smtClean="0"/>
              <a:t>: 5 минутная нагрузка (</a:t>
            </a:r>
            <a:r>
              <a:rPr lang="ru-RU" sz="7200" dirty="0" err="1" smtClean="0"/>
              <a:t>бег,плавание,велосипед</a:t>
            </a:r>
            <a:r>
              <a:rPr lang="ru-RU" sz="7200" dirty="0" smtClean="0"/>
              <a:t>) с постепенным увеличением интенсивности , на последних 30 сек. финишное ускорение. С помощью кардиомонитора фиксируем самое высокое значение ЧСС.</a:t>
            </a:r>
          </a:p>
          <a:p>
            <a:pPr marL="0" indent="0" algn="just">
              <a:buNone/>
            </a:pPr>
            <a:r>
              <a:rPr lang="ru-RU" sz="7200" dirty="0" smtClean="0"/>
              <a:t>Восстановительная зона : 40-50% от </a:t>
            </a:r>
            <a:r>
              <a:rPr lang="ru-RU" sz="7200" dirty="0" err="1" smtClean="0"/>
              <a:t>ЧССмакс</a:t>
            </a:r>
            <a:endParaRPr lang="ru-RU" sz="7200" dirty="0" smtClean="0"/>
          </a:p>
          <a:p>
            <a:pPr marL="0" indent="0" algn="just">
              <a:buNone/>
            </a:pPr>
            <a:r>
              <a:rPr lang="ru-RU" sz="7200" dirty="0" smtClean="0"/>
              <a:t>Аэробная зона : 50- 78% от </a:t>
            </a:r>
            <a:r>
              <a:rPr lang="ru-RU" sz="7200" dirty="0" err="1" smtClean="0"/>
              <a:t>ЧССмакс</a:t>
            </a:r>
            <a:endParaRPr lang="ru-RU" sz="7200" dirty="0" smtClean="0"/>
          </a:p>
          <a:p>
            <a:pPr marL="0" indent="0" algn="just">
              <a:buNone/>
            </a:pPr>
            <a:r>
              <a:rPr lang="ru-RU" sz="7200" dirty="0" err="1" smtClean="0"/>
              <a:t>ПАНО-зона</a:t>
            </a:r>
            <a:r>
              <a:rPr lang="ru-RU" sz="7200" dirty="0" smtClean="0"/>
              <a:t>: точка </a:t>
            </a:r>
            <a:r>
              <a:rPr lang="ru-RU" sz="7200" dirty="0" err="1" smtClean="0"/>
              <a:t>Пано</a:t>
            </a:r>
            <a:r>
              <a:rPr lang="ru-RU" sz="7200" dirty="0" smtClean="0"/>
              <a:t> 78-85% от </a:t>
            </a:r>
            <a:r>
              <a:rPr lang="ru-RU" sz="7200" dirty="0" err="1" smtClean="0"/>
              <a:t>ЧССмакс</a:t>
            </a:r>
            <a:endParaRPr lang="ru-RU" sz="7200" dirty="0" smtClean="0"/>
          </a:p>
          <a:p>
            <a:pPr marL="0" indent="0" algn="just">
              <a:buNone/>
            </a:pPr>
            <a:r>
              <a:rPr lang="ru-RU" sz="7200" dirty="0" smtClean="0"/>
              <a:t>Смешанная зона (</a:t>
            </a:r>
            <a:r>
              <a:rPr lang="en-US" sz="7200" dirty="0" smtClean="0"/>
              <a:t>L</a:t>
            </a:r>
            <a:r>
              <a:rPr lang="ru-RU" sz="7200" dirty="0" smtClean="0"/>
              <a:t>-6 </a:t>
            </a:r>
            <a:r>
              <a:rPr lang="ru-RU" sz="7200" dirty="0" err="1" smtClean="0"/>
              <a:t>ммоль</a:t>
            </a:r>
            <a:r>
              <a:rPr lang="ru-RU" sz="7200" dirty="0" smtClean="0"/>
              <a:t>) 85-92% от </a:t>
            </a:r>
            <a:r>
              <a:rPr lang="ru-RU" sz="7200" dirty="0" err="1" smtClean="0"/>
              <a:t>ЧССмакс</a:t>
            </a:r>
            <a:endParaRPr lang="ru-RU" sz="7200" dirty="0" smtClean="0"/>
          </a:p>
          <a:p>
            <a:pPr marL="0" indent="0" algn="just">
              <a:buNone/>
            </a:pPr>
            <a:r>
              <a:rPr lang="ru-RU" sz="7200" dirty="0" smtClean="0"/>
              <a:t>Зона МПК : 95-98% от </a:t>
            </a:r>
            <a:r>
              <a:rPr lang="ru-RU" sz="7200" dirty="0" err="1" smtClean="0"/>
              <a:t>ЧССмакс</a:t>
            </a:r>
            <a:endParaRPr lang="ru-RU" sz="7200" dirty="0" smtClean="0"/>
          </a:p>
          <a:p>
            <a:pPr marL="0" indent="0" algn="just">
              <a:buNone/>
            </a:pPr>
            <a:r>
              <a:rPr lang="ru-RU" sz="7200" dirty="0" smtClean="0"/>
              <a:t>Анаэробная зона :100% и выше от </a:t>
            </a:r>
            <a:r>
              <a:rPr lang="ru-RU" sz="7200" dirty="0" err="1" smtClean="0"/>
              <a:t>ЧССмакс</a:t>
            </a:r>
            <a:r>
              <a:rPr lang="ru-RU" sz="7200" dirty="0" smtClean="0"/>
              <a:t>.</a:t>
            </a:r>
          </a:p>
          <a:p>
            <a:pPr marL="0" indent="0">
              <a:buNone/>
            </a:pPr>
            <a:endParaRPr lang="ru-RU" sz="3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5419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Оценка характеристики метаболических </a:t>
            </a:r>
            <a:r>
              <a:rPr lang="ru-RU" b="1" dirty="0" smtClean="0"/>
              <a:t>процессов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b="1" dirty="0" smtClean="0"/>
              <a:t>МОЩНОСТЬ </a:t>
            </a:r>
            <a:r>
              <a:rPr lang="ru-RU" dirty="0"/>
              <a:t>- максимальное количество энергии ( работа в ккал, мощность в ккал/час) в единицу времени, которое может быть обеспечено каждым из метаболических процессов (аэробный, гликолитический, </a:t>
            </a:r>
            <a:r>
              <a:rPr lang="ru-RU" dirty="0" err="1"/>
              <a:t>алактатный</a:t>
            </a:r>
            <a:r>
              <a:rPr lang="ru-RU" dirty="0"/>
              <a:t>).</a:t>
            </a:r>
          </a:p>
          <a:p>
            <a:pPr algn="just"/>
            <a:r>
              <a:rPr lang="ru-RU" b="1" dirty="0"/>
              <a:t>Емкость </a:t>
            </a:r>
            <a:r>
              <a:rPr lang="ru-RU" dirty="0"/>
              <a:t>– общие запасы энергетических веществ в организме или общее количество выполненной работы за счет данного источника.</a:t>
            </a:r>
          </a:p>
          <a:p>
            <a:pPr algn="just"/>
            <a:r>
              <a:rPr lang="ru-RU" b="1" dirty="0"/>
              <a:t>Эффективнос</a:t>
            </a:r>
            <a:r>
              <a:rPr lang="ru-RU" dirty="0"/>
              <a:t>ть – какое количество внешней механической работы может быть выполнено на каждую единицу выделяемой энергии.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1469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Оценка характеристики аэробного </a:t>
            </a:r>
            <a:r>
              <a:rPr lang="ru-RU" dirty="0" smtClean="0"/>
              <a:t>механизма. МОЩНОСТЬ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b="1" dirty="0" smtClean="0"/>
              <a:t>1</a:t>
            </a:r>
            <a:r>
              <a:rPr lang="ru-RU" b="1" dirty="0"/>
              <a:t>. МПК или </a:t>
            </a:r>
            <a:r>
              <a:rPr lang="en-US" b="1" dirty="0"/>
              <a:t>VO max</a:t>
            </a:r>
            <a:endParaRPr lang="ru-RU" b="1" dirty="0"/>
          </a:p>
          <a:p>
            <a:pPr algn="just"/>
            <a:r>
              <a:rPr lang="ru-RU" b="1" dirty="0" smtClean="0"/>
              <a:t>2.величина </a:t>
            </a:r>
            <a:r>
              <a:rPr lang="ru-RU" b="1" dirty="0"/>
              <a:t>потребления кислорода на уровне ПАНО</a:t>
            </a:r>
          </a:p>
          <a:p>
            <a:pPr algn="just"/>
            <a:r>
              <a:rPr lang="ru-RU" b="1" dirty="0" smtClean="0"/>
              <a:t>3.время </a:t>
            </a:r>
            <a:r>
              <a:rPr lang="ru-RU" b="1" dirty="0"/>
              <a:t>наступления ПАНО</a:t>
            </a:r>
          </a:p>
          <a:p>
            <a:pPr algn="just"/>
            <a:r>
              <a:rPr lang="ru-RU" b="1" dirty="0" smtClean="0"/>
              <a:t>4.концентрация </a:t>
            </a:r>
            <a:r>
              <a:rPr lang="ru-RU" b="1" dirty="0"/>
              <a:t>гемоглобина</a:t>
            </a:r>
          </a:p>
          <a:p>
            <a:pPr algn="just"/>
            <a:r>
              <a:rPr lang="ru-RU" b="1" dirty="0"/>
              <a:t>Аэробная мощность - значимый фактор в достижении высоких результатов в плавании (50%), беге ( около 40%) и менее значимый  в лыжных гонках (27%) и баскетболе (8%).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564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9001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Общие адаптационные реакции организма</a:t>
            </a:r>
          </a:p>
          <a:p>
            <a:r>
              <a:rPr lang="ru-RU" b="1" dirty="0"/>
              <a:t>Стресс - общая неспецифическая адаптационная реакция на разные по качеству, неадекватные, сильные раздражители </a:t>
            </a:r>
            <a:r>
              <a:rPr lang="ru-RU" dirty="0"/>
              <a:t>(</a:t>
            </a:r>
            <a:r>
              <a:rPr lang="ru-RU" dirty="0" err="1"/>
              <a:t>Селье</a:t>
            </a:r>
            <a:r>
              <a:rPr lang="ru-RU" dirty="0"/>
              <a:t> Г.,1936-1979).</a:t>
            </a:r>
          </a:p>
          <a:p>
            <a:r>
              <a:rPr lang="ru-RU" dirty="0" smtClean="0"/>
              <a:t>Стресс- реакция </a:t>
            </a:r>
            <a:r>
              <a:rPr lang="ru-RU" dirty="0"/>
              <a:t>может быть приспособительной только по отношению к сильным раздражителям. Наряду с элементами защиты имеются элементы повреждения. Неэкономная трата резервов ( высокая скорость окислительного </a:t>
            </a:r>
            <a:r>
              <a:rPr lang="ru-RU" dirty="0" err="1"/>
              <a:t>фосфорилирования</a:t>
            </a:r>
            <a:r>
              <a:rPr lang="ru-RU" dirty="0"/>
              <a:t> сопряжена с гликолизом, распадом белков, РНК и жиров ) приводит при продолжении действия стрессора к истощению наличных резервов и к гибели организма.</a:t>
            </a:r>
          </a:p>
          <a:p>
            <a:r>
              <a:rPr lang="ru-RU" dirty="0"/>
              <a:t>Сигнальный показатель: содержание лимфоцитов менее 20%.</a:t>
            </a:r>
          </a:p>
          <a:p>
            <a:endParaRPr lang="ru-RU" dirty="0"/>
          </a:p>
          <a:p>
            <a:r>
              <a:rPr lang="ru-RU" dirty="0"/>
              <a:t>Антистрессорные реакции (тренировки, активации, впервые описанные </a:t>
            </a:r>
            <a:r>
              <a:rPr lang="ru-RU" dirty="0" err="1"/>
              <a:t>Гаркави</a:t>
            </a:r>
            <a:r>
              <a:rPr lang="ru-RU" dirty="0"/>
              <a:t> Л.Х, Квакиной Е.Б.,</a:t>
            </a:r>
            <a:r>
              <a:rPr lang="ru-RU" dirty="0" err="1"/>
              <a:t>Уколовой</a:t>
            </a:r>
            <a:r>
              <a:rPr lang="ru-RU" dirty="0"/>
              <a:t> М.А.,1969,2000, открытие №158).</a:t>
            </a:r>
          </a:p>
          <a:p>
            <a:r>
              <a:rPr lang="ru-RU" b="1" dirty="0"/>
              <a:t>Реакция активации – общая неспецифическая адаптационная реакция на разные по качеству, но  на средние по силе раздражители.</a:t>
            </a:r>
          </a:p>
          <a:p>
            <a:r>
              <a:rPr lang="ru-RU" dirty="0"/>
              <a:t>Истощенные резервы могут восстанавливаться. Преобладание процессов анаболизма и умеренные </a:t>
            </a:r>
            <a:r>
              <a:rPr lang="ru-RU" dirty="0" err="1"/>
              <a:t>энерготраты</a:t>
            </a:r>
            <a:r>
              <a:rPr lang="ru-RU" dirty="0"/>
              <a:t>. Биологическая целесообразность реакции активации – повышение активности регуляторных и защитных подсистем организма. </a:t>
            </a:r>
          </a:p>
          <a:p>
            <a:r>
              <a:rPr lang="ru-RU" dirty="0"/>
              <a:t>Сигнальный показатель: содержание лимфоцитов от 28 до 40 %.</a:t>
            </a:r>
          </a:p>
        </p:txBody>
      </p:sp>
    </p:spTree>
    <p:extLst>
      <p:ext uri="{BB962C8B-B14F-4D97-AF65-F5344CB8AC3E}">
        <p14:creationId xmlns:p14="http://schemas.microsoft.com/office/powerpoint/2010/main" xmlns="" val="31893362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ЕМКОСТЬ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b="1" dirty="0" smtClean="0"/>
              <a:t>длительность </a:t>
            </a:r>
            <a:r>
              <a:rPr lang="ru-RU" b="1" dirty="0"/>
              <a:t>работы на уровне ПАНО. </a:t>
            </a:r>
            <a:r>
              <a:rPr lang="ru-RU" b="1" dirty="0" err="1"/>
              <a:t>Неспортсмены</a:t>
            </a:r>
            <a:r>
              <a:rPr lang="ru-RU" b="1" dirty="0"/>
              <a:t>- 5-6 мин</a:t>
            </a:r>
            <a:r>
              <a:rPr lang="ru-RU" b="1" dirty="0" smtClean="0"/>
              <a:t>., спортсмены- </a:t>
            </a:r>
            <a:r>
              <a:rPr lang="ru-RU" b="1" dirty="0"/>
              <a:t>от 30 мин до 1ч.15 мин )</a:t>
            </a:r>
          </a:p>
          <a:p>
            <a:pPr algn="just"/>
            <a:r>
              <a:rPr lang="ru-RU" b="1" dirty="0"/>
              <a:t>Аэробная емкость – значимый фактор в достижении высоких результатов (упражнения не менее 30 мин) в лыжных гонках (39%) и в беге на длинные дистанции(18%), в остальных видах - порядка 7% (кроме бега на короткие дистанции-1%).  Емкость связана с запасами гликогена и жира. При регулярном приеме углеводов по ходу дистанции продолжительность работы многократно возрастает.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5215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Эффективность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b="1" dirty="0" smtClean="0"/>
              <a:t>скорость </a:t>
            </a:r>
            <a:r>
              <a:rPr lang="ru-RU" b="1" dirty="0"/>
              <a:t>утилизации кислорода митохондриями ( прямая зависимость от активности и кол-ва ферментов  окислительного </a:t>
            </a:r>
            <a:r>
              <a:rPr lang="ru-RU" b="1" dirty="0" err="1"/>
              <a:t>фосфорилирования</a:t>
            </a:r>
            <a:r>
              <a:rPr lang="ru-RU" b="1" dirty="0"/>
              <a:t>, кол-ва митохондрий и доли жиров в энергообеспечении). Под влиянием интенсивной тренировки аэробной направленности повышается эффективность аэробного механизма за счет увеличения скорости окисления жиров и их роли в </a:t>
            </a:r>
            <a:r>
              <a:rPr lang="ru-RU" b="1" dirty="0" err="1"/>
              <a:t>энергообразовании</a:t>
            </a:r>
            <a:r>
              <a:rPr lang="ru-RU" b="1" dirty="0"/>
              <a:t>.</a:t>
            </a:r>
          </a:p>
          <a:p>
            <a:pPr algn="just"/>
            <a:r>
              <a:rPr lang="ru-RU" b="1" dirty="0"/>
              <a:t>Аэробная эффективность – значимый фактор в достижении высоких результатов в баскетболе (15%), лыжных гонках (12%),плавании (8%) и беге ( 8%) на длинные дистанции 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3620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296144"/>
          </a:xfrm>
        </p:spPr>
        <p:txBody>
          <a:bodyPr>
            <a:normAutofit fontScale="90000"/>
          </a:bodyPr>
          <a:lstStyle/>
          <a:p>
            <a:r>
              <a:rPr lang="ru-RU" dirty="0"/>
              <a:t>Оценка характеристики анаэробного механизма (скоростно-силовых возможностей</a:t>
            </a:r>
            <a:r>
              <a:rPr lang="ru-RU" dirty="0" smtClean="0"/>
              <a:t>). </a:t>
            </a:r>
            <a:r>
              <a:rPr lang="ru-RU" dirty="0"/>
              <a:t>АЛАКТАТНАЯ МОЩНОСТЬ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44824"/>
            <a:ext cx="86868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1.максимальная </a:t>
            </a:r>
            <a:r>
              <a:rPr lang="ru-RU" b="1" dirty="0"/>
              <a:t>мощность достигается к 3-5 сек </a:t>
            </a:r>
            <a:endParaRPr lang="ru-RU" dirty="0"/>
          </a:p>
          <a:p>
            <a:r>
              <a:rPr lang="ru-RU" b="1" dirty="0" smtClean="0"/>
              <a:t>2.максимальное </a:t>
            </a:r>
            <a:r>
              <a:rPr lang="ru-RU" b="1" dirty="0"/>
              <a:t>количество энергии (до  120ккал/ч) обеспечивается  за счет </a:t>
            </a:r>
            <a:r>
              <a:rPr lang="ru-RU" b="1" dirty="0" err="1"/>
              <a:t>фосфагенной</a:t>
            </a:r>
            <a:r>
              <a:rPr lang="ru-RU" b="1" dirty="0"/>
              <a:t> системы(</a:t>
            </a:r>
            <a:r>
              <a:rPr lang="ru-RU" b="1" dirty="0" err="1"/>
              <a:t>АТФ+КрФ</a:t>
            </a:r>
            <a:r>
              <a:rPr lang="ru-RU" b="1" dirty="0"/>
              <a:t>) , при минимальном участии </a:t>
            </a:r>
            <a:r>
              <a:rPr lang="ru-RU" b="1" dirty="0" err="1"/>
              <a:t>лактацидной</a:t>
            </a:r>
            <a:r>
              <a:rPr lang="ru-RU" b="1" dirty="0"/>
              <a:t> системы.</a:t>
            </a:r>
            <a:endParaRPr lang="ru-RU" dirty="0"/>
          </a:p>
          <a:p>
            <a:r>
              <a:rPr lang="ru-RU" b="1" dirty="0"/>
              <a:t>Емкость и эффективность не оценивается. Запасы АТФ и </a:t>
            </a:r>
            <a:r>
              <a:rPr lang="ru-RU" b="1" dirty="0" err="1"/>
              <a:t>КрФ</a:t>
            </a:r>
            <a:r>
              <a:rPr lang="ru-RU" b="1" dirty="0"/>
              <a:t> у всех спортсменов примерно одинаковы.</a:t>
            </a:r>
            <a:endParaRPr lang="ru-RU" dirty="0"/>
          </a:p>
          <a:p>
            <a:r>
              <a:rPr lang="ru-RU" b="1" dirty="0" err="1"/>
              <a:t>Алактатная</a:t>
            </a:r>
            <a:r>
              <a:rPr lang="ru-RU" b="1" dirty="0"/>
              <a:t> мощность – значимый фактор в достижении высоких результатов в беге на короткие дистанции (18%), в </a:t>
            </a:r>
            <a:r>
              <a:rPr lang="ru-RU" b="1" dirty="0" smtClean="0"/>
              <a:t>плавании(9</a:t>
            </a:r>
            <a:r>
              <a:rPr lang="ru-RU" b="1" dirty="0"/>
              <a:t>%), баскетболе(7%).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5489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ГЛИКОЛИТИЧЕСКАЯ МОЩНОСТЬ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1.предельная работа,</a:t>
            </a:r>
            <a:r>
              <a:rPr lang="ru-RU" b="1" u="sng" dirty="0"/>
              <a:t> </a:t>
            </a:r>
            <a:r>
              <a:rPr lang="ru-RU" b="1" dirty="0" smtClean="0"/>
              <a:t>продолжительностью </a:t>
            </a:r>
            <a:r>
              <a:rPr lang="ru-RU" b="1" dirty="0"/>
              <a:t>от </a:t>
            </a:r>
            <a:r>
              <a:rPr lang="ru-RU" b="1" dirty="0" smtClean="0"/>
              <a:t>1 до 2 мин</a:t>
            </a:r>
            <a:endParaRPr lang="ru-RU" dirty="0" smtClean="0"/>
          </a:p>
          <a:p>
            <a:r>
              <a:rPr lang="ru-RU" b="1" dirty="0" smtClean="0"/>
              <a:t>2.максимальное </a:t>
            </a:r>
            <a:r>
              <a:rPr lang="ru-RU" b="1" dirty="0"/>
              <a:t>количество энергии (до 40ккал/час) на 60-70% обеспечивается </a:t>
            </a:r>
            <a:r>
              <a:rPr lang="ru-RU" b="1" dirty="0" err="1"/>
              <a:t>лактацидной</a:t>
            </a:r>
            <a:r>
              <a:rPr lang="ru-RU" b="1" dirty="0"/>
              <a:t> , на 30 % аэробной системами.  </a:t>
            </a:r>
            <a:endParaRPr lang="ru-RU" dirty="0" smtClean="0"/>
          </a:p>
          <a:p>
            <a:r>
              <a:rPr lang="ru-RU" b="1" dirty="0" smtClean="0"/>
              <a:t>3.Поддержание </a:t>
            </a:r>
            <a:r>
              <a:rPr lang="ru-RU" b="1" dirty="0"/>
              <a:t>средней мощности до конца дистанции напрямую зависит от высокого уровня МПК и ПАНО (мышцы меньше </a:t>
            </a:r>
            <a:r>
              <a:rPr lang="ru-RU" b="1" dirty="0" err="1"/>
              <a:t>закисляются</a:t>
            </a:r>
            <a:r>
              <a:rPr lang="ru-RU" b="1" dirty="0"/>
              <a:t> - скорость растет).</a:t>
            </a:r>
            <a:endParaRPr lang="ru-RU" dirty="0"/>
          </a:p>
          <a:p>
            <a:r>
              <a:rPr lang="ru-RU" b="1" dirty="0" smtClean="0"/>
              <a:t>Гликолитическая </a:t>
            </a:r>
            <a:r>
              <a:rPr lang="ru-RU" b="1" dirty="0"/>
              <a:t>мощность важна в баскетболе(12%), беге на короткие дистанции(10</a:t>
            </a:r>
            <a:r>
              <a:rPr lang="ru-RU" b="1" dirty="0" smtClean="0"/>
              <a:t>%), плавании </a:t>
            </a:r>
            <a:r>
              <a:rPr lang="ru-RU" b="1" dirty="0"/>
              <a:t>(7%) и в др.видах спорта.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3151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ГЛИКОЛИТИЧЕСКАЯ ЕМКОСТЬ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b="1" dirty="0" smtClean="0"/>
              <a:t>продолжительность </a:t>
            </a:r>
            <a:r>
              <a:rPr lang="ru-RU" b="1" dirty="0"/>
              <a:t>выполнения упражнения зависит  </a:t>
            </a:r>
            <a:r>
              <a:rPr lang="ru-RU" b="1" dirty="0" smtClean="0"/>
              <a:t>от:</a:t>
            </a:r>
          </a:p>
          <a:p>
            <a:pPr algn="just"/>
            <a:r>
              <a:rPr lang="ru-RU" b="1" dirty="0" smtClean="0"/>
              <a:t>1</a:t>
            </a:r>
            <a:r>
              <a:rPr lang="ru-RU" b="1" dirty="0"/>
              <a:t>. запасов гликогена в мышцах и активности гликолитических ферментов.</a:t>
            </a:r>
            <a:endParaRPr lang="ru-RU" dirty="0"/>
          </a:p>
          <a:p>
            <a:pPr algn="just"/>
            <a:r>
              <a:rPr lang="ru-RU" b="1" dirty="0" smtClean="0"/>
              <a:t>2.алактатной (</a:t>
            </a:r>
            <a:r>
              <a:rPr lang="ru-RU" b="1" dirty="0" err="1" smtClean="0"/>
              <a:t>КрФ</a:t>
            </a:r>
            <a:r>
              <a:rPr lang="ru-RU" b="1" dirty="0"/>
              <a:t>) и аэробной мощности (МПК)</a:t>
            </a:r>
            <a:endParaRPr lang="ru-RU" dirty="0"/>
          </a:p>
          <a:p>
            <a:pPr algn="just"/>
            <a:r>
              <a:rPr lang="ru-RU" b="1" dirty="0" smtClean="0"/>
              <a:t>3.Большее </a:t>
            </a:r>
            <a:r>
              <a:rPr lang="ru-RU" b="1" dirty="0"/>
              <a:t>накопления </a:t>
            </a:r>
            <a:r>
              <a:rPr lang="en-US" b="1" dirty="0"/>
              <a:t>La </a:t>
            </a:r>
            <a:r>
              <a:rPr lang="ru-RU" b="1" dirty="0"/>
              <a:t>(</a:t>
            </a:r>
            <a:r>
              <a:rPr lang="ru-RU" b="1" dirty="0" err="1"/>
              <a:t>ммоль</a:t>
            </a:r>
            <a:r>
              <a:rPr lang="ru-RU" b="1" dirty="0"/>
              <a:t>/л) при предельной нагрузки указывает на повышение емкости гликолитического механизма </a:t>
            </a:r>
            <a:r>
              <a:rPr lang="ru-RU" b="1" dirty="0" err="1"/>
              <a:t>энергообразования</a:t>
            </a:r>
            <a:r>
              <a:rPr lang="ru-RU" b="1" dirty="0"/>
              <a:t>.</a:t>
            </a:r>
            <a:endParaRPr lang="ru-RU" dirty="0"/>
          </a:p>
          <a:p>
            <a:pPr algn="just"/>
            <a:r>
              <a:rPr lang="ru-RU" b="1" dirty="0"/>
              <a:t>Гликолитическая емкость важна в </a:t>
            </a:r>
            <a:r>
              <a:rPr lang="ru-RU" b="1" dirty="0" smtClean="0"/>
              <a:t>баскетболе (</a:t>
            </a:r>
            <a:r>
              <a:rPr lang="ru-RU" b="1" dirty="0"/>
              <a:t>32%), беге на средние (15%) и короткие дистанции (12%), лыжных гонках (11%), плавании (8%).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7832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Австралийская модель распределения нагрузок по зонам мощности на основе </a:t>
            </a:r>
            <a:r>
              <a:rPr lang="ru-RU" dirty="0" smtClean="0"/>
              <a:t>ЧСС  макс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1</a:t>
            </a:r>
            <a:r>
              <a:rPr lang="ru-RU" dirty="0"/>
              <a:t>. А1 – легкое дистанционное плавание – максимальная ЧСС </a:t>
            </a:r>
            <a:r>
              <a:rPr lang="ru-RU" dirty="0" smtClean="0"/>
              <a:t>минус 50 ударов.</a:t>
            </a:r>
          </a:p>
          <a:p>
            <a:endParaRPr lang="ru-RU" dirty="0"/>
          </a:p>
          <a:p>
            <a:r>
              <a:rPr lang="ru-RU" dirty="0" smtClean="0"/>
              <a:t>2</a:t>
            </a:r>
            <a:r>
              <a:rPr lang="ru-RU" dirty="0"/>
              <a:t>. А2 – максимальная ЧСС минус 40 ударов.</a:t>
            </a:r>
          </a:p>
          <a:p>
            <a:r>
              <a:rPr lang="ru-RU" dirty="0"/>
              <a:t>3. АТ – ПАНО – максимальная ЧСС минус 30 ударов.</a:t>
            </a:r>
          </a:p>
          <a:p>
            <a:r>
              <a:rPr lang="ru-RU" dirty="0"/>
              <a:t>4. МПК – максимальная ЧСС минус 10 ударов.</a:t>
            </a:r>
          </a:p>
          <a:p>
            <a:r>
              <a:rPr lang="ru-RU" dirty="0"/>
              <a:t>5. HR – тренировка с большой нагрузкой при высоком пульсе.</a:t>
            </a:r>
          </a:p>
          <a:p>
            <a:r>
              <a:rPr lang="ru-RU" dirty="0"/>
              <a:t>6. LT – тренировка с преобладанием гликолитического</a:t>
            </a:r>
          </a:p>
          <a:p>
            <a:pPr marL="0" indent="0">
              <a:buNone/>
            </a:pPr>
            <a:r>
              <a:rPr lang="ru-RU" dirty="0" smtClean="0"/>
              <a:t>    энергообеспечения.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8041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1224136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Классификации тренировочных нагрузок по их преимущественному </a:t>
            </a:r>
            <a:r>
              <a:rPr lang="ru-RU" dirty="0" smtClean="0">
                <a:effectLst/>
              </a:rPr>
              <a:t>воздействию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75638684"/>
              </p:ext>
            </p:extLst>
          </p:nvPr>
        </p:nvGraphicFramePr>
        <p:xfrm>
          <a:off x="179512" y="1844824"/>
          <a:ext cx="8784978" cy="4354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1776198"/>
                <a:gridCol w="1464163"/>
                <a:gridCol w="1464163"/>
                <a:gridCol w="1464163"/>
                <a:gridCol w="1464163"/>
              </a:tblGrid>
              <a:tr h="82089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Зона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Длительность  упражнения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Лактат</a:t>
                      </a:r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%</a:t>
                      </a:r>
                      <a:r>
                        <a:rPr lang="en-US" sz="1600" dirty="0" smtClean="0"/>
                        <a:t> </a:t>
                      </a:r>
                      <a:r>
                        <a:rPr lang="ru-RU" sz="1600" dirty="0" smtClean="0"/>
                        <a:t>от  </a:t>
                      </a:r>
                      <a:r>
                        <a:rPr lang="en-US" sz="1600" dirty="0" smtClean="0"/>
                        <a:t>max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Vo2</a:t>
                      </a:r>
                    </a:p>
                    <a:p>
                      <a:pPr algn="ctr"/>
                      <a:r>
                        <a:rPr lang="ru-RU" sz="1600" dirty="0" smtClean="0"/>
                        <a:t>Уд/мин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ЧСС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Источник</a:t>
                      </a:r>
                      <a:endParaRPr lang="ru-RU" sz="1600" dirty="0"/>
                    </a:p>
                  </a:txBody>
                  <a:tcPr/>
                </a:tc>
              </a:tr>
              <a:tr h="82089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</a:t>
                      </a:r>
                      <a:r>
                        <a:rPr lang="ru-RU" dirty="0" smtClean="0"/>
                        <a:t>2 часов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1,5-2,5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30-50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120-140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Жировой обмен</a:t>
                      </a:r>
                      <a:endParaRPr lang="ru-RU" sz="1600" dirty="0"/>
                    </a:p>
                  </a:txBody>
                  <a:tcPr/>
                </a:tc>
              </a:tr>
              <a:tr h="82089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20-30 минут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3,0-4,0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50-80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150-170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Аэробный гликолиз</a:t>
                      </a:r>
                    </a:p>
                    <a:p>
                      <a:pPr algn="ctr"/>
                      <a:r>
                        <a:rPr lang="ru-RU" sz="1600" dirty="0" smtClean="0"/>
                        <a:t>(до  уровня ПАНО)</a:t>
                      </a:r>
                      <a:endParaRPr lang="ru-RU" sz="1600" dirty="0"/>
                    </a:p>
                  </a:txBody>
                  <a:tcPr/>
                </a:tc>
              </a:tr>
              <a:tr h="820891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IIIa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5-15 минут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4,0-6,0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80-90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80-90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Аэробный гликолиз (ПАНО зона)</a:t>
                      </a:r>
                      <a:endParaRPr lang="ru-RU" sz="1600" dirty="0"/>
                    </a:p>
                  </a:txBody>
                  <a:tcPr/>
                </a:tc>
              </a:tr>
              <a:tr h="820891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IIIb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4-8 минут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6,0-9,0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90-100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90-100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Аэробно-анаэробный</a:t>
                      </a:r>
                      <a:r>
                        <a:rPr lang="ru-RU" sz="1600" baseline="0" dirty="0" smtClean="0"/>
                        <a:t> (МПК зона)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6068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864096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effectLst/>
              </a:rPr>
              <a:t>Классификации тренировочных нагрузок по их преимущественному воздействию 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50369272"/>
              </p:ext>
            </p:extLst>
          </p:nvPr>
        </p:nvGraphicFramePr>
        <p:xfrm>
          <a:off x="2" y="1087823"/>
          <a:ext cx="9118350" cy="5460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7852"/>
                <a:gridCol w="1961598"/>
                <a:gridCol w="1519725"/>
                <a:gridCol w="1519725"/>
                <a:gridCol w="1519725"/>
                <a:gridCol w="1519725"/>
              </a:tblGrid>
              <a:tr h="56035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Зона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Длительность  упражнения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Лактат</a:t>
                      </a:r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%</a:t>
                      </a:r>
                      <a:r>
                        <a:rPr lang="en-US" sz="1600" dirty="0" smtClean="0"/>
                        <a:t> </a:t>
                      </a:r>
                      <a:r>
                        <a:rPr lang="ru-RU" sz="1600" dirty="0" smtClean="0"/>
                        <a:t>от  </a:t>
                      </a:r>
                      <a:r>
                        <a:rPr lang="en-US" sz="1600" dirty="0" smtClean="0"/>
                        <a:t>max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Vo2</a:t>
                      </a:r>
                    </a:p>
                    <a:p>
                      <a:pPr algn="ctr"/>
                      <a:r>
                        <a:rPr lang="ru-RU" sz="1600" dirty="0" smtClean="0"/>
                        <a:t>Уд/мин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ЧСС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Источник</a:t>
                      </a:r>
                      <a:endParaRPr lang="ru-RU" sz="1600" dirty="0"/>
                    </a:p>
                  </a:txBody>
                  <a:tcPr/>
                </a:tc>
              </a:tr>
              <a:tr h="560355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Гликолиз (каждый уровень </a:t>
                      </a:r>
                      <a:r>
                        <a:rPr kumimoji="0" lang="ru-R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интенивности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четвертой зоны влияет на разные стороны </a:t>
                      </a:r>
                      <a:r>
                        <a:rPr kumimoji="0" lang="ru-R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анэробного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энергообразования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035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IVa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2-4 минуты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9,0-12,0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180-200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Анаэробный</a:t>
                      </a:r>
                      <a:endParaRPr lang="ru-RU" dirty="0"/>
                    </a:p>
                  </a:txBody>
                  <a:tcPr/>
                </a:tc>
              </a:tr>
              <a:tr h="560355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Повторный метод (способность длительное время выполнять высокоинтенсивную тренировку  в экономичном режиме). Зона </a:t>
                      </a:r>
                      <a:r>
                        <a:rPr kumimoji="0" lang="ru-RU" sz="18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лактатной</a:t>
                      </a:r>
                      <a:r>
                        <a:rPr kumimoji="0" lang="ru-RU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толерантности.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035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IVb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1-2минуты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12,0-15,0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190-210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Анаэробный</a:t>
                      </a:r>
                      <a:endParaRPr lang="ru-RU" dirty="0"/>
                    </a:p>
                  </a:txBody>
                  <a:tcPr/>
                </a:tc>
              </a:tr>
              <a:tr h="560355">
                <a:tc gridSpan="6">
                  <a:txBody>
                    <a:bodyPr/>
                    <a:lstStyle/>
                    <a:p>
                      <a:pPr algn="ctr"/>
                      <a:r>
                        <a:rPr kumimoji="0" lang="ru-RU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Повторный метод с более высокой интенсивностью (развитие предельной емкости образования энергии при недостатке 02)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035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IVc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0,5-1,5 минуты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</a:t>
                      </a:r>
                      <a:r>
                        <a:rPr lang="ru-RU" dirty="0" smtClean="0"/>
                        <a:t>15,0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Анаэробный</a:t>
                      </a:r>
                      <a:endParaRPr lang="ru-RU" dirty="0"/>
                    </a:p>
                  </a:txBody>
                  <a:tcPr/>
                </a:tc>
              </a:tr>
              <a:tr h="560355">
                <a:tc gridSpan="6">
                  <a:txBody>
                    <a:bodyPr/>
                    <a:lstStyle/>
                    <a:p>
                      <a:pPr algn="ctr"/>
                      <a:r>
                        <a:rPr kumimoji="0" lang="ru-RU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Максимально интенсивная работа .Самые тяжелые </a:t>
                      </a:r>
                      <a:r>
                        <a:rPr kumimoji="0" lang="ru-RU" sz="18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тренировки,соревнования</a:t>
                      </a:r>
                      <a:r>
                        <a:rPr kumimoji="0" lang="ru-RU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kumimoji="0" lang="ru-RU" sz="18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дист</a:t>
                      </a:r>
                      <a:r>
                        <a:rPr kumimoji="0" lang="ru-RU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плавания 200-400м.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035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10-20 секунд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Креатинфосфат</a:t>
                      </a:r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1316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 fontScale="90000"/>
          </a:bodyPr>
          <a:lstStyle/>
          <a:p>
            <a:r>
              <a:rPr lang="ru-RU" dirty="0"/>
              <a:t>Норвежская система тренировок.                                                                                         </a:t>
            </a:r>
            <a:r>
              <a:rPr lang="ru-RU" dirty="0" err="1"/>
              <a:t>Steve</a:t>
            </a:r>
            <a:r>
              <a:rPr lang="ru-RU" dirty="0"/>
              <a:t> </a:t>
            </a:r>
            <a:r>
              <a:rPr lang="ru-RU" dirty="0" err="1"/>
              <a:t>Seyler</a:t>
            </a:r>
            <a:r>
              <a:rPr lang="ru-RU" dirty="0"/>
              <a:t> - норвежский физиолог в области спорта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b="1" dirty="0" smtClean="0"/>
              <a:t>  </a:t>
            </a:r>
            <a:endParaRPr lang="ru-RU" dirty="0"/>
          </a:p>
        </p:txBody>
      </p:sp>
      <p:pic>
        <p:nvPicPr>
          <p:cNvPr id="4" name="Рисунок 3" descr="C:\Documents and Settings\Администратор\Рабочий стол\Лекции\untitled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628800"/>
            <a:ext cx="352839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4054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30657583"/>
              </p:ext>
            </p:extLst>
          </p:nvPr>
        </p:nvGraphicFramePr>
        <p:xfrm>
          <a:off x="179515" y="188640"/>
          <a:ext cx="8784975" cy="6636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09"/>
                <a:gridCol w="1584176"/>
                <a:gridCol w="1656184"/>
                <a:gridCol w="2088232"/>
                <a:gridCol w="2448274"/>
              </a:tblGrid>
              <a:tr h="5683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Уровень </a:t>
                      </a:r>
                      <a:r>
                        <a:rPr lang="ru-RU" sz="1100" b="1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инт-ти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b="1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Инт-ть</a:t>
                      </a:r>
                      <a:r>
                        <a:rPr lang="ru-RU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в % от </a:t>
                      </a:r>
                      <a:r>
                        <a:rPr lang="ru-RU" sz="1100" b="1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макс.ЧСС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Концентрация </a:t>
                      </a:r>
                      <a:r>
                        <a:rPr lang="ru-RU" sz="1100" b="1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лактата</a:t>
                      </a:r>
                      <a:r>
                        <a:rPr lang="ru-RU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Форма тренировки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Комментарии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810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60-70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1 - 2,5 </a:t>
                      </a:r>
                      <a:r>
                        <a:rPr lang="ru-RU" sz="1600" b="1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мМ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длинные дистанции, различные формы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для элиты-4-5 часов( 25часов в неделю)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очень важно</a:t>
                      </a: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– составляет основную часть всего тренировочного</a:t>
                      </a:r>
                      <a:br>
                        <a:rPr lang="ru-RU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объема</a:t>
                      </a:r>
                    </a:p>
                  </a:txBody>
                  <a:tcPr marL="28575" marR="28575" marT="28575" marB="28575" anchor="ctr"/>
                </a:tc>
              </a:tr>
              <a:tr h="920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70-80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работа на дистанции, неровные условия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используется только как вариация; это метод дает нам</a:t>
                      </a:r>
                      <a:br>
                        <a:rPr lang="ru-RU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наименьший вклад в усилие</a:t>
                      </a:r>
                    </a:p>
                  </a:txBody>
                  <a:tcPr marL="28575" marR="28575" marT="28575" marB="28575" anchor="ctr"/>
                </a:tc>
              </a:tr>
              <a:tr h="568395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1" u="sng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Порог низкой интенсивности ( ПАО)</a:t>
                      </a:r>
                    </a:p>
                  </a:txBody>
                  <a:tcPr marL="28575" marR="28575" marT="28575" marB="2857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83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80-85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3 - 4 </a:t>
                      </a:r>
                      <a:r>
                        <a:rPr lang="ru-RU" sz="1600" b="1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мМ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естественные интервалы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используется в ограниченном количестве</a:t>
                      </a:r>
                    </a:p>
                  </a:txBody>
                  <a:tcPr marL="28575" marR="28575" marT="28575" marB="28575" anchor="ctr"/>
                </a:tc>
              </a:tr>
              <a:tr h="5683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3-4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85-90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Ниже ПАНО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интервальная тренировка, дистанционная тренировка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очень важно</a:t>
                      </a:r>
                    </a:p>
                  </a:txBody>
                  <a:tcPr marL="28575" marR="28575" marT="28575" marB="28575"/>
                </a:tc>
              </a:tr>
              <a:tr h="568395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1" u="sng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Порог высокой интенсивности (ПАНО) </a:t>
                      </a:r>
                      <a:r>
                        <a:rPr lang="en-US" sz="1400" b="1" u="sng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MLSS</a:t>
                      </a:r>
                      <a:endParaRPr lang="ru-RU" sz="1400" b="1" u="sng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83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90-95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4 - 8 </a:t>
                      </a:r>
                      <a:r>
                        <a:rPr lang="ru-RU" sz="1600" b="1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мМ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высокоинтенсивная интервальная тренировка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очень важно</a:t>
                      </a:r>
                    </a:p>
                  </a:txBody>
                  <a:tcPr marL="28575" marR="28575" marT="28575" marB="28575"/>
                </a:tc>
              </a:tr>
              <a:tr h="1267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95-100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&gt; 8мМ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темповые тестовые тренировки, короткие (5-10 км) гонки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+ максимальные усилия за короткое время (спринты)</a:t>
                      </a:r>
                      <a:br>
                        <a:rPr lang="ru-RU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должна составлять только очень маленький процент от общего объема тренировок</a:t>
                      </a:r>
                    </a:p>
                  </a:txBody>
                  <a:tcPr marL="28575" marR="28575" marT="28575" marB="2857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962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стресс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886238" y="1293333"/>
            <a:ext cx="1224136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мозг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1869397"/>
            <a:ext cx="4014446" cy="828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АКТГ-</a:t>
            </a:r>
            <a:r>
              <a:rPr lang="ru-RU" dirty="0"/>
              <a:t> </a:t>
            </a:r>
            <a:r>
              <a:rPr lang="ru-RU" dirty="0" smtClean="0"/>
              <a:t> , СТГ-  , ТТГ   ГТГ</a:t>
            </a:r>
          </a:p>
          <a:p>
            <a:pPr algn="ctr"/>
            <a:r>
              <a:rPr lang="ru-RU" dirty="0" err="1" smtClean="0"/>
              <a:t>Аденогипофиз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3068960"/>
            <a:ext cx="2157896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Тимус-</a:t>
            </a:r>
          </a:p>
          <a:p>
            <a:pPr algn="ctr"/>
            <a:r>
              <a:rPr lang="ru-RU" dirty="0" smtClean="0"/>
              <a:t>инволюция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14208" y="3068960"/>
            <a:ext cx="3276243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Лимфоидная ткань селезенка </a:t>
            </a:r>
            <a:endParaRPr lang="ru-RU" dirty="0"/>
          </a:p>
          <a:p>
            <a:pPr algn="ctr"/>
            <a:r>
              <a:rPr lang="ru-RU" dirty="0" smtClean="0"/>
              <a:t>угнетение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5157192"/>
            <a:ext cx="2736304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Кора надпочечников: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 </a:t>
            </a:r>
            <a:r>
              <a:rPr lang="ru-RU" dirty="0" err="1" smtClean="0"/>
              <a:t>глюкокортикоиды</a:t>
            </a:r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 </a:t>
            </a:r>
            <a:r>
              <a:rPr lang="ru-RU" dirty="0" err="1" smtClean="0"/>
              <a:t>минералокортикоиды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91880" y="5157192"/>
            <a:ext cx="216024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Щитовидная железа </a:t>
            </a:r>
          </a:p>
          <a:p>
            <a:pPr algn="ctr"/>
            <a:r>
              <a:rPr lang="ru-RU" dirty="0" smtClean="0"/>
              <a:t>угнетение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354198" y="5157192"/>
            <a:ext cx="239426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Половые железы </a:t>
            </a:r>
          </a:p>
          <a:p>
            <a:pPr algn="ctr"/>
            <a:r>
              <a:rPr lang="ru-RU" dirty="0" smtClean="0"/>
              <a:t>угнетение</a:t>
            </a:r>
            <a:endParaRPr lang="ru-RU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44" y="1928802"/>
            <a:ext cx="81244" cy="34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611560" y="2852936"/>
            <a:ext cx="770940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11560" y="2852936"/>
            <a:ext cx="0" cy="23042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8320967" y="2852936"/>
            <a:ext cx="0" cy="23042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346975" y="2852936"/>
            <a:ext cx="0" cy="23042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endCxn id="6" idx="0"/>
          </p:cNvCxnSpPr>
          <p:nvPr/>
        </p:nvCxnSpPr>
        <p:spPr>
          <a:xfrm>
            <a:off x="2842636" y="2852936"/>
            <a:ext cx="0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endCxn id="7" idx="0"/>
          </p:cNvCxnSpPr>
          <p:nvPr/>
        </p:nvCxnSpPr>
        <p:spPr>
          <a:xfrm>
            <a:off x="6132770" y="2852936"/>
            <a:ext cx="219560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5" idx="1"/>
          </p:cNvCxnSpPr>
          <p:nvPr/>
        </p:nvCxnSpPr>
        <p:spPr>
          <a:xfrm flipH="1">
            <a:off x="1763688" y="2283598"/>
            <a:ext cx="576064" cy="5693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2" name="Прямая со стрелкой 3071"/>
          <p:cNvCxnSpPr>
            <a:stCxn id="5" idx="3"/>
          </p:cNvCxnSpPr>
          <p:nvPr/>
        </p:nvCxnSpPr>
        <p:spPr>
          <a:xfrm>
            <a:off x="6354198" y="2283598"/>
            <a:ext cx="594066" cy="5693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4" name="Прямая соединительная линия 3083"/>
          <p:cNvCxnSpPr>
            <a:stCxn id="4" idx="2"/>
          </p:cNvCxnSpPr>
          <p:nvPr/>
        </p:nvCxnSpPr>
        <p:spPr>
          <a:xfrm flipH="1">
            <a:off x="1547664" y="1581365"/>
            <a:ext cx="233857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6" name="Прямая со стрелкой 3085"/>
          <p:cNvCxnSpPr/>
          <p:nvPr/>
        </p:nvCxnSpPr>
        <p:spPr>
          <a:xfrm>
            <a:off x="1547664" y="1581365"/>
            <a:ext cx="0" cy="12715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8" name="Прямая соединительная линия 3087"/>
          <p:cNvCxnSpPr>
            <a:stCxn id="4" idx="6"/>
          </p:cNvCxnSpPr>
          <p:nvPr/>
        </p:nvCxnSpPr>
        <p:spPr>
          <a:xfrm>
            <a:off x="5110374" y="1581365"/>
            <a:ext cx="212592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0" name="Прямая со стрелкой 3089"/>
          <p:cNvCxnSpPr/>
          <p:nvPr/>
        </p:nvCxnSpPr>
        <p:spPr>
          <a:xfrm>
            <a:off x="7236296" y="1581365"/>
            <a:ext cx="0" cy="12715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1" name="TextBox 3090"/>
          <p:cNvSpPr txBox="1"/>
          <p:nvPr/>
        </p:nvSpPr>
        <p:spPr>
          <a:xfrm>
            <a:off x="179512" y="1293333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Резкое    возбуждение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236296" y="1637266"/>
            <a:ext cx="1521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Лейкоциты</a:t>
            </a:r>
          </a:p>
          <a:p>
            <a:r>
              <a:rPr lang="ru-RU" dirty="0" smtClean="0"/>
              <a:t>лимф </a:t>
            </a:r>
            <a:endParaRPr lang="ru-RU" dirty="0"/>
          </a:p>
        </p:txBody>
      </p:sp>
      <p:sp>
        <p:nvSpPr>
          <p:cNvPr id="33" name="Стрелка вверх 32"/>
          <p:cNvSpPr/>
          <p:nvPr/>
        </p:nvSpPr>
        <p:spPr>
          <a:xfrm>
            <a:off x="8545585" y="1674333"/>
            <a:ext cx="45719" cy="27018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8464983" y="5277490"/>
            <a:ext cx="283481" cy="119956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>
            <a:off x="5320363" y="5277490"/>
            <a:ext cx="283481" cy="119956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3602757" y="3297270"/>
            <a:ext cx="283481" cy="119956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>
            <a:off x="7706971" y="3297269"/>
            <a:ext cx="283481" cy="119956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2241" y="5721952"/>
            <a:ext cx="103465" cy="445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Стрелка вниз 39"/>
          <p:cNvSpPr/>
          <p:nvPr/>
        </p:nvSpPr>
        <p:spPr>
          <a:xfrm>
            <a:off x="2763497" y="6160819"/>
            <a:ext cx="70871" cy="37700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низ 40"/>
          <p:cNvSpPr/>
          <p:nvPr/>
        </p:nvSpPr>
        <p:spPr>
          <a:xfrm>
            <a:off x="4423353" y="1944749"/>
            <a:ext cx="70871" cy="37700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низ 41"/>
          <p:cNvSpPr/>
          <p:nvPr/>
        </p:nvSpPr>
        <p:spPr>
          <a:xfrm>
            <a:off x="5000628" y="1928802"/>
            <a:ext cx="70871" cy="37700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низ 42"/>
          <p:cNvSpPr/>
          <p:nvPr/>
        </p:nvSpPr>
        <p:spPr>
          <a:xfrm>
            <a:off x="5667088" y="1933730"/>
            <a:ext cx="70871" cy="37700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001996" y="1164484"/>
            <a:ext cx="3098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Запредельное торможение</a:t>
            </a:r>
            <a:endParaRPr lang="ru-RU" dirty="0"/>
          </a:p>
        </p:txBody>
      </p:sp>
      <p:sp>
        <p:nvSpPr>
          <p:cNvPr id="45" name="Стрелка вниз 44"/>
          <p:cNvSpPr/>
          <p:nvPr/>
        </p:nvSpPr>
        <p:spPr>
          <a:xfrm>
            <a:off x="8011848" y="1960431"/>
            <a:ext cx="70871" cy="37700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162482" y="6556871"/>
            <a:ext cx="2694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Кровоизлияния  в  ЖКТ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5277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Принцип прогрессивной нагрузки (норвежская система)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19656643"/>
              </p:ext>
            </p:extLst>
          </p:nvPr>
        </p:nvGraphicFramePr>
        <p:xfrm>
          <a:off x="323528" y="1196752"/>
          <a:ext cx="8686800" cy="439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43951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Возраст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Годовой тренировочный объем</a:t>
                      </a:r>
                      <a:endParaRPr lang="ru-RU" dirty="0"/>
                    </a:p>
                  </a:txBody>
                  <a:tcPr/>
                </a:tc>
              </a:tr>
              <a:tr h="439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 – 13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250 часов</a:t>
                      </a:r>
                    </a:p>
                  </a:txBody>
                  <a:tcPr marL="28575" marR="28575" marT="28575" marB="28575" anchor="ctr"/>
                </a:tc>
              </a:tr>
              <a:tr h="439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 – 15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</a:p>
                  </a:txBody>
                  <a:tcPr marL="28575" marR="28575" marT="28575" marB="28575" anchor="ctr"/>
                </a:tc>
              </a:tr>
              <a:tr h="439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380</a:t>
                      </a:r>
                    </a:p>
                  </a:txBody>
                  <a:tcPr marL="28575" marR="28575" marT="28575" marB="28575" anchor="ctr"/>
                </a:tc>
              </a:tr>
              <a:tr h="439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 – 18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зависит от созревания</a:t>
                      </a:r>
                    </a:p>
                  </a:txBody>
                  <a:tcPr marL="28575" marR="28575" marT="28575" marB="28575" anchor="ctr"/>
                </a:tc>
              </a:tr>
              <a:tr h="439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520</a:t>
                      </a:r>
                    </a:p>
                  </a:txBody>
                  <a:tcPr marL="28575" marR="28575" marT="28575" marB="28575" anchor="ctr"/>
                </a:tc>
              </a:tr>
              <a:tr h="439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580</a:t>
                      </a:r>
                    </a:p>
                  </a:txBody>
                  <a:tcPr marL="28575" marR="28575" marT="28575" marB="28575" anchor="ctr"/>
                </a:tc>
              </a:tr>
              <a:tr h="439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650</a:t>
                      </a:r>
                    </a:p>
                  </a:txBody>
                  <a:tcPr marL="28575" marR="28575" marT="28575" marB="28575" anchor="ctr"/>
                </a:tc>
              </a:tr>
              <a:tr h="439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750</a:t>
                      </a:r>
                    </a:p>
                  </a:txBody>
                  <a:tcPr marL="28575" marR="28575" marT="28575" marB="28575" anchor="ctr"/>
                </a:tc>
              </a:tr>
              <a:tr h="439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старше 25 (мужчины)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примерно 1000</a:t>
                      </a:r>
                    </a:p>
                  </a:txBody>
                  <a:tcPr marL="28575" marR="28575" marT="28575" marB="28575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70898" y="5661248"/>
            <a:ext cx="8748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Правило </a:t>
            </a:r>
            <a:r>
              <a:rPr lang="ru-RU" dirty="0"/>
              <a:t>«двух высокоинтенсивных интервальных тренировок» в неделю действуют на всем протяжении развития спортсмена от юниорского до международного уровня.</a:t>
            </a:r>
          </a:p>
        </p:txBody>
      </p:sp>
    </p:spTree>
    <p:extLst>
      <p:ext uri="{BB962C8B-B14F-4D97-AF65-F5344CB8AC3E}">
        <p14:creationId xmlns:p14="http://schemas.microsoft.com/office/powerpoint/2010/main" xmlns="" val="37349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effectLst/>
              </a:rPr>
              <a:t>Подготовка и объемы норвежских бегунов</a:t>
            </a:r>
            <a:br>
              <a:rPr lang="ru-RU" sz="3100" dirty="0">
                <a:effectLst/>
              </a:rPr>
            </a:br>
            <a:r>
              <a:rPr lang="ru-RU" sz="3100" dirty="0">
                <a:effectLst/>
              </a:rPr>
              <a:t> (Норвежский Институт Спортивной </a:t>
            </a:r>
            <a:r>
              <a:rPr lang="ru-RU" sz="3100" dirty="0" smtClean="0">
                <a:effectLst/>
              </a:rPr>
              <a:t>науки сезон </a:t>
            </a:r>
            <a:r>
              <a:rPr lang="ru-RU" sz="3100" dirty="0">
                <a:effectLst/>
              </a:rPr>
              <a:t>2008</a:t>
            </a:r>
            <a:r>
              <a:rPr lang="ru-RU" sz="3100" dirty="0" smtClean="0">
                <a:effectLst/>
              </a:rPr>
              <a:t>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73310543"/>
              </p:ext>
            </p:extLst>
          </p:nvPr>
        </p:nvGraphicFramePr>
        <p:xfrm>
          <a:off x="304800" y="1554163"/>
          <a:ext cx="8686800" cy="5061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968226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Тренир.зоны</a:t>
                      </a:r>
                      <a:r>
                        <a:rPr lang="ru-RU" dirty="0" smtClean="0"/>
                        <a:t>/тип нагрузки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Концентрация </a:t>
                      </a:r>
                      <a:r>
                        <a:rPr lang="en-US" dirty="0" smtClean="0"/>
                        <a:t>La </a:t>
                      </a:r>
                      <a:r>
                        <a:rPr lang="ru-RU" dirty="0" err="1" smtClean="0"/>
                        <a:t>ммоль</a:t>
                      </a:r>
                      <a:r>
                        <a:rPr lang="ru-RU" dirty="0" smtClean="0"/>
                        <a:t>/л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ЧСС %от </a:t>
                      </a:r>
                      <a:r>
                        <a:rPr lang="ru-RU" baseline="0" dirty="0" smtClean="0"/>
                        <a:t> </a:t>
                      </a:r>
                      <a:r>
                        <a:rPr lang="en-US" baseline="0" dirty="0" smtClean="0"/>
                        <a:t>max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Суммарное время</a:t>
                      </a:r>
                    </a:p>
                    <a:p>
                      <a:r>
                        <a:rPr lang="ru-RU" dirty="0" smtClean="0"/>
                        <a:t>работы в  </a:t>
                      </a:r>
                      <a:r>
                        <a:rPr lang="ru-RU" dirty="0" err="1" smtClean="0"/>
                        <a:t>макроцикле</a:t>
                      </a:r>
                      <a:endParaRPr lang="ru-RU" dirty="0"/>
                    </a:p>
                  </a:txBody>
                  <a:tcPr/>
                </a:tc>
              </a:tr>
              <a:tr h="1170284">
                <a:tc>
                  <a:txBody>
                    <a:bodyPr/>
                    <a:lstStyle/>
                    <a:p>
                      <a:r>
                        <a:rPr lang="ru-RU" dirty="0" smtClean="0"/>
                        <a:t>Нагрузка легкой или  умеренной интенсивности( 1 зона)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0,7 - 2,0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62  </a:t>
                      </a:r>
                      <a:r>
                        <a:rPr lang="ru-RU" dirty="0" smtClean="0"/>
                        <a:t>- 68</a:t>
                      </a:r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</a:t>
                      </a:r>
                      <a:r>
                        <a:rPr lang="ru-RU" b="1" dirty="0" smtClean="0"/>
                        <a:t>78%</a:t>
                      </a:r>
                      <a:r>
                        <a:rPr lang="ru-RU" dirty="0" smtClean="0"/>
                        <a:t> (</a:t>
                      </a:r>
                      <a:r>
                        <a:rPr lang="ru-RU" u="sng" dirty="0" smtClean="0"/>
                        <a:t>+</a:t>
                      </a:r>
                      <a:r>
                        <a:rPr lang="ru-RU" dirty="0" smtClean="0"/>
                        <a:t>4.7)</a:t>
                      </a:r>
                      <a:endParaRPr lang="ru-RU" dirty="0"/>
                    </a:p>
                  </a:txBody>
                  <a:tcPr/>
                </a:tc>
              </a:tr>
              <a:tr h="968226">
                <a:tc>
                  <a:txBody>
                    <a:bodyPr/>
                    <a:lstStyle/>
                    <a:p>
                      <a:r>
                        <a:rPr lang="ru-RU" dirty="0" smtClean="0"/>
                        <a:t>Марафонский или </a:t>
                      </a:r>
                      <a:r>
                        <a:rPr lang="ru-RU" dirty="0" err="1" smtClean="0"/>
                        <a:t>полумараф</a:t>
                      </a:r>
                      <a:r>
                        <a:rPr lang="ru-RU" dirty="0" smtClean="0"/>
                        <a:t>.</a:t>
                      </a:r>
                      <a:r>
                        <a:rPr lang="ru-RU" baseline="0" dirty="0" smtClean="0"/>
                        <a:t> бег ( 2 зона)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2,0 - 4,5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82  </a:t>
                      </a:r>
                      <a:r>
                        <a:rPr lang="ru-RU" dirty="0" smtClean="0"/>
                        <a:t>- 92%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   19.5% </a:t>
                      </a:r>
                      <a:r>
                        <a:rPr lang="ru-RU" dirty="0" smtClean="0"/>
                        <a:t>(</a:t>
                      </a:r>
                      <a:r>
                        <a:rPr lang="ru-RU" u="sng" dirty="0" smtClean="0"/>
                        <a:t>+</a:t>
                      </a:r>
                      <a:r>
                        <a:rPr lang="ru-RU" dirty="0" smtClean="0"/>
                        <a:t>5.4) </a:t>
                      </a:r>
                      <a:endParaRPr lang="ru-RU" dirty="0"/>
                    </a:p>
                  </a:txBody>
                  <a:tcPr/>
                </a:tc>
              </a:tr>
              <a:tr h="968226">
                <a:tc>
                  <a:txBody>
                    <a:bodyPr/>
                    <a:lstStyle/>
                    <a:p>
                      <a:r>
                        <a:rPr lang="ru-RU" dirty="0" smtClean="0"/>
                        <a:t>Темповая работа на 1-3</a:t>
                      </a:r>
                      <a:r>
                        <a:rPr lang="ru-RU" baseline="0" dirty="0" smtClean="0"/>
                        <a:t> км (3 зона)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4,5  -8,0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92  </a:t>
                      </a:r>
                      <a:r>
                        <a:rPr lang="ru-RU" dirty="0" smtClean="0"/>
                        <a:t>- 97%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</a:t>
                      </a:r>
                      <a:r>
                        <a:rPr lang="ru-RU" b="1" dirty="0" smtClean="0"/>
                        <a:t>1.3% </a:t>
                      </a:r>
                      <a:r>
                        <a:rPr lang="ru-RU" dirty="0" smtClean="0"/>
                        <a:t>(</a:t>
                      </a:r>
                      <a:r>
                        <a:rPr lang="ru-RU" u="sng" dirty="0" smtClean="0"/>
                        <a:t>+</a:t>
                      </a:r>
                      <a:r>
                        <a:rPr lang="ru-RU" dirty="0" smtClean="0"/>
                        <a:t>1.4), </a:t>
                      </a:r>
                      <a:endParaRPr lang="ru-RU" dirty="0"/>
                    </a:p>
                  </a:txBody>
                  <a:tcPr/>
                </a:tc>
              </a:tr>
              <a:tr h="968226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Гликолиз,спринт</a:t>
                      </a:r>
                      <a:r>
                        <a:rPr lang="ru-RU" dirty="0" smtClean="0"/>
                        <a:t>, ускорения (4 зона)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</a:t>
                      </a:r>
                      <a:r>
                        <a:rPr lang="ru-RU" dirty="0" smtClean="0"/>
                        <a:t> 8%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97 </a:t>
                      </a:r>
                      <a:r>
                        <a:rPr lang="ru-RU" dirty="0" smtClean="0"/>
                        <a:t>- 100</a:t>
                      </a:r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     0.5% </a:t>
                      </a:r>
                      <a:r>
                        <a:rPr lang="ru-RU" dirty="0" smtClean="0"/>
                        <a:t>(</a:t>
                      </a:r>
                      <a:r>
                        <a:rPr lang="ru-RU" u="sng" dirty="0" smtClean="0"/>
                        <a:t>+</a:t>
                      </a:r>
                      <a:r>
                        <a:rPr lang="ru-RU" dirty="0" smtClean="0"/>
                        <a:t>0.2)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7956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Распределение нагрузки по </a:t>
            </a:r>
            <a:r>
              <a:rPr lang="ru-RU" dirty="0" smtClean="0"/>
              <a:t>интенсивности (норвежская система)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/>
              <a:t>Аналогичные </a:t>
            </a:r>
            <a:r>
              <a:rPr lang="ru-RU" sz="2400" dirty="0"/>
              <a:t>данные у датских, немецких, норвежских и британских гребцов олимпийского уровня, а также испанских и итальянских велосипедистов и норвежских лыжников.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0236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77318" cy="1357322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effectLst/>
              </a:rPr>
              <a:t>ФГОУ «Государственная школа высшего спортивного мастерства – Центр подготовки сборных юношеских, юниорских и молодежных команд России</a:t>
            </a:r>
            <a:r>
              <a:rPr lang="ru-RU" sz="1800" dirty="0" smtClean="0">
                <a:effectLst/>
              </a:rPr>
              <a:t>». Научно-методическое </a:t>
            </a:r>
            <a:r>
              <a:rPr lang="ru-RU" sz="1800" dirty="0" err="1">
                <a:effectLst/>
              </a:rPr>
              <a:t>пособие.М</a:t>
            </a:r>
            <a:r>
              <a:rPr lang="ru-RU" sz="1800" dirty="0">
                <a:effectLst/>
              </a:rPr>
              <a:t>., 2011.</a:t>
            </a:r>
            <a:r>
              <a:rPr lang="ru-RU" sz="1800" b="1" dirty="0">
                <a:effectLst/>
              </a:rPr>
              <a:t/>
            </a:r>
            <a:br>
              <a:rPr lang="ru-RU" sz="1800" b="1" dirty="0">
                <a:effectLst/>
              </a:rPr>
            </a:br>
            <a:r>
              <a:rPr lang="ru-RU" sz="1800" b="1" dirty="0">
                <a:effectLst/>
              </a:rPr>
              <a:t>Оптимальное соотношение времени специальной работы в различных зонах интенсивности в макроцикле подготовки.  </a:t>
            </a:r>
            <a:r>
              <a:rPr lang="ru-RU" sz="2400" b="1" dirty="0">
                <a:effectLst/>
              </a:rPr>
              <a:t/>
            </a:r>
            <a:br>
              <a:rPr lang="ru-RU" sz="2400" b="1" dirty="0">
                <a:effectLst/>
              </a:rPr>
            </a:br>
            <a:endParaRPr lang="ru-RU" sz="24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58337739"/>
              </p:ext>
            </p:extLst>
          </p:nvPr>
        </p:nvGraphicFramePr>
        <p:xfrm>
          <a:off x="214282" y="1643050"/>
          <a:ext cx="8715435" cy="4286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5145"/>
                <a:gridCol w="1646313"/>
                <a:gridCol w="4163977"/>
              </a:tblGrid>
              <a:tr h="141565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Зона интенсивности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Пульс уд/мин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Удельный вес суммарного  времени работы  в</a:t>
                      </a:r>
                      <a:r>
                        <a:rPr lang="ru-RU" baseline="0" dirty="0" smtClean="0"/>
                        <a:t> зоне  в общем объеме  нагрузки,  %</a:t>
                      </a:r>
                      <a:endParaRPr lang="ru-RU" dirty="0"/>
                    </a:p>
                  </a:txBody>
                  <a:tcPr/>
                </a:tc>
              </a:tr>
              <a:tr h="57412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5-я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Более 190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3,8</a:t>
                      </a:r>
                      <a:endParaRPr lang="ru-RU" dirty="0"/>
                    </a:p>
                  </a:txBody>
                  <a:tcPr/>
                </a:tc>
              </a:tr>
              <a:tr h="57412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4-я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170-190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7,6</a:t>
                      </a:r>
                      <a:endParaRPr lang="ru-RU" dirty="0"/>
                    </a:p>
                  </a:txBody>
                  <a:tcPr/>
                </a:tc>
              </a:tr>
              <a:tr h="57412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3-я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160-180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14,0</a:t>
                      </a:r>
                      <a:endParaRPr lang="ru-RU" dirty="0"/>
                    </a:p>
                  </a:txBody>
                  <a:tcPr/>
                </a:tc>
              </a:tr>
              <a:tr h="57412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2-я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140-160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27,0</a:t>
                      </a:r>
                      <a:endParaRPr lang="ru-RU" dirty="0"/>
                    </a:p>
                  </a:txBody>
                  <a:tcPr/>
                </a:tc>
              </a:tr>
              <a:tr h="57412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1-я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130-150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48,0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8977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646" y="627"/>
            <a:ext cx="8686800" cy="1124118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>Сезон  2010/11 в цифрах (47  недель).  Распределение общего  объема плавания по  тренировочным режимам – ТР (зонам физиологической мощности основанным на доминирующей системе энергообеспечения).Сборная германии по плаванию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24559220"/>
              </p:ext>
            </p:extLst>
          </p:nvPr>
        </p:nvGraphicFramePr>
        <p:xfrm>
          <a:off x="357159" y="1500174"/>
          <a:ext cx="8429687" cy="5143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3711"/>
                <a:gridCol w="1053711"/>
                <a:gridCol w="1053711"/>
                <a:gridCol w="1053711"/>
                <a:gridCol w="1071567"/>
                <a:gridCol w="1035854"/>
                <a:gridCol w="1053711"/>
                <a:gridCol w="1053711"/>
              </a:tblGrid>
              <a:tr h="79362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Техническая зона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Зона аэробная </a:t>
                      </a:r>
                      <a:r>
                        <a:rPr lang="en-US" sz="1200" dirty="0" smtClean="0"/>
                        <a:t>La&lt;</a:t>
                      </a:r>
                      <a:r>
                        <a:rPr lang="ru-RU" sz="1200" baseline="0" dirty="0" smtClean="0"/>
                        <a:t> 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Зона  ПАНО</a:t>
                      </a:r>
                      <a:r>
                        <a:rPr lang="ru-RU" sz="1200" baseline="0" dirty="0" smtClean="0"/>
                        <a:t> 3</a:t>
                      </a:r>
                      <a:r>
                        <a:rPr lang="en-US" sz="1200" baseline="0" dirty="0" smtClean="0"/>
                        <a:t>&lt;La&lt;4,5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Зона МПК 8</a:t>
                      </a:r>
                      <a:r>
                        <a:rPr lang="en-US" sz="1200" dirty="0" smtClean="0"/>
                        <a:t>&lt;La&lt;12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Лактатная</a:t>
                      </a:r>
                      <a:r>
                        <a:rPr lang="ru-RU" sz="1200" dirty="0" smtClean="0"/>
                        <a:t> толерантность</a:t>
                      </a:r>
                      <a:r>
                        <a:rPr lang="ru-RU" sz="1200" baseline="0" dirty="0" smtClean="0"/>
                        <a:t> 10</a:t>
                      </a:r>
                      <a:r>
                        <a:rPr lang="en-US" sz="1200" baseline="0" dirty="0" smtClean="0"/>
                        <a:t>&lt;La&lt;14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Лактатная</a:t>
                      </a:r>
                      <a:endParaRPr lang="ru-RU" sz="1200" dirty="0" smtClean="0"/>
                    </a:p>
                    <a:p>
                      <a:r>
                        <a:rPr lang="ru-RU" sz="1200" baseline="0" dirty="0" smtClean="0"/>
                        <a:t>Мощность 15</a:t>
                      </a:r>
                      <a:r>
                        <a:rPr lang="en-US" sz="1200" baseline="0" dirty="0" smtClean="0"/>
                        <a:t>&lt;La&lt;18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Фосфат.ная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алактатная</a:t>
                      </a:r>
                      <a:endParaRPr lang="ru-RU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400" dirty="0" smtClean="0"/>
                        <a:t>Объем</a:t>
                      </a:r>
                      <a:endParaRPr lang="ru-RU" sz="1400" dirty="0"/>
                    </a:p>
                  </a:txBody>
                  <a:tcPr/>
                </a:tc>
              </a:tr>
              <a:tr h="72498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ТР-2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ТР-3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ТР-4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ТР-5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ТР-6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ТР-7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ТР-8</a:t>
                      </a:r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72498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370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940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1884 км</a:t>
                      </a:r>
                      <a:endParaRPr lang="ru-RU" sz="1400" dirty="0"/>
                    </a:p>
                  </a:txBody>
                  <a:tcPr/>
                </a:tc>
              </a:tr>
              <a:tr h="72498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20%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50%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2,5%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2,5%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100%</a:t>
                      </a:r>
                      <a:endParaRPr lang="ru-RU" sz="1400" dirty="0"/>
                    </a:p>
                  </a:txBody>
                  <a:tcPr/>
                </a:tc>
              </a:tr>
              <a:tr h="724985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724985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724985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153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764704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 ФАРМАКОЛОГИЯ СПОРТА.</a:t>
            </a:r>
          </a:p>
          <a:p>
            <a:pPr algn="just"/>
            <a:r>
              <a:rPr lang="ru-RU" sz="2000" dirty="0">
                <a:solidFill>
                  <a:prstClr val="black"/>
                </a:solidFill>
              </a:rPr>
              <a:t>Фармакология спорта является составной частью клинической фармакологии</a:t>
            </a:r>
          </a:p>
          <a:p>
            <a:pPr algn="just"/>
            <a:r>
              <a:rPr lang="ru-RU" sz="2000" b="1" u="sng" dirty="0">
                <a:solidFill>
                  <a:prstClr val="black"/>
                </a:solidFill>
              </a:rPr>
              <a:t>Фармакология спорта </a:t>
            </a:r>
            <a:r>
              <a:rPr lang="ru-RU" sz="2000" dirty="0">
                <a:solidFill>
                  <a:prstClr val="black"/>
                </a:solidFill>
              </a:rPr>
              <a:t>- это, прежде всего, фармакология здорового человека, позволяющая расширить возможности приспособления к большим физическим нагрузкам спорта, которые граничат с возможностями конкретного человека. Исключения - случаи заболевания спортсменов или профессиональной спортивной патологии </a:t>
            </a:r>
            <a:endParaRPr lang="ru-RU" sz="2000" dirty="0" smtClean="0">
              <a:solidFill>
                <a:prstClr val="black"/>
              </a:solidFill>
            </a:endParaRPr>
          </a:p>
          <a:p>
            <a:pPr algn="just"/>
            <a:r>
              <a:rPr lang="ru-RU" sz="2000" dirty="0" smtClean="0">
                <a:solidFill>
                  <a:prstClr val="black"/>
                </a:solidFill>
              </a:rPr>
              <a:t>(перенапряжения </a:t>
            </a:r>
            <a:r>
              <a:rPr lang="ru-RU" sz="2000" dirty="0">
                <a:solidFill>
                  <a:prstClr val="black"/>
                </a:solidFill>
              </a:rPr>
              <a:t>миокарда, печени, почек, иммунной систем и других органов.)</a:t>
            </a:r>
          </a:p>
          <a:p>
            <a:pPr algn="just"/>
            <a:r>
              <a:rPr lang="ru-RU" sz="2000" dirty="0">
                <a:solidFill>
                  <a:prstClr val="black"/>
                </a:solidFill>
              </a:rPr>
              <a:t>Фармакология спорта позволяет повысить спортивную работоспособность и способность к быстрому восстановлению ресурсов после интенсивной физической нагрузки </a:t>
            </a:r>
            <a:r>
              <a:rPr lang="ru-RU" sz="2000" dirty="0" smtClean="0">
                <a:solidFill>
                  <a:prstClr val="black"/>
                </a:solidFill>
              </a:rPr>
              <a:t>(выведение </a:t>
            </a:r>
            <a:r>
              <a:rPr lang="ru-RU" sz="2000" dirty="0">
                <a:solidFill>
                  <a:prstClr val="black"/>
                </a:solidFill>
              </a:rPr>
              <a:t>работоспособности на исходный уровень).</a:t>
            </a:r>
          </a:p>
        </p:txBody>
      </p:sp>
    </p:spTree>
    <p:extLst>
      <p:ext uri="{BB962C8B-B14F-4D97-AF65-F5344CB8AC3E}">
        <p14:creationId xmlns:p14="http://schemas.microsoft.com/office/powerpoint/2010/main" xmlns="" val="39668048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83269"/>
            <a:ext cx="90364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</a:rPr>
              <a:t>Кто имеет право назначать лекарственные препараты спортсменам.</a:t>
            </a:r>
          </a:p>
          <a:p>
            <a:pPr algn="just"/>
            <a:r>
              <a:rPr lang="ru-RU" sz="2000" dirty="0">
                <a:solidFill>
                  <a:prstClr val="black"/>
                </a:solidFill>
              </a:rPr>
              <a:t>- членам и кандидатам Сборных команд РФ лекарственные препараты могут назначать только спортивные врачи , аккредитованные ФМБА</a:t>
            </a:r>
          </a:p>
          <a:p>
            <a:pPr algn="just"/>
            <a:r>
              <a:rPr lang="ru-RU" sz="2000" dirty="0">
                <a:solidFill>
                  <a:prstClr val="black"/>
                </a:solidFill>
              </a:rPr>
              <a:t>- решение задач фармакологии для </a:t>
            </a:r>
            <a:r>
              <a:rPr lang="ru-RU" sz="2000" dirty="0" smtClean="0">
                <a:solidFill>
                  <a:prstClr val="black"/>
                </a:solidFill>
              </a:rPr>
              <a:t>спортсменов, не </a:t>
            </a:r>
            <a:r>
              <a:rPr lang="ru-RU" sz="2000" dirty="0">
                <a:solidFill>
                  <a:prstClr val="black"/>
                </a:solidFill>
              </a:rPr>
              <a:t>входящих в официальный список Сборных команд РФ по видам спорта, возложено на спортивных врачей ДЮСШ, СДЮСШОР и врачей ВФД</a:t>
            </a:r>
          </a:p>
          <a:p>
            <a:pPr algn="just"/>
            <a:r>
              <a:rPr lang="ru-RU" sz="2000" dirty="0">
                <a:solidFill>
                  <a:prstClr val="black"/>
                </a:solidFill>
              </a:rPr>
              <a:t>-спортивные функционеры, тренеры, биологи, спортсмены, массажисты не имеют права на лечебную ( врачебную) деятельность. В частности, нельзя допускать назначения препаратов лицами, не имеющими на это юридического права, то есть не врачами</a:t>
            </a:r>
          </a:p>
          <a:p>
            <a:pPr algn="just"/>
            <a:r>
              <a:rPr lang="ru-RU" sz="2000" dirty="0">
                <a:solidFill>
                  <a:prstClr val="black"/>
                </a:solidFill>
              </a:rPr>
              <a:t>-фармакологическая подготовка, проведенная лицами, не имеющими врачебного образования, соответствует квалификации «незаконное врачевание» (нарушение законов </a:t>
            </a:r>
            <a:r>
              <a:rPr lang="ru-RU" sz="2000" dirty="0" smtClean="0">
                <a:solidFill>
                  <a:prstClr val="black"/>
                </a:solidFill>
              </a:rPr>
              <a:t>РФ ст.15 «Основ» </a:t>
            </a:r>
            <a:r>
              <a:rPr lang="ru-RU" sz="2000" dirty="0">
                <a:solidFill>
                  <a:prstClr val="black"/>
                </a:solidFill>
              </a:rPr>
              <a:t>и </a:t>
            </a:r>
            <a:r>
              <a:rPr lang="ru-RU" sz="2000" dirty="0" smtClean="0">
                <a:solidFill>
                  <a:prstClr val="black"/>
                </a:solidFill>
              </a:rPr>
              <a:t>требований «Медицинского кодекса» </a:t>
            </a:r>
            <a:r>
              <a:rPr lang="ru-RU" sz="2000" dirty="0">
                <a:solidFill>
                  <a:prstClr val="black"/>
                </a:solidFill>
              </a:rPr>
              <a:t>МК </a:t>
            </a:r>
            <a:r>
              <a:rPr lang="ru-RU" sz="2000" dirty="0" smtClean="0">
                <a:solidFill>
                  <a:prstClr val="black"/>
                </a:solidFill>
              </a:rPr>
              <a:t>МОК с последующими санкциями)</a:t>
            </a:r>
            <a:endParaRPr lang="ru-RU" sz="2000" dirty="0">
              <a:solidFill>
                <a:prstClr val="black"/>
              </a:solidFill>
            </a:endParaRPr>
          </a:p>
          <a:p>
            <a:pPr algn="just"/>
            <a:r>
              <a:rPr lang="ru-RU" sz="2000" dirty="0">
                <a:solidFill>
                  <a:prstClr val="black"/>
                </a:solidFill>
              </a:rPr>
              <a:t>-спортивный врач должен регистрировать назначения лекарств в картах фармакологического обеспечения. В случае служебных расследований это может оказать неоценимую услугу врачу, который не рекомендовал допинговые средства или другие препараты, вызывающие токсические эффекты</a:t>
            </a:r>
          </a:p>
        </p:txBody>
      </p:sp>
    </p:spTree>
    <p:extLst>
      <p:ext uri="{BB962C8B-B14F-4D97-AF65-F5344CB8AC3E}">
        <p14:creationId xmlns:p14="http://schemas.microsoft.com/office/powerpoint/2010/main" xmlns="" val="19668806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9875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Факторы</a:t>
            </a:r>
            <a:r>
              <a:rPr lang="ru-RU" dirty="0"/>
              <a:t>,  ограничивающие  работоспособность  спортсмена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smtClean="0"/>
              <a:t>         Системные                   </a:t>
            </a:r>
            <a:r>
              <a:rPr lang="ru-RU" dirty="0" smtClean="0"/>
              <a:t>Органные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483768" y="1772816"/>
            <a:ext cx="151216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364088" y="1772816"/>
            <a:ext cx="136815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7933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Системные  факторы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Снижение энергообеспечения  мышц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Блокирование клеточного  дыхания в работающих  мышцах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Нарушение кислотно-основного состояния и  ионного  равновесия в организме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Запуск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свободнорадикальных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 процессов при  больших  физических  нагрузках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Нарушение  микроциркуляции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Снижение  иммунологической реактивности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Угнетение  ЦНС, периферической и вегетативной нервной  системы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2646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Органные  факторы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Снижение сократительной способности  миокарда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Снижение функции печени  при  тренировочной нагрузке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Снижение функции почек  при тренировочной нагрузке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Ослабление  функции внешнего  дыхания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Дисбактериоз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913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РЕАКЦИЯ </a:t>
            </a:r>
            <a:r>
              <a:rPr lang="ru-RU" dirty="0" err="1" smtClean="0"/>
              <a:t>АктивациИ</a:t>
            </a:r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8505328" y="5301208"/>
            <a:ext cx="243136" cy="126876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886238" y="1293333"/>
            <a:ext cx="1224136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мозг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1869397"/>
            <a:ext cx="4014446" cy="828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АКТГ-</a:t>
            </a:r>
            <a:r>
              <a:rPr lang="en-US" dirty="0" smtClean="0"/>
              <a:t>N</a:t>
            </a:r>
            <a:r>
              <a:rPr lang="ru-RU" dirty="0" smtClean="0"/>
              <a:t>, СТГ-  , ТТГ   ГТГ</a:t>
            </a:r>
          </a:p>
          <a:p>
            <a:pPr algn="ctr"/>
            <a:r>
              <a:rPr lang="ru-RU" dirty="0" err="1" smtClean="0"/>
              <a:t>Аденогипофиз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3068960"/>
            <a:ext cx="2157896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Тимус-существенное увеличение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14209" y="3068960"/>
            <a:ext cx="2837122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Лимфоидная ткань селезенка  гиперплазия </a:t>
            </a:r>
            <a:r>
              <a:rPr lang="ru-RU" dirty="0" err="1" smtClean="0"/>
              <a:t>лф</a:t>
            </a:r>
            <a:r>
              <a:rPr lang="ru-RU" dirty="0" smtClean="0"/>
              <a:t> элементов, высокая активность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5157192"/>
            <a:ext cx="2736304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Кора надпочечников: </a:t>
            </a:r>
            <a:r>
              <a:rPr lang="ru-RU" dirty="0" err="1" smtClean="0"/>
              <a:t>глюкокортикоиды</a:t>
            </a:r>
            <a:r>
              <a:rPr lang="ru-RU" dirty="0" smtClean="0"/>
              <a:t>  - </a:t>
            </a:r>
            <a:r>
              <a:rPr lang="en-US" dirty="0" smtClean="0"/>
              <a:t>N</a:t>
            </a:r>
            <a:r>
              <a:rPr lang="ru-RU" dirty="0" smtClean="0"/>
              <a:t>, </a:t>
            </a:r>
            <a:r>
              <a:rPr lang="ru-RU" dirty="0" err="1" smtClean="0"/>
              <a:t>минералокортикоиды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91880" y="5157192"/>
            <a:ext cx="216024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Щитовидная железа повышенная активность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354198" y="5157192"/>
            <a:ext cx="239426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Половые железы повышенная активность</a:t>
            </a:r>
            <a:endParaRPr lang="ru-RU" dirty="0"/>
          </a:p>
        </p:txBody>
      </p:sp>
      <p:sp>
        <p:nvSpPr>
          <p:cNvPr id="12" name="Стрелка вверх 11"/>
          <p:cNvSpPr/>
          <p:nvPr/>
        </p:nvSpPr>
        <p:spPr>
          <a:xfrm>
            <a:off x="5326277" y="5301208"/>
            <a:ext cx="215903" cy="115212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4557" y="5861993"/>
            <a:ext cx="137318" cy="591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6947" y="3305708"/>
            <a:ext cx="274637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4490" y="3255312"/>
            <a:ext cx="188524" cy="1233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6874" y="1906097"/>
            <a:ext cx="107398" cy="462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5420" y="1936343"/>
            <a:ext cx="85771" cy="370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12102"/>
            <a:ext cx="1095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611560" y="2852936"/>
            <a:ext cx="770940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11560" y="2852936"/>
            <a:ext cx="0" cy="23042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8320967" y="2852936"/>
            <a:ext cx="0" cy="23042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346975" y="2852936"/>
            <a:ext cx="0" cy="23042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endCxn id="6" idx="0"/>
          </p:cNvCxnSpPr>
          <p:nvPr/>
        </p:nvCxnSpPr>
        <p:spPr>
          <a:xfrm>
            <a:off x="2842636" y="2852936"/>
            <a:ext cx="0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endCxn id="7" idx="0"/>
          </p:cNvCxnSpPr>
          <p:nvPr/>
        </p:nvCxnSpPr>
        <p:spPr>
          <a:xfrm>
            <a:off x="6132770" y="2852936"/>
            <a:ext cx="0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5" idx="1"/>
          </p:cNvCxnSpPr>
          <p:nvPr/>
        </p:nvCxnSpPr>
        <p:spPr>
          <a:xfrm flipH="1">
            <a:off x="1763688" y="2283598"/>
            <a:ext cx="576064" cy="5693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2" name="Прямая со стрелкой 3071"/>
          <p:cNvCxnSpPr>
            <a:stCxn id="5" idx="3"/>
          </p:cNvCxnSpPr>
          <p:nvPr/>
        </p:nvCxnSpPr>
        <p:spPr>
          <a:xfrm>
            <a:off x="6354198" y="2283598"/>
            <a:ext cx="594066" cy="5693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4" name="Прямая соединительная линия 3083"/>
          <p:cNvCxnSpPr>
            <a:stCxn id="4" idx="2"/>
          </p:cNvCxnSpPr>
          <p:nvPr/>
        </p:nvCxnSpPr>
        <p:spPr>
          <a:xfrm flipH="1">
            <a:off x="1547664" y="1581365"/>
            <a:ext cx="233857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6" name="Прямая со стрелкой 3085"/>
          <p:cNvCxnSpPr/>
          <p:nvPr/>
        </p:nvCxnSpPr>
        <p:spPr>
          <a:xfrm>
            <a:off x="1547664" y="1581365"/>
            <a:ext cx="0" cy="12715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8" name="Прямая соединительная линия 3087"/>
          <p:cNvCxnSpPr>
            <a:stCxn id="4" idx="6"/>
          </p:cNvCxnSpPr>
          <p:nvPr/>
        </p:nvCxnSpPr>
        <p:spPr>
          <a:xfrm>
            <a:off x="5110374" y="1581365"/>
            <a:ext cx="212592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0" name="Прямая со стрелкой 3089"/>
          <p:cNvCxnSpPr/>
          <p:nvPr/>
        </p:nvCxnSpPr>
        <p:spPr>
          <a:xfrm>
            <a:off x="7236296" y="1581365"/>
            <a:ext cx="0" cy="12715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1" name="TextBox 3090"/>
          <p:cNvSpPr txBox="1"/>
          <p:nvPr/>
        </p:nvSpPr>
        <p:spPr>
          <a:xfrm>
            <a:off x="323528" y="1293333"/>
            <a:ext cx="3317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Умеренное физиологическое</a:t>
            </a:r>
          </a:p>
          <a:p>
            <a:r>
              <a:rPr lang="ru-RU" dirty="0" smtClean="0"/>
              <a:t>возбуждение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542180" y="1293333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Лейкоциты  </a:t>
            </a:r>
            <a:r>
              <a:rPr lang="en-US" dirty="0" smtClean="0"/>
              <a:t>N</a:t>
            </a:r>
            <a:r>
              <a:rPr lang="ru-RU" dirty="0" smtClean="0"/>
              <a:t>, лимф </a:t>
            </a:r>
            <a:endParaRPr lang="ru-RU" dirty="0"/>
          </a:p>
        </p:txBody>
      </p:sp>
      <p:sp>
        <p:nvSpPr>
          <p:cNvPr id="9" name="Стрелка вверх 8"/>
          <p:cNvSpPr/>
          <p:nvPr/>
        </p:nvSpPr>
        <p:spPr>
          <a:xfrm>
            <a:off x="7856883" y="1293333"/>
            <a:ext cx="45719" cy="27018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421410" y="6559252"/>
            <a:ext cx="231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Кровоизлияний  нет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1981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34400" cy="108012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3600" dirty="0" smtClean="0">
                <a:latin typeface="Times New Roman"/>
                <a:ea typeface="Calibri"/>
                <a:cs typeface="Times New Roman"/>
              </a:rPr>
            </a:br>
            <a:r>
              <a:rPr lang="ru-RU" sz="3600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3600" dirty="0">
                <a:latin typeface="Times New Roman"/>
                <a:ea typeface="Calibri"/>
                <a:cs typeface="Times New Roman"/>
              </a:rPr>
            </a:br>
            <a:r>
              <a:rPr lang="ru-RU" sz="36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3600" dirty="0" smtClean="0">
                <a:latin typeface="Times New Roman"/>
                <a:ea typeface="Calibri"/>
                <a:cs typeface="Times New Roman"/>
              </a:rPr>
            </a:br>
            <a:r>
              <a:rPr lang="ru-RU" sz="3600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3600" dirty="0">
                <a:latin typeface="Times New Roman"/>
                <a:ea typeface="Calibri"/>
                <a:cs typeface="Times New Roman"/>
              </a:rPr>
            </a:br>
            <a:r>
              <a:rPr lang="ru-RU" sz="36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3600" dirty="0" smtClean="0">
                <a:latin typeface="Times New Roman"/>
                <a:ea typeface="Calibri"/>
                <a:cs typeface="Times New Roman"/>
              </a:rPr>
            </a:br>
            <a:r>
              <a:rPr lang="ru-RU" sz="3600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3600" dirty="0">
                <a:latin typeface="Times New Roman"/>
                <a:ea typeface="Calibri"/>
                <a:cs typeface="Times New Roman"/>
              </a:rPr>
            </a:br>
            <a:r>
              <a:rPr lang="ru-RU" sz="36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3600" dirty="0" smtClean="0">
                <a:latin typeface="Times New Roman"/>
                <a:ea typeface="Calibri"/>
                <a:cs typeface="Times New Roman"/>
              </a:rPr>
            </a:br>
            <a:r>
              <a:rPr lang="ru-RU" dirty="0">
                <a:latin typeface="Times New Roman"/>
                <a:ea typeface="Calibri"/>
                <a:cs typeface="Times New Roman"/>
              </a:rPr>
              <a:t>Коррекция пониженного  энергообеспечения мышц</a:t>
            </a:r>
            <a:r>
              <a:rPr lang="ru-RU" sz="3600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3600" dirty="0">
                <a:latin typeface="Times New Roman"/>
                <a:ea typeface="Calibri"/>
                <a:cs typeface="Times New Roman"/>
              </a:rPr>
            </a:br>
            <a:r>
              <a:rPr lang="ru-RU" sz="36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3600" dirty="0" smtClean="0">
                <a:latin typeface="Times New Roman"/>
                <a:ea typeface="Calibri"/>
                <a:cs typeface="Times New Roman"/>
              </a:rPr>
            </a:br>
            <a:r>
              <a:rPr lang="ru-RU" sz="3600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3600" dirty="0">
                <a:latin typeface="Times New Roman"/>
                <a:ea typeface="Calibri"/>
                <a:cs typeface="Times New Roman"/>
              </a:rPr>
            </a:br>
            <a:r>
              <a:rPr lang="ru-RU" sz="36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3600" dirty="0" smtClean="0">
                <a:latin typeface="Times New Roman"/>
                <a:ea typeface="Calibri"/>
                <a:cs typeface="Times New Roman"/>
              </a:rPr>
            </a:br>
            <a:r>
              <a:rPr lang="ru-RU" sz="3600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3600" dirty="0">
                <a:latin typeface="Times New Roman"/>
                <a:ea typeface="Calibri"/>
                <a:cs typeface="Times New Roman"/>
              </a:rPr>
            </a:br>
            <a:r>
              <a:rPr lang="ru-RU" sz="36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3600" dirty="0" smtClean="0">
                <a:latin typeface="Times New Roman"/>
                <a:ea typeface="Calibri"/>
                <a:cs typeface="Times New Roman"/>
              </a:rPr>
            </a:br>
            <a:r>
              <a:rPr lang="ru-RU" sz="3600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3600" dirty="0">
                <a:latin typeface="Times New Roman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686800" cy="5256584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b="1" u="sng" dirty="0" err="1" smtClean="0">
                <a:latin typeface="Times New Roman"/>
                <a:ea typeface="Calibri"/>
                <a:cs typeface="Times New Roman"/>
              </a:rPr>
              <a:t>Фосфагены</a:t>
            </a:r>
            <a:r>
              <a:rPr lang="ru-RU" sz="2000" b="1" u="sng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(креатин, 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неотон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езофосфин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фумэ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АТФ-форте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реатон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, углеводные 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напитки – энергия, 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гейнеры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, углеводное насыщение, углеводные батончики)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b="1" u="sng" dirty="0" err="1">
                <a:latin typeface="Times New Roman"/>
                <a:ea typeface="Calibri"/>
                <a:cs typeface="Times New Roman"/>
              </a:rPr>
              <a:t>Энергизаторы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(янтарная кислота, лимонная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кислота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, «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энерлит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» - 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сукцинат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аммония,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родиола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розовая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,</a:t>
            </a:r>
            <a:r>
              <a:rPr lang="en-US" sz="20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цитомак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коэнзим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ea typeface="Calibri"/>
                <a:cs typeface="Times New Roman"/>
              </a:rPr>
              <a:t>Q10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)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sz="2000" b="1" u="sng" dirty="0">
                <a:latin typeface="Times New Roman"/>
                <a:ea typeface="Calibri"/>
                <a:cs typeface="Times New Roman"/>
              </a:rPr>
              <a:t>Регуляторы липидного  обмена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(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L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-карнитин, 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липоевая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кислота – 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берлитион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300, метионин, лецитин, 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вобэнзим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, витамины группы В,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апилак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)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9493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34400" cy="987552"/>
          </a:xfrm>
        </p:spPr>
        <p:txBody>
          <a:bodyPr>
            <a:normAutofit fontScale="90000"/>
          </a:bodyPr>
          <a:lstStyle/>
          <a:p>
            <a:r>
              <a:rPr lang="ru-RU" dirty="0"/>
              <a:t>Коррекция клеточного  дыхания в работающих </a:t>
            </a:r>
            <a:r>
              <a:rPr lang="ru-RU" dirty="0" smtClean="0"/>
              <a:t>мышцах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400" b="1" dirty="0" err="1" smtClean="0">
                <a:latin typeface="Myriad Pro Light" pitchFamily="34" charset="0"/>
              </a:rPr>
              <a:t>Антигипоксанты</a:t>
            </a:r>
            <a:r>
              <a:rPr lang="ru-RU" sz="2400" b="1" dirty="0" smtClean="0">
                <a:latin typeface="Myriad Pro Light" pitchFamily="34" charset="0"/>
              </a:rPr>
              <a:t> </a:t>
            </a:r>
            <a:r>
              <a:rPr lang="ru-RU" sz="2400" b="1" dirty="0">
                <a:latin typeface="Myriad Pro Light" pitchFamily="34" charset="0"/>
              </a:rPr>
              <a:t>(</a:t>
            </a:r>
            <a:r>
              <a:rPr lang="ru-RU" sz="2400" b="1" dirty="0" err="1">
                <a:latin typeface="Myriad Pro Light" pitchFamily="34" charset="0"/>
              </a:rPr>
              <a:t>гипоксен</a:t>
            </a:r>
            <a:r>
              <a:rPr lang="ru-RU" sz="2400" b="1" dirty="0">
                <a:latin typeface="Myriad Pro Light" pitchFamily="34" charset="0"/>
              </a:rPr>
              <a:t>, </a:t>
            </a:r>
            <a:r>
              <a:rPr lang="ru-RU" sz="2400" b="1" dirty="0" err="1">
                <a:latin typeface="Myriad Pro Light" pitchFamily="34" charset="0"/>
              </a:rPr>
              <a:t>олифен</a:t>
            </a:r>
            <a:r>
              <a:rPr lang="ru-RU" sz="2400" b="1" dirty="0">
                <a:latin typeface="Myriad Pro Light" pitchFamily="34" charset="0"/>
              </a:rPr>
              <a:t>, </a:t>
            </a:r>
            <a:r>
              <a:rPr lang="ru-RU" sz="2400" b="1" dirty="0" err="1">
                <a:latin typeface="Myriad Pro Light" pitchFamily="34" charset="0"/>
              </a:rPr>
              <a:t>метапрот</a:t>
            </a:r>
            <a:r>
              <a:rPr lang="ru-RU" sz="2400" b="1" dirty="0">
                <a:latin typeface="Myriad Pro Light" pitchFamily="34" charset="0"/>
              </a:rPr>
              <a:t>, </a:t>
            </a:r>
            <a:r>
              <a:rPr lang="ru-RU" sz="2400" b="1" dirty="0" err="1">
                <a:latin typeface="Myriad Pro Light" pitchFamily="34" charset="0"/>
              </a:rPr>
              <a:t>милдронат</a:t>
            </a:r>
            <a:r>
              <a:rPr lang="ru-RU" sz="2400" b="1" dirty="0">
                <a:latin typeface="Myriad Pro Light" pitchFamily="34" charset="0"/>
              </a:rPr>
              <a:t>, </a:t>
            </a:r>
            <a:r>
              <a:rPr lang="ru-RU" sz="2400" b="1" dirty="0" err="1">
                <a:latin typeface="Myriad Pro Light" pitchFamily="34" charset="0"/>
              </a:rPr>
              <a:t>цитохром</a:t>
            </a:r>
            <a:r>
              <a:rPr lang="ru-RU" sz="2400" b="1" dirty="0">
                <a:latin typeface="Myriad Pro Light" pitchFamily="34" charset="0"/>
              </a:rPr>
              <a:t>  С, </a:t>
            </a:r>
            <a:r>
              <a:rPr lang="ru-RU" sz="2400" b="1" dirty="0" err="1">
                <a:latin typeface="Myriad Pro Light" pitchFamily="34" charset="0"/>
              </a:rPr>
              <a:t>убихинон</a:t>
            </a:r>
            <a:r>
              <a:rPr lang="ru-RU" sz="2400" b="1" dirty="0">
                <a:latin typeface="Myriad Pro Light" pitchFamily="34" charset="0"/>
              </a:rPr>
              <a:t>, </a:t>
            </a:r>
            <a:r>
              <a:rPr lang="ru-RU" sz="2400" b="1" dirty="0" err="1">
                <a:latin typeface="Myriad Pro Light" pitchFamily="34" charset="0"/>
              </a:rPr>
              <a:t>пантогам</a:t>
            </a:r>
            <a:r>
              <a:rPr lang="ru-RU" sz="2400" b="1" dirty="0">
                <a:latin typeface="Myriad Pro Light" pitchFamily="34" charset="0"/>
              </a:rPr>
              <a:t>, </a:t>
            </a:r>
            <a:r>
              <a:rPr lang="ru-RU" sz="2400" b="1" dirty="0" err="1">
                <a:latin typeface="Myriad Pro Light" pitchFamily="34" charset="0"/>
              </a:rPr>
              <a:t>пирацетам</a:t>
            </a:r>
            <a:r>
              <a:rPr lang="ru-RU" sz="2400" b="1" dirty="0">
                <a:latin typeface="Myriad Pro Light" pitchFamily="34" charset="0"/>
              </a:rPr>
              <a:t>, тотема, кальция </a:t>
            </a:r>
            <a:r>
              <a:rPr lang="ru-RU" sz="2400" b="1" dirty="0" smtClean="0">
                <a:latin typeface="Myriad Pro Light" pitchFamily="34" charset="0"/>
              </a:rPr>
              <a:t>пангамат-В15)</a:t>
            </a:r>
            <a:endParaRPr lang="ru-RU" sz="2400" b="1" dirty="0">
              <a:latin typeface="Myriad Pro Light" pitchFamily="34" charset="0"/>
            </a:endParaRPr>
          </a:p>
          <a:p>
            <a:endParaRPr lang="ru-RU" dirty="0"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41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34400" cy="987552"/>
          </a:xfrm>
        </p:spPr>
        <p:txBody>
          <a:bodyPr>
            <a:normAutofit fontScale="90000"/>
          </a:bodyPr>
          <a:lstStyle/>
          <a:p>
            <a:r>
              <a:rPr lang="ru-RU" dirty="0"/>
              <a:t>Коррекция  кислотно-основного  состояния и ионного  </a:t>
            </a:r>
            <a:r>
              <a:rPr lang="ru-RU" dirty="0" smtClean="0"/>
              <a:t>равновесия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660920"/>
          </a:xfrm>
        </p:spPr>
        <p:txBody>
          <a:bodyPr>
            <a:normAutofit/>
          </a:bodyPr>
          <a:lstStyle/>
          <a:p>
            <a:pPr lvl="0" algn="just"/>
            <a:r>
              <a:rPr lang="ru-RU" sz="2000" b="1" dirty="0" smtClean="0">
                <a:latin typeface="+mj-lt"/>
              </a:rPr>
              <a:t>Препараты</a:t>
            </a:r>
            <a:r>
              <a:rPr lang="ru-RU" sz="2000" b="1" dirty="0">
                <a:latin typeface="+mj-lt"/>
              </a:rPr>
              <a:t>, уменьшающие накопление </a:t>
            </a:r>
            <a:r>
              <a:rPr lang="ru-RU" sz="2000" b="1" dirty="0" err="1">
                <a:latin typeface="+mj-lt"/>
              </a:rPr>
              <a:t>лактата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dirty="0">
                <a:latin typeface="+mj-lt"/>
              </a:rPr>
              <a:t>(янтарная кислота и ее производные – </a:t>
            </a:r>
            <a:r>
              <a:rPr lang="ru-RU" sz="2000" dirty="0" err="1">
                <a:latin typeface="+mj-lt"/>
              </a:rPr>
              <a:t>сукцинаты</a:t>
            </a:r>
            <a:r>
              <a:rPr lang="ru-RU" sz="2000" dirty="0">
                <a:latin typeface="+mj-lt"/>
              </a:rPr>
              <a:t>, </a:t>
            </a:r>
            <a:r>
              <a:rPr lang="ru-RU" sz="2000" dirty="0" err="1">
                <a:latin typeface="+mj-lt"/>
              </a:rPr>
              <a:t>димефосфон</a:t>
            </a:r>
            <a:r>
              <a:rPr lang="ru-RU" sz="2000" dirty="0">
                <a:latin typeface="+mj-lt"/>
              </a:rPr>
              <a:t>, </a:t>
            </a:r>
            <a:r>
              <a:rPr lang="ru-RU" sz="2000" dirty="0" err="1" smtClean="0">
                <a:latin typeface="+mj-lt"/>
              </a:rPr>
              <a:t>стимол</a:t>
            </a:r>
            <a:r>
              <a:rPr lang="ru-RU" sz="2000" dirty="0">
                <a:latin typeface="+mj-lt"/>
              </a:rPr>
              <a:t>, креатин, </a:t>
            </a:r>
            <a:r>
              <a:rPr lang="ru-RU" sz="2000" dirty="0" err="1" smtClean="0">
                <a:latin typeface="+mj-lt"/>
              </a:rPr>
              <a:t>аэробитин</a:t>
            </a:r>
            <a:r>
              <a:rPr lang="ru-RU" sz="2000" dirty="0" smtClean="0">
                <a:latin typeface="+mj-lt"/>
              </a:rPr>
              <a:t>, </a:t>
            </a:r>
            <a:r>
              <a:rPr lang="ru-RU" sz="2000" dirty="0" err="1">
                <a:latin typeface="+mj-lt"/>
              </a:rPr>
              <a:t>магне</a:t>
            </a:r>
            <a:r>
              <a:rPr lang="ru-RU" sz="2000" dirty="0">
                <a:latin typeface="+mj-lt"/>
              </a:rPr>
              <a:t> В6 форте, СМ</a:t>
            </a:r>
            <a:r>
              <a:rPr lang="ru-RU" sz="2000" baseline="-25000" dirty="0">
                <a:latin typeface="+mj-lt"/>
              </a:rPr>
              <a:t>2</a:t>
            </a:r>
            <a:r>
              <a:rPr lang="ru-RU" sz="2000" dirty="0">
                <a:latin typeface="+mj-lt"/>
              </a:rPr>
              <a:t> альфа</a:t>
            </a:r>
            <a:r>
              <a:rPr lang="ru-RU" sz="2000" dirty="0" smtClean="0">
                <a:latin typeface="+mj-lt"/>
              </a:rPr>
              <a:t>, </a:t>
            </a:r>
            <a:r>
              <a:rPr lang="ru-RU" sz="2000" dirty="0" err="1" smtClean="0">
                <a:latin typeface="+mj-lt"/>
              </a:rPr>
              <a:t>севитин</a:t>
            </a:r>
            <a:r>
              <a:rPr lang="ru-RU" sz="2000" dirty="0">
                <a:latin typeface="+mj-lt"/>
              </a:rPr>
              <a:t>, </a:t>
            </a:r>
            <a:r>
              <a:rPr lang="ru-RU" sz="2000" dirty="0" err="1">
                <a:latin typeface="+mj-lt"/>
              </a:rPr>
              <a:t>гептрал</a:t>
            </a:r>
            <a:r>
              <a:rPr lang="ru-RU" sz="2000" dirty="0">
                <a:latin typeface="+mj-lt"/>
              </a:rPr>
              <a:t>, ВССА, </a:t>
            </a:r>
            <a:r>
              <a:rPr lang="ru-RU" sz="2000" dirty="0" err="1" smtClean="0">
                <a:latin typeface="+mj-lt"/>
              </a:rPr>
              <a:t>актибол</a:t>
            </a:r>
            <a:r>
              <a:rPr lang="ru-RU" sz="2000" dirty="0" smtClean="0">
                <a:latin typeface="+mj-lt"/>
              </a:rPr>
              <a:t>, </a:t>
            </a:r>
            <a:r>
              <a:rPr lang="ru-RU" sz="2000" dirty="0" smtClean="0">
                <a:latin typeface="+mj-lt"/>
              </a:rPr>
              <a:t>цинкит</a:t>
            </a:r>
            <a:r>
              <a:rPr lang="ru-RU" sz="2000" dirty="0" smtClean="0">
                <a:latin typeface="+mj-lt"/>
              </a:rPr>
              <a:t>, </a:t>
            </a:r>
            <a:r>
              <a:rPr lang="ru-RU" sz="2000" dirty="0" err="1" smtClean="0">
                <a:latin typeface="+mj-lt"/>
              </a:rPr>
              <a:t>ацидум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лактикум</a:t>
            </a:r>
            <a:r>
              <a:rPr lang="ru-RU" sz="2000" dirty="0" smtClean="0">
                <a:latin typeface="+mj-lt"/>
              </a:rPr>
              <a:t>, обеспечение достаточным количеством калорий, </a:t>
            </a:r>
            <a:r>
              <a:rPr lang="ru-RU" sz="2000" dirty="0" err="1" smtClean="0">
                <a:latin typeface="+mj-lt"/>
              </a:rPr>
              <a:t>гепатопротекторы</a:t>
            </a:r>
            <a:r>
              <a:rPr lang="ru-RU" sz="2000" dirty="0" smtClean="0">
                <a:latin typeface="+mj-lt"/>
              </a:rPr>
              <a:t>, препараты аминокислот с </a:t>
            </a:r>
            <a:r>
              <a:rPr lang="ru-RU" sz="2000" dirty="0" err="1" smtClean="0">
                <a:latin typeface="+mj-lt"/>
              </a:rPr>
              <a:t>развлетвленными</a:t>
            </a:r>
            <a:r>
              <a:rPr lang="ru-RU" sz="2000" dirty="0" smtClean="0">
                <a:latin typeface="+mj-lt"/>
              </a:rPr>
              <a:t> цепями - аргинин, глютамин, орнитин, </a:t>
            </a:r>
            <a:r>
              <a:rPr lang="ru-RU" sz="2000" dirty="0" err="1" smtClean="0">
                <a:latin typeface="+mj-lt"/>
              </a:rPr>
              <a:t>цитруллин</a:t>
            </a:r>
            <a:r>
              <a:rPr lang="ru-RU" sz="2000" dirty="0" smtClean="0">
                <a:latin typeface="+mj-lt"/>
              </a:rPr>
              <a:t>).</a:t>
            </a:r>
            <a:endParaRPr lang="ru-RU" sz="2000" dirty="0">
              <a:latin typeface="+mj-lt"/>
            </a:endParaRPr>
          </a:p>
          <a:p>
            <a:pPr lvl="0" algn="just"/>
            <a:r>
              <a:rPr lang="ru-RU" sz="2000" b="1" u="sng" dirty="0">
                <a:latin typeface="Myriad Pro Light" pitchFamily="34" charset="0"/>
              </a:rPr>
              <a:t>Напитки</a:t>
            </a:r>
            <a:r>
              <a:rPr lang="ru-RU" sz="2000" dirty="0">
                <a:latin typeface="Myriad Pro Light" pitchFamily="34" charset="0"/>
              </a:rPr>
              <a:t> – </a:t>
            </a:r>
            <a:r>
              <a:rPr lang="ru-RU" sz="2000" dirty="0" err="1">
                <a:latin typeface="Myriad Pro Light" pitchFamily="34" charset="0"/>
              </a:rPr>
              <a:t>изотоники</a:t>
            </a:r>
            <a:r>
              <a:rPr lang="ru-RU" sz="2000" dirty="0">
                <a:latin typeface="Myriad Pro Light" pitchFamily="34" charset="0"/>
              </a:rPr>
              <a:t> различных  производителей.</a:t>
            </a:r>
          </a:p>
          <a:p>
            <a:endParaRPr lang="ru-RU" sz="2000" dirty="0"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62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Сохранение водно-солевого баланса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1800" dirty="0" smtClean="0"/>
              <a:t>Прием жидкости на протяжении тренировки и перед ней, во время, по окончанию, а также в период соревнования является необходимым условием высокой спортивной работоспособности. Выраженный дефицит жидкости может привести к нарушению электролитного баланса, изменению КОС.</a:t>
            </a:r>
          </a:p>
          <a:p>
            <a:pPr algn="just"/>
            <a:r>
              <a:rPr lang="ru-RU" sz="1800" dirty="0" smtClean="0"/>
              <a:t>Потеря 1% воды от общего веса вызывает чувство жажды</a:t>
            </a:r>
          </a:p>
          <a:p>
            <a:pPr algn="just"/>
            <a:r>
              <a:rPr lang="ru-RU" sz="1800" dirty="0" smtClean="0"/>
              <a:t>Потеря более 2% массы тела приводит к заметному ухудшению физической работоспособности ( аэробной мощности).</a:t>
            </a:r>
          </a:p>
          <a:p>
            <a:pPr algn="just"/>
            <a:r>
              <a:rPr lang="ru-RU" sz="1800" b="1" u="sng" dirty="0" smtClean="0"/>
              <a:t>Простые методы контроля  за степенью гидратации</a:t>
            </a:r>
            <a:r>
              <a:rPr lang="ru-RU" sz="1800" u="sng" dirty="0" smtClean="0"/>
              <a:t>: </a:t>
            </a:r>
          </a:p>
          <a:p>
            <a:pPr algn="just">
              <a:buNone/>
            </a:pPr>
            <a:r>
              <a:rPr lang="ru-RU" sz="1800" dirty="0" smtClean="0"/>
              <a:t>       1) жидкость следует принимать  до того, как ощущается жажда. Желание пить свидетельствует о легкой степени обезвоживания. </a:t>
            </a:r>
          </a:p>
          <a:p>
            <a:pPr algn="just">
              <a:buNone/>
            </a:pPr>
            <a:r>
              <a:rPr lang="ru-RU" sz="1800" dirty="0" smtClean="0"/>
              <a:t>       2) измерение массы тела до и после тренировки. Общая потеря веса минус 1 кг составляет величину дефицита жидкости в организме. На каждые 100г потери веса  (с потом), необходимо восполнять 150 г жидкости.</a:t>
            </a:r>
          </a:p>
          <a:p>
            <a:pPr algn="just">
              <a:buNone/>
            </a:pPr>
            <a:r>
              <a:rPr lang="ru-RU" sz="1800" dirty="0" smtClean="0"/>
              <a:t>       3) измерение количества и цвета мочи. Мочеиспускание должно быть частым в течение дня и цвет должен быть светлым. Если моча темная и очень желтая, необходимо обильное питье.</a:t>
            </a:r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634442" cy="7858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Сохранение водно-солевого баланса</a:t>
            </a:r>
            <a:br>
              <a:rPr lang="ru-RU" dirty="0" smtClean="0"/>
            </a:br>
            <a:r>
              <a:rPr lang="ru-RU" dirty="0" smtClean="0"/>
              <a:t>          </a:t>
            </a:r>
            <a:r>
              <a:rPr lang="ru-RU" sz="2200" dirty="0" smtClean="0"/>
              <a:t>(принципы оптимального потребления жидкости )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800" dirty="0" smtClean="0">
                <a:latin typeface="+mj-lt"/>
              </a:rPr>
              <a:t>Количество ежедневного потребления воды в норме колеблется от 2.5 л зимой до 3.5 летом</a:t>
            </a:r>
          </a:p>
          <a:p>
            <a:pPr algn="just"/>
            <a:r>
              <a:rPr lang="ru-RU" sz="1800" dirty="0" smtClean="0">
                <a:latin typeface="+mj-lt"/>
              </a:rPr>
              <a:t>В процессе тренировки используются </a:t>
            </a:r>
            <a:r>
              <a:rPr lang="ru-RU" sz="1800" dirty="0" err="1" smtClean="0">
                <a:latin typeface="+mj-lt"/>
              </a:rPr>
              <a:t>глюкозо</a:t>
            </a:r>
            <a:r>
              <a:rPr lang="ru-RU" sz="1800" dirty="0" smtClean="0">
                <a:latin typeface="+mj-lt"/>
              </a:rPr>
              <a:t> - электролитные растворы - </a:t>
            </a:r>
            <a:r>
              <a:rPr lang="ru-RU" sz="1800" dirty="0" err="1" smtClean="0">
                <a:latin typeface="+mj-lt"/>
              </a:rPr>
              <a:t>изотоники</a:t>
            </a:r>
            <a:r>
              <a:rPr lang="ru-RU" sz="1800" dirty="0" smtClean="0">
                <a:latin typeface="+mj-lt"/>
              </a:rPr>
              <a:t>, с пониженной по отношению к плазме крови </a:t>
            </a:r>
            <a:r>
              <a:rPr lang="ru-RU" sz="1800" dirty="0" err="1" smtClean="0">
                <a:latin typeface="+mj-lt"/>
              </a:rPr>
              <a:t>осмолярностью</a:t>
            </a:r>
            <a:r>
              <a:rPr lang="ru-RU" sz="1800" dirty="0" smtClean="0">
                <a:latin typeface="+mj-lt"/>
              </a:rPr>
              <a:t> : хлорид натрия в концентрации  20 </a:t>
            </a:r>
            <a:r>
              <a:rPr lang="ru-RU" sz="1800" dirty="0" err="1" smtClean="0">
                <a:latin typeface="+mj-lt"/>
              </a:rPr>
              <a:t>мМ</a:t>
            </a:r>
            <a:r>
              <a:rPr lang="ru-RU" sz="1800" dirty="0" smtClean="0">
                <a:latin typeface="+mj-lt"/>
              </a:rPr>
              <a:t> или 1.2 г</a:t>
            </a:r>
            <a:r>
              <a:rPr lang="en-US" sz="1800" dirty="0" smtClean="0">
                <a:latin typeface="+mj-lt"/>
              </a:rPr>
              <a:t>/</a:t>
            </a:r>
            <a:r>
              <a:rPr lang="ru-RU" sz="1800" dirty="0" smtClean="0">
                <a:latin typeface="+mj-lt"/>
              </a:rPr>
              <a:t>л</a:t>
            </a:r>
            <a:r>
              <a:rPr lang="en-US" sz="1800" dirty="0" smtClean="0">
                <a:latin typeface="+mj-lt"/>
              </a:rPr>
              <a:t> </a:t>
            </a:r>
            <a:r>
              <a:rPr lang="ru-RU" sz="1800" dirty="0" smtClean="0">
                <a:latin typeface="+mj-lt"/>
              </a:rPr>
              <a:t>и углеводы в форме полимеров глюкозы и фруктозы ( 60 г</a:t>
            </a:r>
            <a:r>
              <a:rPr lang="en-US" sz="1800" dirty="0" smtClean="0">
                <a:latin typeface="+mj-lt"/>
              </a:rPr>
              <a:t>/</a:t>
            </a:r>
            <a:r>
              <a:rPr lang="ru-RU" sz="1800" dirty="0" smtClean="0">
                <a:latin typeface="+mj-lt"/>
              </a:rPr>
              <a:t>л или 6% раствор). Прием десяти процентного (и менее) раствора глюкозы повышает скорость усвоения жидкости желудком почти в 2 раза. </a:t>
            </a:r>
          </a:p>
          <a:p>
            <a:pPr algn="just"/>
            <a:r>
              <a:rPr lang="ru-RU" sz="1800" dirty="0" smtClean="0">
                <a:latin typeface="+mj-lt"/>
              </a:rPr>
              <a:t>Температура напитков, возмещающих потерю жидкости, должна быть 8 - 13 </a:t>
            </a:r>
            <a:r>
              <a:rPr lang="ru-RU" sz="1800" dirty="0" err="1" smtClean="0">
                <a:latin typeface="+mj-lt"/>
              </a:rPr>
              <a:t>гр</a:t>
            </a:r>
            <a:r>
              <a:rPr lang="ru-RU" sz="1800" dirty="0" smtClean="0">
                <a:latin typeface="+mj-lt"/>
              </a:rPr>
              <a:t> (охлаждение полости рта способствует оптимизации терморегуляции и увеличению скорости всасывания жидкости).</a:t>
            </a:r>
          </a:p>
          <a:p>
            <a:pPr algn="just"/>
            <a:r>
              <a:rPr lang="ru-RU" sz="1800" dirty="0" smtClean="0">
                <a:latin typeface="+mj-lt"/>
              </a:rPr>
              <a:t>Количество жидкости, принимаемой для восполнения потерь, лимитируется скоростью всасывания из ЖКТ – не более 800 мл</a:t>
            </a:r>
            <a:r>
              <a:rPr lang="en-US" sz="1800" dirty="0" smtClean="0">
                <a:latin typeface="+mj-lt"/>
              </a:rPr>
              <a:t>/</a:t>
            </a:r>
            <a:r>
              <a:rPr lang="ru-RU" sz="1800" dirty="0" smtClean="0">
                <a:latin typeface="+mj-lt"/>
              </a:rPr>
              <a:t>ч. </a:t>
            </a:r>
            <a:endParaRPr lang="ru-RU" sz="1800" dirty="0">
              <a:latin typeface="+mj-lt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563004" cy="857256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Сохранение водно-солевого баланса (продолжение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ru-RU" sz="1600" dirty="0" smtClean="0"/>
              <a:t>д.м.н. </a:t>
            </a:r>
            <a:r>
              <a:rPr lang="ru-RU" sz="1600" dirty="0" err="1" smtClean="0"/>
              <a:t>Бабак</a:t>
            </a:r>
            <a:r>
              <a:rPr lang="ru-RU" sz="1600" dirty="0" smtClean="0"/>
              <a:t> </a:t>
            </a:r>
            <a:r>
              <a:rPr lang="ru-RU" sz="1600" dirty="0" err="1" smtClean="0"/>
              <a:t>Шадган</a:t>
            </a:r>
            <a:r>
              <a:rPr lang="ru-RU" sz="1600" dirty="0" smtClean="0"/>
              <a:t>, главный медицинский специалист гребных видов спорта </a:t>
            </a:r>
            <a:r>
              <a:rPr lang="en-US" sz="1600" dirty="0" smtClean="0"/>
              <a:t>I.R. I</a:t>
            </a:r>
            <a:r>
              <a:rPr lang="en-US" sz="1600" b="1" dirty="0" smtClean="0"/>
              <a:t>ran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800" dirty="0" smtClean="0">
                <a:latin typeface="+mj-lt"/>
              </a:rPr>
              <a:t>За день перед длительной или интенсивной тренировкой, либо соревнованием спортсмен должен выпить столько жидкости, сколько сможет вытерпеть, и съесть много богатых углеводами продуктов с высоким содержанием воды (фрукты и овощи). Каждому грамму углеводов в организме, соответствует 3  - 4 г воды.</a:t>
            </a:r>
          </a:p>
          <a:p>
            <a:pPr algn="just"/>
            <a:r>
              <a:rPr lang="ru-RU" sz="1800" dirty="0" smtClean="0">
                <a:latin typeface="+mj-lt"/>
              </a:rPr>
              <a:t>Чтобы обеспечить достаточное количество жидкости в организме, за два часа до старта спортсмен должен выпить 500мл воды.</a:t>
            </a:r>
          </a:p>
          <a:p>
            <a:pPr algn="just"/>
            <a:r>
              <a:rPr lang="ru-RU" sz="1800" dirty="0" smtClean="0">
                <a:latin typeface="+mj-lt"/>
              </a:rPr>
              <a:t>Во время тренировки , занимающей </a:t>
            </a:r>
            <a:r>
              <a:rPr lang="ru-RU" sz="1800" b="1" i="1" dirty="0" smtClean="0">
                <a:latin typeface="+mj-lt"/>
              </a:rPr>
              <a:t>около часа  250мл </a:t>
            </a:r>
            <a:r>
              <a:rPr lang="ru-RU" sz="1800" dirty="0" smtClean="0">
                <a:latin typeface="+mj-lt"/>
              </a:rPr>
              <a:t>прохладной воды (общепринято не более </a:t>
            </a:r>
            <a:r>
              <a:rPr lang="ru-RU" sz="1800" b="1" dirty="0" smtClean="0">
                <a:latin typeface="+mj-lt"/>
              </a:rPr>
              <a:t>100-150 мл</a:t>
            </a:r>
            <a:r>
              <a:rPr lang="ru-RU" sz="1800" dirty="0" smtClean="0">
                <a:latin typeface="+mj-lt"/>
              </a:rPr>
              <a:t>) обеспечат оптимальное восполнение жидкости.</a:t>
            </a:r>
          </a:p>
          <a:p>
            <a:pPr algn="just"/>
            <a:r>
              <a:rPr lang="ru-RU" sz="1800" dirty="0" smtClean="0">
                <a:latin typeface="+mj-lt"/>
              </a:rPr>
              <a:t>Во время тренировки, занимающей больше одного часа используются 5-8 % углеводно-электролитные напитки в количестве 250мл ( </a:t>
            </a:r>
            <a:r>
              <a:rPr lang="ru-RU" sz="1800" b="1" dirty="0" smtClean="0">
                <a:latin typeface="+mj-lt"/>
              </a:rPr>
              <a:t>100-150мл</a:t>
            </a:r>
            <a:r>
              <a:rPr lang="ru-RU" sz="1800" dirty="0" smtClean="0">
                <a:latin typeface="+mj-lt"/>
              </a:rPr>
              <a:t>) .</a:t>
            </a:r>
          </a:p>
          <a:p>
            <a:pPr algn="just"/>
            <a:r>
              <a:rPr lang="ru-RU" sz="1800" dirty="0" smtClean="0">
                <a:latin typeface="+mj-lt"/>
              </a:rPr>
              <a:t>После тренировки или соревнования, спортсмен должен выпить воду или обогащенный напиток в таком количестве, чтобы ему больше не хотелось пить, и затем дополнительно 250 мл.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Коррекция </a:t>
            </a:r>
            <a:r>
              <a:rPr lang="ru-RU" dirty="0" err="1"/>
              <a:t>свободнорадикальных</a:t>
            </a:r>
            <a:r>
              <a:rPr lang="ru-RU" dirty="0"/>
              <a:t>  </a:t>
            </a:r>
            <a:r>
              <a:rPr lang="ru-RU" dirty="0" smtClean="0"/>
              <a:t>процессов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ru-RU" sz="2000" b="1" u="sng" dirty="0" smtClean="0">
                <a:latin typeface="+mj-lt"/>
              </a:rPr>
              <a:t>Антиоксиданты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>
                <a:latin typeface="+mj-lt"/>
              </a:rPr>
              <a:t>(витамина Е и С, селен, </a:t>
            </a:r>
            <a:r>
              <a:rPr lang="ru-RU" sz="2000" dirty="0" err="1">
                <a:latin typeface="+mj-lt"/>
              </a:rPr>
              <a:t>триовит</a:t>
            </a:r>
            <a:r>
              <a:rPr lang="ru-RU" sz="2000" dirty="0">
                <a:latin typeface="+mj-lt"/>
              </a:rPr>
              <a:t>, </a:t>
            </a:r>
            <a:r>
              <a:rPr lang="ru-RU" sz="2000" dirty="0" err="1">
                <a:latin typeface="+mj-lt"/>
              </a:rPr>
              <a:t>дигидрокверцетин</a:t>
            </a:r>
            <a:r>
              <a:rPr lang="ru-RU" sz="2000" dirty="0">
                <a:latin typeface="+mj-lt"/>
              </a:rPr>
              <a:t> плюс, </a:t>
            </a:r>
            <a:r>
              <a:rPr lang="ru-RU" sz="2000" dirty="0" err="1">
                <a:latin typeface="+mj-lt"/>
              </a:rPr>
              <a:t>гипоксен</a:t>
            </a:r>
            <a:r>
              <a:rPr lang="ru-RU" sz="2000" dirty="0">
                <a:latin typeface="+mj-lt"/>
              </a:rPr>
              <a:t>, </a:t>
            </a:r>
            <a:r>
              <a:rPr lang="ru-RU" sz="2000" dirty="0" err="1" smtClean="0">
                <a:latin typeface="+mj-lt"/>
              </a:rPr>
              <a:t>мексидол</a:t>
            </a:r>
            <a:r>
              <a:rPr lang="ru-RU" sz="2000" dirty="0" smtClean="0">
                <a:latin typeface="+mj-lt"/>
              </a:rPr>
              <a:t>, </a:t>
            </a:r>
            <a:r>
              <a:rPr lang="ru-RU" sz="2000" dirty="0" err="1" smtClean="0">
                <a:latin typeface="+mj-lt"/>
              </a:rPr>
              <a:t>мелаксен</a:t>
            </a:r>
            <a:r>
              <a:rPr lang="ru-RU" sz="2000" dirty="0" smtClean="0">
                <a:latin typeface="+mj-lt"/>
              </a:rPr>
              <a:t>, </a:t>
            </a:r>
            <a:r>
              <a:rPr lang="ru-RU" sz="2000" dirty="0" err="1" smtClean="0">
                <a:latin typeface="+mj-lt"/>
              </a:rPr>
              <a:t>энсорал</a:t>
            </a:r>
            <a:r>
              <a:rPr lang="ru-RU" sz="2800" dirty="0" smtClean="0">
                <a:latin typeface="+mj-lt"/>
              </a:rPr>
              <a:t>)</a:t>
            </a:r>
            <a:endParaRPr lang="ru-RU" sz="2800" dirty="0">
              <a:latin typeface="+mj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2455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Коррекция  </a:t>
            </a:r>
            <a:r>
              <a:rPr lang="ru-RU" dirty="0" smtClean="0"/>
              <a:t>нарушения микроциркуляции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Препараты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, улучшающие микроциркуляцию и реологию крови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Танакан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актовегин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курантил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трентал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кавинтон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форте,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вобэнзим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компламин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ретард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но-шпа)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9764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Коррекция иммунологической </a:t>
            </a:r>
            <a:r>
              <a:rPr lang="ru-RU" dirty="0" smtClean="0"/>
              <a:t>реактивности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ru-RU" sz="2000" b="1" u="sng" dirty="0" err="1" smtClean="0">
                <a:latin typeface="Times New Roman" pitchFamily="18" charset="0"/>
                <a:cs typeface="Times New Roman" pitchFamily="18" charset="0"/>
              </a:rPr>
              <a:t>Иммунокорректоры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курантил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дибазол,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реаферон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ЕС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липинт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имунофан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кагоцел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эхинацея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иммунал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циклоферон,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тамифлю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ингаверин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(последние  при  заболеваниях ОРВИ) ). </a:t>
            </a:r>
          </a:p>
          <a:p>
            <a:pPr lvl="0" algn="just"/>
            <a:r>
              <a:rPr lang="ru-RU" sz="2000" b="1" u="sng" dirty="0" err="1" smtClean="0">
                <a:latin typeface="Times New Roman" pitchFamily="18" charset="0"/>
                <a:cs typeface="Times New Roman" pitchFamily="18" charset="0"/>
              </a:rPr>
              <a:t>Адаптогены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(экстракты  элеутерококка,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левзеи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леветон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элтон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марал,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би-роял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продукты пчеловодства –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апилак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апивит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мед  с  пергой, сотовый мед многолетней экспозиции, препараты  из  цветочной пыльцы – гранулированная цветочная пыльца,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политабс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цернилтон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тенториум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плюс).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988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34400" cy="1506416"/>
          </a:xfrm>
        </p:spPr>
        <p:txBody>
          <a:bodyPr>
            <a:normAutofit fontScale="90000"/>
          </a:bodyPr>
          <a:lstStyle/>
          <a:p>
            <a:r>
              <a:rPr lang="ru-RU" dirty="0"/>
              <a:t>Коррекция угнетения  центральной, периферической и вегетативной нервных  </a:t>
            </a:r>
            <a:r>
              <a:rPr lang="ru-RU" dirty="0" smtClean="0"/>
              <a:t>систем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752" y="1772816"/>
            <a:ext cx="8503920" cy="4326232"/>
          </a:xfrm>
        </p:spPr>
        <p:txBody>
          <a:bodyPr>
            <a:normAutofit/>
          </a:bodyPr>
          <a:lstStyle/>
          <a:p>
            <a:pPr lvl="0" algn="just"/>
            <a:r>
              <a:rPr lang="ru-RU" sz="2000" b="1" dirty="0" smtClean="0">
                <a:latin typeface="+mj-lt"/>
              </a:rPr>
              <a:t>Седативные </a:t>
            </a:r>
            <a:r>
              <a:rPr lang="ru-RU" sz="2000" b="1" dirty="0">
                <a:latin typeface="+mj-lt"/>
              </a:rPr>
              <a:t>препараты </a:t>
            </a:r>
            <a:r>
              <a:rPr lang="ru-RU" sz="2000" dirty="0">
                <a:latin typeface="+mj-lt"/>
              </a:rPr>
              <a:t>(глицин, валериана, </a:t>
            </a:r>
            <a:r>
              <a:rPr lang="ru-RU" sz="2000" dirty="0" err="1">
                <a:latin typeface="+mj-lt"/>
              </a:rPr>
              <a:t>персен</a:t>
            </a:r>
            <a:r>
              <a:rPr lang="ru-RU" sz="2000" dirty="0">
                <a:latin typeface="+mj-lt"/>
              </a:rPr>
              <a:t>-форте, ново-</a:t>
            </a:r>
            <a:r>
              <a:rPr lang="ru-RU" sz="2000" dirty="0" err="1">
                <a:latin typeface="+mj-lt"/>
              </a:rPr>
              <a:t>пассит</a:t>
            </a:r>
            <a:r>
              <a:rPr lang="ru-RU" sz="2000" dirty="0">
                <a:latin typeface="+mj-lt"/>
              </a:rPr>
              <a:t>, </a:t>
            </a:r>
            <a:r>
              <a:rPr lang="ru-RU" sz="2000" dirty="0" err="1">
                <a:latin typeface="+mj-lt"/>
              </a:rPr>
              <a:t>пантогам</a:t>
            </a:r>
            <a:r>
              <a:rPr lang="ru-RU" sz="2000" dirty="0">
                <a:latin typeface="+mj-lt"/>
              </a:rPr>
              <a:t>, </a:t>
            </a:r>
            <a:r>
              <a:rPr lang="ru-RU" sz="2000" dirty="0" err="1">
                <a:latin typeface="+mj-lt"/>
              </a:rPr>
              <a:t>пантокальцин</a:t>
            </a:r>
            <a:r>
              <a:rPr lang="ru-RU" sz="2000" dirty="0">
                <a:latin typeface="+mj-lt"/>
              </a:rPr>
              <a:t>, </a:t>
            </a:r>
            <a:r>
              <a:rPr lang="ru-RU" sz="2000" dirty="0" err="1">
                <a:latin typeface="+mj-lt"/>
              </a:rPr>
              <a:t>анвифен</a:t>
            </a:r>
            <a:r>
              <a:rPr lang="ru-RU" sz="2000" dirty="0">
                <a:latin typeface="+mj-lt"/>
              </a:rPr>
              <a:t>, </a:t>
            </a:r>
            <a:r>
              <a:rPr lang="ru-RU" sz="2000" dirty="0" err="1">
                <a:latin typeface="+mj-lt"/>
              </a:rPr>
              <a:t>пикамилон</a:t>
            </a:r>
            <a:r>
              <a:rPr lang="ru-RU" sz="2000" dirty="0">
                <a:latin typeface="+mj-lt"/>
              </a:rPr>
              <a:t>, </a:t>
            </a:r>
            <a:r>
              <a:rPr lang="ru-RU" sz="2000" dirty="0" err="1">
                <a:latin typeface="+mj-lt"/>
              </a:rPr>
              <a:t>мелаксен</a:t>
            </a:r>
            <a:r>
              <a:rPr lang="ru-RU" sz="2000" dirty="0">
                <a:latin typeface="+mj-lt"/>
              </a:rPr>
              <a:t>)</a:t>
            </a:r>
          </a:p>
          <a:p>
            <a:pPr lvl="0" algn="just"/>
            <a:r>
              <a:rPr lang="ru-RU" sz="2000" b="1" dirty="0">
                <a:latin typeface="+mj-lt"/>
              </a:rPr>
              <a:t>Препараты, регулирующие  психический статус </a:t>
            </a:r>
            <a:r>
              <a:rPr lang="ru-RU" sz="2000" dirty="0">
                <a:latin typeface="+mj-lt"/>
              </a:rPr>
              <a:t>(</a:t>
            </a:r>
            <a:r>
              <a:rPr lang="ru-RU" sz="2000" dirty="0" err="1">
                <a:latin typeface="+mj-lt"/>
              </a:rPr>
              <a:t>негрустин</a:t>
            </a:r>
            <a:r>
              <a:rPr lang="ru-RU" sz="2000" dirty="0">
                <a:latin typeface="+mj-lt"/>
              </a:rPr>
              <a:t>,  </a:t>
            </a:r>
            <a:r>
              <a:rPr lang="ru-RU" sz="2000" dirty="0" err="1">
                <a:latin typeface="+mj-lt"/>
              </a:rPr>
              <a:t>адаптол</a:t>
            </a:r>
            <a:r>
              <a:rPr lang="ru-RU" sz="2000" dirty="0">
                <a:latin typeface="+mj-lt"/>
              </a:rPr>
              <a:t>, </a:t>
            </a:r>
            <a:r>
              <a:rPr lang="ru-RU" sz="2000" dirty="0" err="1">
                <a:latin typeface="+mj-lt"/>
              </a:rPr>
              <a:t>гептрал</a:t>
            </a:r>
            <a:r>
              <a:rPr lang="ru-RU" sz="2000" dirty="0">
                <a:latin typeface="+mj-lt"/>
              </a:rPr>
              <a:t>, </a:t>
            </a:r>
            <a:r>
              <a:rPr lang="ru-RU" sz="2000" dirty="0" err="1" smtClean="0">
                <a:latin typeface="+mj-lt"/>
              </a:rPr>
              <a:t>таурин-цистеин</a:t>
            </a:r>
            <a:r>
              <a:rPr lang="ru-RU" sz="2000" dirty="0" smtClean="0">
                <a:latin typeface="+mj-lt"/>
              </a:rPr>
              <a:t>, </a:t>
            </a:r>
            <a:r>
              <a:rPr lang="ru-RU" sz="2000" dirty="0" err="1" smtClean="0">
                <a:latin typeface="+mj-lt"/>
              </a:rPr>
              <a:t>тенотен</a:t>
            </a:r>
            <a:r>
              <a:rPr lang="ru-RU" sz="2000" dirty="0" smtClean="0">
                <a:latin typeface="+mj-lt"/>
              </a:rPr>
              <a:t>)</a:t>
            </a:r>
            <a:endParaRPr lang="ru-RU" sz="2000" dirty="0">
              <a:latin typeface="+mj-lt"/>
            </a:endParaRPr>
          </a:p>
          <a:p>
            <a:pPr lvl="0" algn="just"/>
            <a:r>
              <a:rPr lang="ru-RU" sz="2000" b="1" dirty="0" err="1">
                <a:latin typeface="+mj-lt"/>
              </a:rPr>
              <a:t>Перапараты</a:t>
            </a:r>
            <a:r>
              <a:rPr lang="ru-RU" sz="2000" b="1" dirty="0">
                <a:latin typeface="+mj-lt"/>
              </a:rPr>
              <a:t>,  регулирующие  метаболические  процессы  в  ЦНС,  </a:t>
            </a:r>
            <a:r>
              <a:rPr lang="ru-RU" sz="2000" dirty="0">
                <a:latin typeface="+mj-lt"/>
              </a:rPr>
              <a:t>лечение  переутомления,  астении (</a:t>
            </a:r>
            <a:r>
              <a:rPr lang="ru-RU" sz="2000" dirty="0" err="1">
                <a:latin typeface="+mj-lt"/>
              </a:rPr>
              <a:t>ноотропил</a:t>
            </a:r>
            <a:r>
              <a:rPr lang="ru-RU" sz="2000" dirty="0">
                <a:latin typeface="+mj-lt"/>
              </a:rPr>
              <a:t>,  </a:t>
            </a:r>
            <a:r>
              <a:rPr lang="ru-RU" sz="2000" dirty="0" err="1">
                <a:latin typeface="+mj-lt"/>
              </a:rPr>
              <a:t>энерион</a:t>
            </a:r>
            <a:r>
              <a:rPr lang="ru-RU" sz="2000" dirty="0">
                <a:latin typeface="+mj-lt"/>
              </a:rPr>
              <a:t>, </a:t>
            </a:r>
            <a:r>
              <a:rPr lang="ru-RU" sz="2000" dirty="0" err="1">
                <a:latin typeface="+mj-lt"/>
              </a:rPr>
              <a:t>энцефабол</a:t>
            </a:r>
            <a:r>
              <a:rPr lang="ru-RU" sz="2000" dirty="0">
                <a:latin typeface="+mj-lt"/>
              </a:rPr>
              <a:t>, </a:t>
            </a:r>
            <a:r>
              <a:rPr lang="ru-RU" sz="2000" dirty="0" err="1">
                <a:latin typeface="+mj-lt"/>
              </a:rPr>
              <a:t>милдронат</a:t>
            </a:r>
            <a:r>
              <a:rPr lang="ru-RU" sz="2000" dirty="0">
                <a:latin typeface="+mj-lt"/>
              </a:rPr>
              <a:t>,  настойки  лимонника  и  </a:t>
            </a:r>
            <a:r>
              <a:rPr lang="ru-RU" sz="2000" dirty="0" err="1" smtClean="0">
                <a:latin typeface="+mj-lt"/>
              </a:rPr>
              <a:t>родиолы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>
                <a:latin typeface="+mj-lt"/>
              </a:rPr>
              <a:t>розовой)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9042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</a:t>
            </a:r>
            <a:r>
              <a:rPr lang="ru-RU" dirty="0" err="1" smtClean="0"/>
              <a:t>Кардиоанализатор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5234" name="Picture 2" descr="C:\Users\Администратор\Desktop\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6096000" cy="4324350"/>
          </a:xfrm>
          <a:prstGeom prst="rect">
            <a:avLst/>
          </a:prstGeom>
          <a:noFill/>
        </p:spPr>
      </p:pic>
      <p:pic>
        <p:nvPicPr>
          <p:cNvPr id="95235" name="Picture 3" descr="C:\Users\Администратор\Desktop\44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4000504"/>
            <a:ext cx="5595934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Коррекция пониженной  функции  </a:t>
            </a:r>
            <a:r>
              <a:rPr lang="ru-RU" dirty="0" smtClean="0"/>
              <a:t>миокарда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ru-RU" sz="2000" u="sng" dirty="0" smtClean="0">
                <a:latin typeface="+mj-lt"/>
              </a:rPr>
              <a:t>Энергетики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>
                <a:latin typeface="+mj-lt"/>
              </a:rPr>
              <a:t>(</a:t>
            </a:r>
            <a:r>
              <a:rPr lang="ru-RU" sz="2000" dirty="0" err="1">
                <a:latin typeface="+mj-lt"/>
              </a:rPr>
              <a:t>неотон</a:t>
            </a:r>
            <a:r>
              <a:rPr lang="ru-RU" sz="2000" dirty="0">
                <a:latin typeface="+mj-lt"/>
              </a:rPr>
              <a:t>, </a:t>
            </a:r>
            <a:r>
              <a:rPr lang="ru-RU" sz="2000" dirty="0" err="1">
                <a:latin typeface="+mj-lt"/>
              </a:rPr>
              <a:t>езофосфин</a:t>
            </a:r>
            <a:r>
              <a:rPr lang="ru-RU" sz="2000" dirty="0">
                <a:latin typeface="+mj-lt"/>
              </a:rPr>
              <a:t>, </a:t>
            </a:r>
            <a:r>
              <a:rPr lang="ru-RU" sz="2000" dirty="0" err="1">
                <a:latin typeface="+mj-lt"/>
              </a:rPr>
              <a:t>димефосфон</a:t>
            </a:r>
            <a:r>
              <a:rPr lang="ru-RU" sz="2000" dirty="0">
                <a:latin typeface="+mj-lt"/>
              </a:rPr>
              <a:t>, креатин моногидрат, </a:t>
            </a:r>
            <a:r>
              <a:rPr lang="ru-RU" sz="2000" dirty="0" err="1" smtClean="0">
                <a:latin typeface="+mj-lt"/>
              </a:rPr>
              <a:t>биофосфин</a:t>
            </a:r>
            <a:r>
              <a:rPr lang="ru-RU" sz="2000" dirty="0" smtClean="0">
                <a:latin typeface="+mj-lt"/>
              </a:rPr>
              <a:t>, </a:t>
            </a:r>
            <a:r>
              <a:rPr lang="ru-RU" sz="2000" dirty="0" err="1" smtClean="0">
                <a:latin typeface="+mj-lt"/>
              </a:rPr>
              <a:t>реатон</a:t>
            </a:r>
            <a:r>
              <a:rPr lang="ru-RU" sz="2000" dirty="0" smtClean="0">
                <a:latin typeface="+mj-lt"/>
              </a:rPr>
              <a:t>, </a:t>
            </a:r>
            <a:r>
              <a:rPr lang="ru-RU" sz="2000" dirty="0" err="1" smtClean="0">
                <a:latin typeface="+mj-lt"/>
              </a:rPr>
              <a:t>алактон</a:t>
            </a:r>
            <a:r>
              <a:rPr lang="ru-RU" sz="2000" dirty="0" smtClean="0">
                <a:latin typeface="+mj-lt"/>
              </a:rPr>
              <a:t>, </a:t>
            </a:r>
            <a:r>
              <a:rPr lang="ru-RU" sz="2000" dirty="0" err="1" smtClean="0">
                <a:latin typeface="+mj-lt"/>
              </a:rPr>
              <a:t>ритмокор</a:t>
            </a:r>
            <a:r>
              <a:rPr lang="ru-RU" sz="2000" dirty="0" smtClean="0">
                <a:latin typeface="+mj-lt"/>
              </a:rPr>
              <a:t>, </a:t>
            </a:r>
            <a:r>
              <a:rPr lang="ru-RU" sz="2000" dirty="0" err="1" smtClean="0">
                <a:latin typeface="+mj-lt"/>
              </a:rPr>
              <a:t>кардиотон</a:t>
            </a:r>
            <a:r>
              <a:rPr lang="ru-RU" sz="2000" dirty="0" smtClean="0">
                <a:latin typeface="+mj-lt"/>
              </a:rPr>
              <a:t>)</a:t>
            </a:r>
            <a:endParaRPr lang="ru-RU" sz="2000" dirty="0">
              <a:latin typeface="+mj-lt"/>
            </a:endParaRPr>
          </a:p>
          <a:p>
            <a:pPr lvl="0" algn="just"/>
            <a:r>
              <a:rPr lang="ru-RU" sz="2000" u="sng" dirty="0">
                <a:latin typeface="+mj-lt"/>
              </a:rPr>
              <a:t>Метаболические  средства </a:t>
            </a:r>
            <a:r>
              <a:rPr lang="ru-RU" sz="2000" dirty="0">
                <a:latin typeface="+mj-lt"/>
              </a:rPr>
              <a:t>(</a:t>
            </a:r>
            <a:r>
              <a:rPr lang="ru-RU" sz="2000" dirty="0" err="1" smtClean="0">
                <a:latin typeface="+mj-lt"/>
              </a:rPr>
              <a:t>лимонтар</a:t>
            </a:r>
            <a:r>
              <a:rPr lang="ru-RU" sz="2000" dirty="0" smtClean="0">
                <a:latin typeface="+mj-lt"/>
              </a:rPr>
              <a:t>, янтарная кислота, </a:t>
            </a:r>
            <a:r>
              <a:rPr lang="ru-RU" sz="2000" dirty="0" err="1">
                <a:latin typeface="+mj-lt"/>
              </a:rPr>
              <a:t>мексидол</a:t>
            </a:r>
            <a:r>
              <a:rPr lang="ru-RU" sz="2000" dirty="0">
                <a:latin typeface="+mj-lt"/>
              </a:rPr>
              <a:t>, </a:t>
            </a:r>
            <a:r>
              <a:rPr lang="ru-RU" sz="2000" dirty="0" err="1">
                <a:latin typeface="+mj-lt"/>
              </a:rPr>
              <a:t>мексикор</a:t>
            </a:r>
            <a:r>
              <a:rPr lang="ru-RU" sz="2000" dirty="0">
                <a:latin typeface="+mj-lt"/>
              </a:rPr>
              <a:t>, </a:t>
            </a:r>
            <a:r>
              <a:rPr lang="ru-RU" sz="2000" dirty="0" err="1">
                <a:latin typeface="+mj-lt"/>
              </a:rPr>
              <a:t>реамберин</a:t>
            </a:r>
            <a:r>
              <a:rPr lang="ru-RU" sz="2000" dirty="0">
                <a:latin typeface="+mj-lt"/>
              </a:rPr>
              <a:t>, </a:t>
            </a:r>
            <a:r>
              <a:rPr lang="ru-RU" sz="2000" dirty="0" err="1">
                <a:latin typeface="+mj-lt"/>
              </a:rPr>
              <a:t>цитофлавин</a:t>
            </a:r>
            <a:r>
              <a:rPr lang="ru-RU" sz="2000" dirty="0">
                <a:latin typeface="+mj-lt"/>
              </a:rPr>
              <a:t>, </a:t>
            </a:r>
            <a:r>
              <a:rPr lang="ru-RU" sz="2000" dirty="0" err="1">
                <a:latin typeface="+mj-lt"/>
              </a:rPr>
              <a:t>рибоксин</a:t>
            </a:r>
            <a:r>
              <a:rPr lang="ru-RU" sz="2000" dirty="0">
                <a:latin typeface="+mj-lt"/>
              </a:rPr>
              <a:t>, </a:t>
            </a:r>
            <a:r>
              <a:rPr lang="ru-RU" sz="2000" dirty="0" err="1">
                <a:latin typeface="+mj-lt"/>
              </a:rPr>
              <a:t>цитохром</a:t>
            </a:r>
            <a:r>
              <a:rPr lang="ru-RU" sz="2000" dirty="0">
                <a:latin typeface="+mj-lt"/>
              </a:rPr>
              <a:t>  С, </a:t>
            </a:r>
            <a:r>
              <a:rPr lang="ru-RU" sz="2000" dirty="0" err="1" smtClean="0">
                <a:latin typeface="+mj-lt"/>
              </a:rPr>
              <a:t>родиола</a:t>
            </a:r>
            <a:r>
              <a:rPr lang="ru-RU" sz="2000" dirty="0" smtClean="0">
                <a:latin typeface="+mj-lt"/>
              </a:rPr>
              <a:t>  </a:t>
            </a:r>
            <a:r>
              <a:rPr lang="ru-RU" sz="2000" dirty="0">
                <a:latin typeface="+mj-lt"/>
              </a:rPr>
              <a:t>розовая, </a:t>
            </a:r>
            <a:r>
              <a:rPr lang="ru-RU" sz="2000" dirty="0" err="1">
                <a:latin typeface="+mj-lt"/>
              </a:rPr>
              <a:t>энерлит</a:t>
            </a:r>
            <a:r>
              <a:rPr lang="ru-RU" sz="2000" dirty="0">
                <a:latin typeface="+mj-lt"/>
              </a:rPr>
              <a:t>, </a:t>
            </a:r>
            <a:r>
              <a:rPr lang="ru-RU" sz="2000" dirty="0" err="1">
                <a:latin typeface="+mj-lt"/>
              </a:rPr>
              <a:t>энерлит</a:t>
            </a:r>
            <a:r>
              <a:rPr lang="ru-RU" sz="2000" dirty="0">
                <a:latin typeface="+mj-lt"/>
              </a:rPr>
              <a:t>  </a:t>
            </a:r>
            <a:r>
              <a:rPr lang="ru-RU" sz="2000" dirty="0" err="1">
                <a:latin typeface="+mj-lt"/>
              </a:rPr>
              <a:t>клима</a:t>
            </a:r>
            <a:r>
              <a:rPr lang="ru-RU" sz="2000" dirty="0">
                <a:latin typeface="+mj-lt"/>
              </a:rPr>
              <a:t>,  </a:t>
            </a:r>
            <a:r>
              <a:rPr lang="ru-RU" sz="2000" dirty="0" err="1">
                <a:latin typeface="+mj-lt"/>
              </a:rPr>
              <a:t>оротат</a:t>
            </a:r>
            <a:r>
              <a:rPr lang="ru-RU" sz="2000" dirty="0">
                <a:latin typeface="+mj-lt"/>
              </a:rPr>
              <a:t>  калия,  </a:t>
            </a:r>
            <a:r>
              <a:rPr lang="ru-RU" sz="2000" dirty="0" err="1">
                <a:latin typeface="+mj-lt"/>
              </a:rPr>
              <a:t>милдронат</a:t>
            </a:r>
            <a:r>
              <a:rPr lang="ru-RU" sz="2000" dirty="0">
                <a:latin typeface="+mj-lt"/>
              </a:rPr>
              <a:t>).</a:t>
            </a:r>
          </a:p>
          <a:p>
            <a:pPr lvl="0" algn="just"/>
            <a:r>
              <a:rPr lang="ru-RU" sz="2000" u="sng" dirty="0" smtClean="0">
                <a:latin typeface="+mj-lt"/>
              </a:rPr>
              <a:t>Анаболики </a:t>
            </a:r>
            <a:r>
              <a:rPr lang="ru-RU" sz="2000" u="sng" dirty="0">
                <a:latin typeface="+mj-lt"/>
              </a:rPr>
              <a:t>растительного происхождения</a:t>
            </a:r>
            <a:r>
              <a:rPr lang="ru-RU" sz="2000" dirty="0">
                <a:latin typeface="+mj-lt"/>
              </a:rPr>
              <a:t>: </a:t>
            </a:r>
            <a:r>
              <a:rPr lang="ru-RU" sz="2000" dirty="0" err="1">
                <a:latin typeface="+mj-lt"/>
              </a:rPr>
              <a:t>левзея</a:t>
            </a:r>
            <a:r>
              <a:rPr lang="ru-RU" sz="2000" dirty="0">
                <a:latin typeface="+mj-lt"/>
              </a:rPr>
              <a:t>, </a:t>
            </a:r>
            <a:r>
              <a:rPr lang="ru-RU" sz="2000" dirty="0" err="1">
                <a:latin typeface="+mj-lt"/>
              </a:rPr>
              <a:t>леветон</a:t>
            </a:r>
            <a:r>
              <a:rPr lang="ru-RU" sz="2000" dirty="0">
                <a:latin typeface="+mj-lt"/>
              </a:rPr>
              <a:t> –П, </a:t>
            </a:r>
            <a:r>
              <a:rPr lang="ru-RU" sz="2000" dirty="0" err="1">
                <a:latin typeface="+mj-lt"/>
              </a:rPr>
              <a:t>экдистен</a:t>
            </a:r>
            <a:r>
              <a:rPr lang="ru-RU" sz="2000" dirty="0">
                <a:latin typeface="+mj-lt"/>
              </a:rPr>
              <a:t>, </a:t>
            </a:r>
            <a:r>
              <a:rPr lang="ru-RU" sz="2000" dirty="0" err="1">
                <a:latin typeface="+mj-lt"/>
              </a:rPr>
              <a:t>трибустерон</a:t>
            </a:r>
            <a:r>
              <a:rPr lang="ru-RU" sz="2000" dirty="0">
                <a:latin typeface="+mj-lt"/>
              </a:rPr>
              <a:t> (</a:t>
            </a:r>
            <a:r>
              <a:rPr lang="ru-RU" sz="2000" dirty="0" err="1">
                <a:latin typeface="+mj-lt"/>
              </a:rPr>
              <a:t>Спортпит</a:t>
            </a:r>
            <a:r>
              <a:rPr lang="ru-RU" sz="2000" dirty="0">
                <a:latin typeface="+mj-lt"/>
              </a:rPr>
              <a:t>)</a:t>
            </a:r>
          </a:p>
          <a:p>
            <a:pPr lvl="0" algn="just"/>
            <a:r>
              <a:rPr lang="ru-RU" sz="2000" u="sng" dirty="0">
                <a:latin typeface="+mj-lt"/>
              </a:rPr>
              <a:t>Аминокислоты, витамины, минералы</a:t>
            </a:r>
            <a:r>
              <a:rPr lang="ru-RU" sz="2000" dirty="0">
                <a:latin typeface="+mj-lt"/>
              </a:rPr>
              <a:t>: аминокислоты с </a:t>
            </a:r>
            <a:r>
              <a:rPr lang="ru-RU" sz="2000" dirty="0" smtClean="0">
                <a:latin typeface="+mj-lt"/>
              </a:rPr>
              <a:t>разветвленными цепями (</a:t>
            </a:r>
            <a:r>
              <a:rPr lang="ru-RU" sz="2000" dirty="0">
                <a:latin typeface="+mj-lt"/>
              </a:rPr>
              <a:t>ВССА), </a:t>
            </a:r>
            <a:r>
              <a:rPr lang="ru-RU" sz="2000" dirty="0" err="1">
                <a:latin typeface="+mj-lt"/>
              </a:rPr>
              <a:t>велмен</a:t>
            </a:r>
            <a:r>
              <a:rPr lang="ru-RU" sz="2000" dirty="0" smtClean="0">
                <a:latin typeface="+mj-lt"/>
              </a:rPr>
              <a:t>, </a:t>
            </a:r>
            <a:r>
              <a:rPr lang="ru-RU" sz="2000" dirty="0" err="1" smtClean="0">
                <a:latin typeface="+mj-lt"/>
              </a:rPr>
              <a:t>витрум</a:t>
            </a:r>
            <a:r>
              <a:rPr lang="ru-RU" sz="2000" dirty="0">
                <a:latin typeface="+mj-lt"/>
              </a:rPr>
              <a:t>, </a:t>
            </a:r>
            <a:r>
              <a:rPr lang="ru-RU" sz="2000" dirty="0" err="1">
                <a:latin typeface="+mj-lt"/>
              </a:rPr>
              <a:t>дуалтабс</a:t>
            </a:r>
            <a:r>
              <a:rPr lang="ru-RU" sz="2000" dirty="0">
                <a:latin typeface="+mj-lt"/>
              </a:rPr>
              <a:t>, </a:t>
            </a:r>
            <a:r>
              <a:rPr lang="ru-RU" sz="2000" dirty="0" err="1">
                <a:latin typeface="+mj-lt"/>
              </a:rPr>
              <a:t>центрум</a:t>
            </a:r>
            <a:r>
              <a:rPr lang="ru-RU" sz="2000" dirty="0">
                <a:latin typeface="+mj-lt"/>
              </a:rPr>
              <a:t>, </a:t>
            </a:r>
            <a:r>
              <a:rPr lang="ru-RU" sz="2000" dirty="0" err="1">
                <a:latin typeface="+mj-lt"/>
              </a:rPr>
              <a:t>олиговит</a:t>
            </a:r>
            <a:r>
              <a:rPr lang="ru-RU" sz="2000" dirty="0">
                <a:latin typeface="+mj-lt"/>
              </a:rPr>
              <a:t>, </a:t>
            </a:r>
            <a:r>
              <a:rPr lang="ru-RU" sz="2000" dirty="0" err="1">
                <a:latin typeface="+mj-lt"/>
              </a:rPr>
              <a:t>магне</a:t>
            </a:r>
            <a:r>
              <a:rPr lang="ru-RU" sz="2000" dirty="0">
                <a:latin typeface="+mj-lt"/>
              </a:rPr>
              <a:t> В6 форте, </a:t>
            </a:r>
            <a:r>
              <a:rPr lang="ru-RU" sz="2000" dirty="0" err="1" smtClean="0">
                <a:latin typeface="+mj-lt"/>
              </a:rPr>
              <a:t>панангин</a:t>
            </a:r>
            <a:r>
              <a:rPr lang="ru-RU" sz="2000" dirty="0" smtClean="0">
                <a:latin typeface="+mj-lt"/>
              </a:rPr>
              <a:t>, </a:t>
            </a:r>
            <a:r>
              <a:rPr lang="ru-RU" sz="2000" dirty="0" err="1">
                <a:latin typeface="+mj-lt"/>
              </a:rPr>
              <a:t>аспаркам</a:t>
            </a:r>
            <a:endParaRPr lang="ru-RU" sz="2000" dirty="0">
              <a:latin typeface="+mj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1168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Коррекция функции </a:t>
            </a:r>
            <a:r>
              <a:rPr lang="ru-RU" dirty="0" smtClean="0"/>
              <a:t>печени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/>
            <a:r>
              <a:rPr lang="ru-RU" sz="1600" b="1" dirty="0" smtClean="0"/>
              <a:t>Гепатопротекторы:1.Препараты с преимущественным воздействием на синдром </a:t>
            </a:r>
            <a:r>
              <a:rPr lang="ru-RU" sz="1600" b="1" dirty="0" err="1" smtClean="0"/>
              <a:t>холестаза</a:t>
            </a:r>
            <a:r>
              <a:rPr lang="ru-RU" sz="1600" b="1" dirty="0" smtClean="0"/>
              <a:t>: а)препараты  </a:t>
            </a:r>
            <a:r>
              <a:rPr lang="ru-RU" sz="1600" b="1" dirty="0" err="1" smtClean="0"/>
              <a:t>урсосан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урсофальк</a:t>
            </a:r>
            <a:r>
              <a:rPr lang="ru-RU" sz="1600" b="1" dirty="0" smtClean="0"/>
              <a:t>.  б) </a:t>
            </a:r>
            <a:r>
              <a:rPr lang="ru-RU" sz="1600" b="1" dirty="0" err="1" smtClean="0"/>
              <a:t>гептрал</a:t>
            </a:r>
            <a:endParaRPr lang="ru-RU" sz="1600" b="1" dirty="0" smtClean="0"/>
          </a:p>
          <a:p>
            <a:pPr lvl="0" algn="just"/>
            <a:r>
              <a:rPr lang="ru-RU" sz="1600" b="1" dirty="0" smtClean="0"/>
              <a:t>                                2. Препараты с преимущественно </a:t>
            </a:r>
            <a:r>
              <a:rPr lang="ru-RU" sz="1600" b="1" dirty="0" err="1" smtClean="0"/>
              <a:t>детоксицирующим</a:t>
            </a:r>
            <a:r>
              <a:rPr lang="ru-RU" sz="1600" b="1" dirty="0" smtClean="0"/>
              <a:t> действием:</a:t>
            </a:r>
          </a:p>
          <a:p>
            <a:pPr lvl="0" algn="just"/>
            <a:r>
              <a:rPr lang="ru-RU" sz="1600" b="1" dirty="0" smtClean="0"/>
              <a:t>а) </a:t>
            </a:r>
            <a:r>
              <a:rPr lang="ru-RU" sz="1600" b="1" dirty="0" err="1" smtClean="0"/>
              <a:t>метадоксил</a:t>
            </a:r>
            <a:r>
              <a:rPr lang="ru-RU" sz="1600" b="1" dirty="0" smtClean="0"/>
              <a:t>  б) препараты, содержащие </a:t>
            </a:r>
            <a:r>
              <a:rPr lang="ru-RU" sz="1600" b="1" dirty="0" err="1" smtClean="0"/>
              <a:t>флавониды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расторопши</a:t>
            </a:r>
            <a:r>
              <a:rPr lang="ru-RU" sz="1600" b="1" dirty="0" smtClean="0"/>
              <a:t> – </a:t>
            </a:r>
            <a:r>
              <a:rPr lang="ru-RU" sz="1600" b="1" dirty="0" err="1" smtClean="0"/>
              <a:t>гепабене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легалон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карсил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силибинин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гепатофальк-планта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силибор</a:t>
            </a:r>
            <a:r>
              <a:rPr lang="ru-RU" sz="1600" b="1" dirty="0" smtClean="0"/>
              <a:t>  в) содержащие </a:t>
            </a:r>
            <a:r>
              <a:rPr lang="ru-RU" sz="1600" b="1" dirty="0" err="1" smtClean="0"/>
              <a:t>флавониды</a:t>
            </a:r>
            <a:r>
              <a:rPr lang="ru-RU" sz="1600" b="1" dirty="0" smtClean="0"/>
              <a:t> других растений – </a:t>
            </a:r>
            <a:r>
              <a:rPr lang="ru-RU" sz="1600" b="1" dirty="0" err="1" smtClean="0"/>
              <a:t>хофитол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катерген</a:t>
            </a:r>
            <a:r>
              <a:rPr lang="ru-RU" sz="1600" b="1" dirty="0" smtClean="0"/>
              <a:t>, ЛИВ-52.</a:t>
            </a:r>
          </a:p>
          <a:p>
            <a:pPr lvl="0" algn="just"/>
            <a:r>
              <a:rPr lang="ru-RU" sz="1600" b="1" dirty="0" smtClean="0"/>
              <a:t>                                3. Препараты с преимущественным воздействием на синдром цитолиза, уменьшающие жировую инфильтрацию печени – </a:t>
            </a:r>
            <a:r>
              <a:rPr lang="ru-RU" sz="1600" b="1" dirty="0" err="1" smtClean="0"/>
              <a:t>ливолин</a:t>
            </a:r>
            <a:r>
              <a:rPr lang="ru-RU" sz="1600" b="1" dirty="0" smtClean="0"/>
              <a:t> форте, </a:t>
            </a:r>
            <a:r>
              <a:rPr lang="ru-RU" sz="1600" b="1" dirty="0" err="1" smtClean="0"/>
              <a:t>эссенциале</a:t>
            </a:r>
            <a:r>
              <a:rPr lang="ru-RU" sz="1600" b="1" dirty="0" smtClean="0"/>
              <a:t>  форте, </a:t>
            </a:r>
            <a:r>
              <a:rPr lang="ru-RU" sz="1600" b="1" dirty="0" err="1" smtClean="0"/>
              <a:t>эссливер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фосфоглив</a:t>
            </a:r>
            <a:r>
              <a:rPr lang="ru-RU" sz="1600" b="1" dirty="0" smtClean="0"/>
              <a:t>.</a:t>
            </a:r>
          </a:p>
          <a:p>
            <a:pPr lvl="0" algn="just"/>
            <a:r>
              <a:rPr lang="ru-RU" sz="1600" b="1" dirty="0" smtClean="0"/>
              <a:t>                               4. Условная группа </a:t>
            </a:r>
            <a:r>
              <a:rPr lang="ru-RU" sz="1600" b="1" dirty="0" err="1" smtClean="0"/>
              <a:t>гепатопротекторов</a:t>
            </a:r>
            <a:r>
              <a:rPr lang="ru-RU" sz="1600" b="1" dirty="0" smtClean="0"/>
              <a:t>: </a:t>
            </a:r>
            <a:r>
              <a:rPr lang="ru-RU" sz="1600" b="1" dirty="0" err="1" smtClean="0"/>
              <a:t>тыквеол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Гепа-Мерц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гепамин</a:t>
            </a:r>
            <a:r>
              <a:rPr lang="ru-RU" sz="1600" b="1" dirty="0" smtClean="0"/>
              <a:t>,</a:t>
            </a:r>
            <a:r>
              <a:rPr lang="ru-RU" sz="1600" dirty="0" smtClean="0"/>
              <a:t> </a:t>
            </a:r>
            <a:r>
              <a:rPr lang="ru-RU" sz="1600" b="1" dirty="0" smtClean="0"/>
              <a:t>ЦББ (цитрат бетаина </a:t>
            </a:r>
            <a:r>
              <a:rPr lang="ru-RU" sz="1600" b="1" dirty="0" err="1" smtClean="0"/>
              <a:t>бофур</a:t>
            </a:r>
            <a:r>
              <a:rPr lang="ru-RU" sz="1600" b="1" dirty="0" smtClean="0"/>
              <a:t>), метионин, </a:t>
            </a:r>
            <a:r>
              <a:rPr lang="ru-RU" sz="1600" b="1" dirty="0" err="1" smtClean="0"/>
              <a:t>липоевая</a:t>
            </a:r>
            <a:r>
              <a:rPr lang="ru-RU" sz="1600" b="1" dirty="0" smtClean="0"/>
              <a:t> кислота, лецитин.</a:t>
            </a:r>
          </a:p>
          <a:p>
            <a:pPr lvl="0" algn="just"/>
            <a:endParaRPr lang="ru-RU" sz="1600" b="1" u="sng" dirty="0" smtClean="0"/>
          </a:p>
          <a:p>
            <a:pPr lvl="0" algn="just"/>
            <a:r>
              <a:rPr lang="ru-RU" sz="1600" b="1" u="sng" dirty="0" err="1" smtClean="0"/>
              <a:t>Энергизаторы</a:t>
            </a:r>
            <a:r>
              <a:rPr lang="ru-RU" sz="1600" dirty="0" smtClean="0"/>
              <a:t> : (янтарная кислота, </a:t>
            </a:r>
            <a:r>
              <a:rPr lang="ru-RU" sz="1600" dirty="0" err="1" smtClean="0"/>
              <a:t>лимонтар</a:t>
            </a:r>
            <a:r>
              <a:rPr lang="ru-RU" sz="1600" dirty="0" smtClean="0"/>
              <a:t>, </a:t>
            </a:r>
            <a:r>
              <a:rPr lang="ru-RU" sz="1600" dirty="0" err="1" smtClean="0"/>
              <a:t>цито-мак</a:t>
            </a:r>
            <a:r>
              <a:rPr lang="ru-RU" sz="1600" dirty="0"/>
              <a:t>, </a:t>
            </a:r>
            <a:r>
              <a:rPr lang="ru-RU" sz="1600" dirty="0" err="1"/>
              <a:t>убихинон</a:t>
            </a:r>
            <a:r>
              <a:rPr lang="ru-RU" sz="1600" dirty="0"/>
              <a:t>)</a:t>
            </a:r>
          </a:p>
          <a:p>
            <a:pPr lvl="0" algn="just"/>
            <a:r>
              <a:rPr lang="ru-RU" sz="1600" b="1" u="sng" dirty="0"/>
              <a:t>Антиоксиданты</a:t>
            </a:r>
          </a:p>
          <a:p>
            <a:pPr lvl="0" algn="just"/>
            <a:r>
              <a:rPr lang="ru-RU" sz="1600" b="1" u="sng" dirty="0" err="1"/>
              <a:t>Антигипоксанты</a:t>
            </a:r>
            <a:endParaRPr lang="ru-RU" sz="1600" b="1" u="sng" dirty="0"/>
          </a:p>
          <a:p>
            <a:pPr lvl="0" algn="just"/>
            <a:r>
              <a:rPr lang="ru-RU" sz="1600" b="1" u="sng" dirty="0" smtClean="0"/>
              <a:t>Сосудистые препараты  </a:t>
            </a:r>
            <a:r>
              <a:rPr lang="ru-RU" sz="1600" dirty="0" smtClean="0"/>
              <a:t>(</a:t>
            </a:r>
            <a:r>
              <a:rPr lang="ru-RU" sz="1600" dirty="0"/>
              <a:t>но-шпа, </a:t>
            </a:r>
            <a:r>
              <a:rPr lang="ru-RU" sz="1600" dirty="0" err="1"/>
              <a:t>трентал</a:t>
            </a:r>
            <a:r>
              <a:rPr lang="ru-RU" sz="1600" dirty="0"/>
              <a:t>, </a:t>
            </a:r>
            <a:r>
              <a:rPr lang="ru-RU" sz="1600" dirty="0" err="1"/>
              <a:t>курантил</a:t>
            </a:r>
            <a:r>
              <a:rPr lang="ru-RU" sz="1600" dirty="0"/>
              <a:t>, </a:t>
            </a:r>
            <a:r>
              <a:rPr lang="ru-RU" sz="1600" dirty="0" err="1" smtClean="0"/>
              <a:t>гинкго-билоба</a:t>
            </a:r>
            <a:r>
              <a:rPr lang="ru-RU" sz="1600" dirty="0"/>
              <a:t>)</a:t>
            </a:r>
          </a:p>
          <a:p>
            <a:pPr lvl="0" algn="just"/>
            <a:r>
              <a:rPr lang="ru-RU" sz="1600" b="1" u="sng" dirty="0"/>
              <a:t>Слепое зондирование  </a:t>
            </a:r>
            <a:r>
              <a:rPr lang="ru-RU" sz="1600" dirty="0"/>
              <a:t>(</a:t>
            </a:r>
            <a:r>
              <a:rPr lang="ru-RU" sz="1600" dirty="0" err="1"/>
              <a:t>тюбаж</a:t>
            </a:r>
            <a:r>
              <a:rPr lang="ru-RU" sz="1600" dirty="0"/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7540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Коррекция функции  </a:t>
            </a:r>
            <a:r>
              <a:rPr lang="ru-RU" dirty="0" smtClean="0"/>
              <a:t>почек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000" dirty="0" smtClean="0">
                <a:latin typeface="+mj-lt"/>
              </a:rPr>
              <a:t>Сосудистые  </a:t>
            </a:r>
            <a:r>
              <a:rPr lang="ru-RU" sz="2000" dirty="0">
                <a:latin typeface="+mj-lt"/>
              </a:rPr>
              <a:t>препараты (</a:t>
            </a:r>
            <a:r>
              <a:rPr lang="ru-RU" sz="2000" dirty="0" err="1">
                <a:latin typeface="+mj-lt"/>
              </a:rPr>
              <a:t>танакан</a:t>
            </a:r>
            <a:r>
              <a:rPr lang="ru-RU" sz="2000" dirty="0">
                <a:latin typeface="+mj-lt"/>
              </a:rPr>
              <a:t>, </a:t>
            </a:r>
            <a:r>
              <a:rPr lang="ru-RU" sz="2000" dirty="0" err="1" smtClean="0">
                <a:latin typeface="+mj-lt"/>
              </a:rPr>
              <a:t>актовегин</a:t>
            </a:r>
            <a:r>
              <a:rPr lang="ru-RU" sz="2000" dirty="0" smtClean="0">
                <a:latin typeface="+mj-lt"/>
              </a:rPr>
              <a:t> (осторожно!), </a:t>
            </a:r>
            <a:r>
              <a:rPr lang="ru-RU" sz="2000" dirty="0" err="1">
                <a:latin typeface="+mj-lt"/>
              </a:rPr>
              <a:t>трентал</a:t>
            </a:r>
            <a:r>
              <a:rPr lang="ru-RU" sz="2000" dirty="0">
                <a:latin typeface="+mj-lt"/>
              </a:rPr>
              <a:t>, эуфиллин, </a:t>
            </a:r>
            <a:r>
              <a:rPr lang="ru-RU" sz="2000" dirty="0" err="1">
                <a:latin typeface="+mj-lt"/>
              </a:rPr>
              <a:t>гипоксен</a:t>
            </a:r>
            <a:r>
              <a:rPr lang="ru-RU" sz="2000" dirty="0">
                <a:latin typeface="+mj-lt"/>
              </a:rPr>
              <a:t>, </a:t>
            </a:r>
            <a:r>
              <a:rPr lang="ru-RU" sz="2000" dirty="0" err="1">
                <a:latin typeface="+mj-lt"/>
              </a:rPr>
              <a:t>магне</a:t>
            </a:r>
            <a:r>
              <a:rPr lang="ru-RU" sz="2000" dirty="0">
                <a:latin typeface="+mj-lt"/>
              </a:rPr>
              <a:t> В6  форте)</a:t>
            </a:r>
          </a:p>
          <a:p>
            <a:pPr lvl="0"/>
            <a:r>
              <a:rPr lang="ru-RU" sz="2000" dirty="0">
                <a:latin typeface="+mj-lt"/>
              </a:rPr>
              <a:t>Растительные  мочегонные (листья  березы, лимона  сок, почечного  чая  трава  и т.д.)</a:t>
            </a:r>
          </a:p>
          <a:p>
            <a:pPr lvl="0"/>
            <a:r>
              <a:rPr lang="ru-RU" sz="2000" dirty="0" err="1">
                <a:latin typeface="+mj-lt"/>
              </a:rPr>
              <a:t>Хлоридо</a:t>
            </a:r>
            <a:r>
              <a:rPr lang="ru-RU" sz="2000" dirty="0">
                <a:latin typeface="+mj-lt"/>
              </a:rPr>
              <a:t>-натриевые  ванны (</a:t>
            </a:r>
            <a:r>
              <a:rPr lang="en-US" sz="2000" dirty="0" err="1">
                <a:latin typeface="+mj-lt"/>
              </a:rPr>
              <a:t>NaCl</a:t>
            </a:r>
            <a:r>
              <a:rPr lang="en-US" sz="2000" dirty="0">
                <a:latin typeface="+mj-lt"/>
              </a:rPr>
              <a:t> </a:t>
            </a:r>
            <a:r>
              <a:rPr lang="ru-RU" sz="2000" dirty="0">
                <a:latin typeface="+mj-lt"/>
              </a:rPr>
              <a:t>20 г/л,  </a:t>
            </a:r>
            <a:r>
              <a:rPr lang="en-US" sz="2000" dirty="0">
                <a:latin typeface="+mj-lt"/>
              </a:rPr>
              <a:t>t</a:t>
            </a:r>
            <a:r>
              <a:rPr lang="ru-RU" sz="2000" dirty="0">
                <a:latin typeface="+mj-lt"/>
              </a:rPr>
              <a:t> 37-38</a:t>
            </a:r>
            <a:r>
              <a:rPr lang="ru-RU" sz="2000" baseline="30000" dirty="0">
                <a:latin typeface="+mj-lt"/>
              </a:rPr>
              <a:t>0</a:t>
            </a:r>
            <a:r>
              <a:rPr lang="ru-RU" sz="2000" dirty="0">
                <a:latin typeface="+mj-lt"/>
              </a:rPr>
              <a:t>С,  10-15 мин.)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5860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Коррекция  внешнего  </a:t>
            </a:r>
            <a:r>
              <a:rPr lang="ru-RU" dirty="0" smtClean="0"/>
              <a:t>дыхания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400" b="1" dirty="0" smtClean="0"/>
              <a:t>Энергетики</a:t>
            </a:r>
            <a:endParaRPr lang="ru-RU" sz="2400" b="1" dirty="0"/>
          </a:p>
          <a:p>
            <a:pPr lvl="0"/>
            <a:r>
              <a:rPr lang="ru-RU" sz="2400" b="1" dirty="0"/>
              <a:t>Антиоксиданты</a:t>
            </a:r>
          </a:p>
          <a:p>
            <a:pPr lvl="0"/>
            <a:r>
              <a:rPr lang="ru-RU" sz="2400" b="1" dirty="0" err="1"/>
              <a:t>Антигипоксанты</a:t>
            </a:r>
            <a:endParaRPr lang="ru-RU" sz="2400" b="1" dirty="0"/>
          </a:p>
          <a:p>
            <a:pPr lvl="0"/>
            <a:r>
              <a:rPr lang="ru-RU" sz="2400" b="1" dirty="0"/>
              <a:t>Лечение заболеваний  дыхательных  путей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6656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Коррекция  </a:t>
            </a:r>
            <a:r>
              <a:rPr lang="ru-RU" dirty="0" smtClean="0"/>
              <a:t>дисбактериоза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Восстановление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нормального кишечного  биоценоза с  помощью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эубиотиков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с  расширенным  спектром (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бифиформ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бификол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аципол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линекс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йогулайт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-форте,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хилак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-форте,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бифидумбактерин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-форте)</a:t>
            </a:r>
          </a:p>
          <a:p>
            <a:pPr lvl="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Сорбенты (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Энсорал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Белосорб-П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Карбэдон-М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Диета (продукты,  содержащие клетчатку (отруби, хлопья, фрукты,  овощи,  ягоды),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бифидобактерии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(кисломолочные  продукты)</a:t>
            </a:r>
          </a:p>
          <a:p>
            <a:pPr lvl="0"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Витаминизация (особенно группы  В(В</a:t>
            </a:r>
            <a:r>
              <a:rPr lang="ru-RU" sz="2400" b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В</a:t>
            </a:r>
            <a:r>
              <a:rPr lang="ru-RU" sz="2400" b="1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),  РР)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89004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      Биохимические особенности питания в спорте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+mj-lt"/>
              </a:rPr>
              <a:t>Рациональное питание спортсменов предусматривает соблюдение энергетического равновесия в организме: количество энергии, которая поступила с пищей, должно соответствовать количеству израсходованной энергии.</a:t>
            </a:r>
          </a:p>
          <a:p>
            <a:pPr algn="just"/>
            <a:r>
              <a:rPr lang="ru-RU" sz="2000" dirty="0" smtClean="0">
                <a:latin typeface="+mj-lt"/>
              </a:rPr>
              <a:t>Оптимальное питание включает растительную пищу с высоким содержанием углеводов (60-70 % всех калорий), низким содержанием жиров (</a:t>
            </a:r>
            <a:r>
              <a:rPr lang="en-US" sz="2000" dirty="0" smtClean="0">
                <a:latin typeface="+mj-lt"/>
              </a:rPr>
              <a:t>&lt;</a:t>
            </a:r>
            <a:r>
              <a:rPr lang="ru-RU" sz="2000" dirty="0" smtClean="0">
                <a:latin typeface="+mj-lt"/>
              </a:rPr>
              <a:t>30% всех калорий)  и достаточным количеством белка (10-15% всех калорий).</a:t>
            </a:r>
          </a:p>
          <a:p>
            <a:pPr algn="just"/>
            <a:r>
              <a:rPr lang="ru-RU" sz="2000" dirty="0" smtClean="0">
                <a:latin typeface="+mj-lt"/>
              </a:rPr>
              <a:t>Спортивная диета помогает достичь максимальных результатов и имеет преимущество в способности повысить работоспособность спортсмена над  применением фармакологических препаратов</a:t>
            </a:r>
            <a:r>
              <a:rPr lang="ru-RU" sz="2000" dirty="0" smtClean="0"/>
              <a:t>. </a:t>
            </a:r>
            <a:endParaRPr lang="ru-RU" sz="2000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      Биохимические особенности питания в спорте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b="1" u="sng" dirty="0" smtClean="0"/>
              <a:t>Суточные </a:t>
            </a:r>
            <a:r>
              <a:rPr lang="ru-RU" sz="2000" b="1" u="sng" dirty="0" err="1" smtClean="0"/>
              <a:t>энергозатраты</a:t>
            </a:r>
            <a:r>
              <a:rPr lang="ru-RU" sz="2000" b="1" u="sng" dirty="0" smtClean="0"/>
              <a:t> организма включают :</a:t>
            </a:r>
          </a:p>
          <a:p>
            <a:pPr algn="just">
              <a:buNone/>
            </a:pPr>
            <a:r>
              <a:rPr lang="ru-RU" sz="2000" dirty="0" smtClean="0"/>
              <a:t>1) </a:t>
            </a:r>
            <a:r>
              <a:rPr lang="ru-RU" sz="2000" dirty="0" smtClean="0">
                <a:latin typeface="+mj-lt"/>
              </a:rPr>
              <a:t>Основной обмен ( минимальное количество энергии для поддержки основных функций и процессов биосинтеза в условиях покоя ). У взрослых мужчин массой 65 кг он равен 1600-1800 ккал. У подростков основной обмен выше в 1.5 раза</a:t>
            </a:r>
          </a:p>
          <a:p>
            <a:pPr algn="just">
              <a:buNone/>
            </a:pPr>
            <a:r>
              <a:rPr lang="ru-RU" sz="2000" dirty="0" smtClean="0">
                <a:latin typeface="+mj-lt"/>
              </a:rPr>
              <a:t>2)  </a:t>
            </a:r>
            <a:r>
              <a:rPr lang="ru-RU" sz="2000" dirty="0" err="1" smtClean="0">
                <a:latin typeface="+mj-lt"/>
              </a:rPr>
              <a:t>Энергозатраты</a:t>
            </a:r>
            <a:r>
              <a:rPr lang="ru-RU" sz="2000" dirty="0" smtClean="0">
                <a:latin typeface="+mj-lt"/>
              </a:rPr>
              <a:t> на пищеварение и всасывание пищи. В среднем составляют 10-15 % от суточной  затраты энергии. Самая большая затрата энергии при пищеварении белков ( до 30-40 %)</a:t>
            </a:r>
          </a:p>
          <a:p>
            <a:pPr algn="just">
              <a:buNone/>
            </a:pPr>
            <a:r>
              <a:rPr lang="ru-RU" sz="2000" dirty="0" smtClean="0">
                <a:latin typeface="+mj-lt"/>
              </a:rPr>
              <a:t>3)  </a:t>
            </a:r>
            <a:r>
              <a:rPr lang="ru-RU" sz="2000" dirty="0" err="1" smtClean="0">
                <a:latin typeface="+mj-lt"/>
              </a:rPr>
              <a:t>Энергозатраты</a:t>
            </a:r>
            <a:r>
              <a:rPr lang="ru-RU" sz="2000" dirty="0" smtClean="0">
                <a:latin typeface="+mj-lt"/>
              </a:rPr>
              <a:t> организма на спортивную деятельность. Зависят от интенсивности выполняемой работы и вида спорта: шахматисты, гимнасты тратят около 2000 ккал, баскетболисты близко к 5500 ккал, штангисты, велогонщики до 7000 ккал.  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      Биохимические особенности питания в спорте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Углеводы</a:t>
            </a:r>
          </a:p>
          <a:p>
            <a:pPr algn="just"/>
            <a:r>
              <a:rPr lang="ru-RU" sz="2000" dirty="0" smtClean="0">
                <a:latin typeface="+mj-lt"/>
              </a:rPr>
              <a:t>От запасов углеводов (гликогена) в организме зависит продолжительность работы в аэробной и анаэробной зоне. Количество гликогена у человека весом 70 кг равно в среднем 480 г (эквивалентно 1920 ккал), причем гликоген мышц составляет 400гр , гликоген печени около 80 гр. </a:t>
            </a:r>
          </a:p>
          <a:p>
            <a:pPr algn="just"/>
            <a:r>
              <a:rPr lang="ru-RU" sz="2000" dirty="0" smtClean="0">
                <a:latin typeface="+mj-lt"/>
              </a:rPr>
              <a:t>Более 60% глюкозы, образованной в печени, идет на обеспечение ЦНС</a:t>
            </a:r>
          </a:p>
          <a:p>
            <a:pPr algn="just"/>
            <a:r>
              <a:rPr lang="ru-RU" sz="2000" dirty="0" smtClean="0">
                <a:latin typeface="+mj-lt"/>
              </a:rPr>
              <a:t>В видах спорта на выносливость рекомендовано потреблять 10г углеводов на 1 кг массы. В силовых, скоростно-силовых – 7г на 1 кг массы.</a:t>
            </a:r>
          </a:p>
          <a:p>
            <a:pPr algn="just"/>
            <a:r>
              <a:rPr lang="ru-RU" sz="2000" dirty="0" smtClean="0">
                <a:latin typeface="+mj-lt"/>
              </a:rPr>
              <a:t>Уменьшение содержания углеводов в пищи ниже 300г усиливает распад клеточных белков, окисление жиров и образование кетоновых тел (</a:t>
            </a:r>
            <a:r>
              <a:rPr lang="ru-RU" sz="2000" dirty="0" err="1" smtClean="0">
                <a:latin typeface="+mj-lt"/>
              </a:rPr>
              <a:t>кетоацидоз</a:t>
            </a:r>
            <a:r>
              <a:rPr lang="ru-RU" sz="2000" dirty="0" smtClean="0">
                <a:latin typeface="+mj-lt"/>
              </a:rPr>
              <a:t>). 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   </a:t>
            </a:r>
            <a:r>
              <a:rPr lang="ru-RU" sz="2400" b="1" dirty="0" smtClean="0"/>
              <a:t>Биохимические особенности питания в спорте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</a:t>
            </a:r>
            <a:r>
              <a:rPr lang="ru-RU" dirty="0" smtClean="0">
                <a:latin typeface="+mj-lt"/>
              </a:rPr>
              <a:t>Типы углеводов</a:t>
            </a:r>
          </a:p>
          <a:p>
            <a:pPr algn="just"/>
            <a:r>
              <a:rPr lang="ru-RU" sz="2000" u="sng" dirty="0" smtClean="0">
                <a:latin typeface="+mj-lt"/>
              </a:rPr>
              <a:t>Моносахариды</a:t>
            </a:r>
            <a:r>
              <a:rPr lang="ru-RU" sz="2000" dirty="0" smtClean="0">
                <a:latin typeface="+mj-lt"/>
              </a:rPr>
              <a:t> (глюкоза, фруктоза): фрукты, мед. В спорте применение ограниченно за 1.5-3 часа до интенсивной тренировки. Использовать только в период отдыха для ускорения восстановления гликогена.</a:t>
            </a:r>
          </a:p>
          <a:p>
            <a:pPr algn="just"/>
            <a:r>
              <a:rPr lang="ru-RU" sz="2000" u="sng" dirty="0" smtClean="0">
                <a:latin typeface="+mj-lt"/>
              </a:rPr>
              <a:t>Дисахариды</a:t>
            </a:r>
            <a:r>
              <a:rPr lang="ru-RU" sz="2000" dirty="0" smtClean="0">
                <a:latin typeface="+mj-lt"/>
              </a:rPr>
              <a:t> (сахароза, мальтоза): пищевой сахар, конфеты, торты, варенье. Использовать только при необходимости быстрого восстановления запасов энергии в период отдыха. Норма потребления простых углеводов ( сахара) могут может составлять 100 и более грамм. </a:t>
            </a:r>
          </a:p>
          <a:p>
            <a:pPr algn="just"/>
            <a:r>
              <a:rPr lang="ru-RU" sz="2000" u="sng" dirty="0" smtClean="0">
                <a:latin typeface="+mj-lt"/>
              </a:rPr>
              <a:t>Полисахариды</a:t>
            </a:r>
            <a:r>
              <a:rPr lang="ru-RU" sz="2000" dirty="0" smtClean="0">
                <a:latin typeface="+mj-lt"/>
              </a:rPr>
              <a:t> (крахмал): картофель , ржаной хлеб, крупы (овсянка, гречка, рис).  В рационе спортсменов должны преобладать.</a:t>
            </a:r>
          </a:p>
          <a:p>
            <a:pPr algn="just"/>
            <a:r>
              <a:rPr lang="ru-RU" sz="2000" dirty="0" smtClean="0">
                <a:latin typeface="+mj-lt"/>
              </a:rPr>
              <a:t>Степень «переваривания углеводов» выражается в виде </a:t>
            </a:r>
            <a:r>
              <a:rPr lang="ru-RU" sz="2000" dirty="0" err="1" smtClean="0">
                <a:latin typeface="+mj-lt"/>
              </a:rPr>
              <a:t>гликемического</a:t>
            </a:r>
            <a:r>
              <a:rPr lang="ru-RU" sz="2000" dirty="0" smtClean="0">
                <a:latin typeface="+mj-lt"/>
              </a:rPr>
              <a:t> индекса.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        Биохимические особенности питания в спорте</a:t>
            </a:r>
            <a:br>
              <a:rPr lang="ru-RU" sz="2400" b="1" dirty="0" smtClean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8643998" cy="48577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u="sng" dirty="0" smtClean="0"/>
              <a:t>Продукты с высоким </a:t>
            </a:r>
            <a:r>
              <a:rPr lang="ru-RU" sz="1800" b="1" u="sng" dirty="0" err="1" smtClean="0"/>
              <a:t>гликемическим</a:t>
            </a:r>
            <a:r>
              <a:rPr lang="ru-RU" sz="1800" b="1" u="sng" dirty="0" smtClean="0"/>
              <a:t> индексом                  с средним индексом (</a:t>
            </a:r>
            <a:r>
              <a:rPr lang="en-US" sz="1800" b="1" u="sng" dirty="0" smtClean="0"/>
              <a:t>&lt;50 </a:t>
            </a:r>
            <a:r>
              <a:rPr lang="en-US" sz="1800" b="1" dirty="0" smtClean="0"/>
              <a:t>) </a:t>
            </a:r>
          </a:p>
          <a:p>
            <a:pPr>
              <a:buNone/>
            </a:pPr>
            <a:r>
              <a:rPr lang="en-US" sz="1800" b="1" dirty="0" smtClean="0"/>
              <a:t>                                                                                                    </a:t>
            </a:r>
            <a:r>
              <a:rPr lang="ru-RU" sz="1800" b="1" dirty="0" smtClean="0"/>
              <a:t>гречка, рис коричневый,</a:t>
            </a:r>
          </a:p>
          <a:p>
            <a:pPr>
              <a:buNone/>
            </a:pPr>
            <a:r>
              <a:rPr lang="ru-RU" sz="1800" b="1" dirty="0" smtClean="0"/>
              <a:t>                                                                                                    спагетти, макароны, хлеб</a:t>
            </a:r>
          </a:p>
          <a:p>
            <a:pPr>
              <a:buNone/>
            </a:pPr>
            <a:r>
              <a:rPr lang="ru-RU" sz="1800" b="1" dirty="0" smtClean="0"/>
              <a:t>                                                                                                    ржаной, </a:t>
            </a:r>
            <a:r>
              <a:rPr lang="ru-RU" sz="1800" b="1" dirty="0" err="1" smtClean="0"/>
              <a:t>апельсины,курага</a:t>
            </a:r>
            <a:r>
              <a:rPr lang="ru-RU" sz="1800" b="1" dirty="0" smtClean="0"/>
              <a:t>,</a:t>
            </a:r>
          </a:p>
          <a:p>
            <a:pPr>
              <a:buNone/>
            </a:pPr>
            <a:r>
              <a:rPr lang="ru-RU" sz="1800" b="1" dirty="0" smtClean="0"/>
              <a:t>                                                                                                     орехи грецкие, грибы….</a:t>
            </a:r>
          </a:p>
          <a:p>
            <a:pPr>
              <a:buNone/>
            </a:pPr>
            <a:r>
              <a:rPr lang="ru-RU" sz="1800" b="1" dirty="0" smtClean="0"/>
              <a:t>                                                                                               </a:t>
            </a:r>
          </a:p>
          <a:p>
            <a:pPr>
              <a:buNone/>
            </a:pPr>
            <a:r>
              <a:rPr lang="ru-RU" sz="1800" b="1" dirty="0" smtClean="0"/>
              <a:t>                                                                                                   </a:t>
            </a:r>
            <a:endParaRPr lang="ru-RU" sz="1800" b="1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85720" y="2071678"/>
          <a:ext cx="7747012" cy="4500594"/>
        </p:xfrm>
        <a:graphic>
          <a:graphicData uri="http://schemas.openxmlformats.org/presentationml/2006/ole">
            <p:oleObj spid="_x0000_s1026" name="Документ" r:id="rId3" imgW="6222605" imgH="4744624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Кардиоинтервалография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688" y="1518855"/>
            <a:ext cx="5471449" cy="530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591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       Биохимические особенности питания в спорте</a:t>
            </a:r>
            <a:br>
              <a:rPr lang="ru-RU" sz="2400" b="1" dirty="0" smtClean="0"/>
            </a:br>
            <a:r>
              <a:rPr lang="ru-RU" sz="2400" b="1" dirty="0" smtClean="0"/>
              <a:t>                   </a:t>
            </a:r>
            <a:r>
              <a:rPr lang="ru-RU" sz="1600" b="1" dirty="0" smtClean="0"/>
              <a:t>Тактика приема углеводов после тренировок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1800" b="1" u="sng" dirty="0" smtClean="0"/>
              <a:t>Подготовительный период (тренировка преимущественно направленная на развитие выносливости). </a:t>
            </a:r>
            <a:r>
              <a:rPr lang="ru-RU" sz="1800" dirty="0" smtClean="0"/>
              <a:t>При интенсивности 60-80% МПК ( зона мощности до ПАНО) запасы гликогена исчерпываются через 2-4 часа, при интенсивности 90-130% МПК (зона 3-4) запасы гликогена исчерпываются после 15-30 мин.</a:t>
            </a:r>
          </a:p>
          <a:p>
            <a:pPr algn="just">
              <a:buNone/>
            </a:pPr>
            <a:r>
              <a:rPr lang="ru-RU" sz="1800" dirty="0" smtClean="0"/>
              <a:t>      Основная масса углеводов (65-70%) в виде полисахаридов, 25-30% простые и легкоусвояемые углеводы, 5 % -пищевые волокна.</a:t>
            </a:r>
          </a:p>
          <a:p>
            <a:pPr algn="just">
              <a:buNone/>
            </a:pPr>
            <a:r>
              <a:rPr lang="ru-RU" sz="1800" dirty="0" smtClean="0"/>
              <a:t>      </a:t>
            </a:r>
            <a:r>
              <a:rPr lang="ru-RU" sz="1800" b="1" dirty="0" smtClean="0"/>
              <a:t>Прием углеводов 50 г и более (1г</a:t>
            </a:r>
            <a:r>
              <a:rPr lang="en-US" sz="1800" b="1" dirty="0" smtClean="0"/>
              <a:t>/</a:t>
            </a:r>
            <a:r>
              <a:rPr lang="ru-RU" sz="1800" b="1" dirty="0" smtClean="0"/>
              <a:t>кг) с высоким </a:t>
            </a:r>
            <a:r>
              <a:rPr lang="ru-RU" sz="1800" b="1" dirty="0" err="1" smtClean="0"/>
              <a:t>гликемическим</a:t>
            </a:r>
            <a:r>
              <a:rPr lang="ru-RU" sz="1800" b="1" dirty="0" smtClean="0"/>
              <a:t> индексом сразу</a:t>
            </a:r>
            <a:r>
              <a:rPr lang="ru-RU" sz="1800" dirty="0" smtClean="0"/>
              <a:t> </a:t>
            </a:r>
            <a:r>
              <a:rPr lang="ru-RU" sz="1800" b="1" dirty="0" smtClean="0"/>
              <a:t>после больших нагрузок </a:t>
            </a:r>
            <a:r>
              <a:rPr lang="ru-RU" sz="1800" dirty="0" smtClean="0"/>
              <a:t>(через 15 - 30 мин), </a:t>
            </a:r>
            <a:r>
              <a:rPr lang="ru-RU" sz="1800" b="1" dirty="0" smtClean="0"/>
              <a:t>затем спустя 2 часа ( 2 г</a:t>
            </a:r>
            <a:r>
              <a:rPr lang="en-US" sz="1800" b="1" dirty="0" smtClean="0"/>
              <a:t>/</a:t>
            </a:r>
            <a:r>
              <a:rPr lang="ru-RU" sz="1800" b="1" dirty="0" smtClean="0"/>
              <a:t>кг) </a:t>
            </a:r>
            <a:r>
              <a:rPr lang="ru-RU" sz="1800" dirty="0" smtClean="0"/>
              <a:t>способствует более быстрому восстановлению гликогена в мышцах. В качестве второго питания, содержащего 100г углеводов может быть 2 стакана спагетти, 1 стакан томатного сока и 2 кусочка французского хлеба. Основной прием пищи не ранее 30-45 мин после тренировки, так как пища богатая жирами и белком препятствует поступлению глюкозы в кишечник.</a:t>
            </a:r>
          </a:p>
          <a:p>
            <a:pPr algn="just">
              <a:buNone/>
            </a:pPr>
            <a:r>
              <a:rPr lang="ru-RU" sz="1800" dirty="0" smtClean="0"/>
              <a:t>       Продукты со средним </a:t>
            </a:r>
            <a:r>
              <a:rPr lang="ru-RU" sz="1800" dirty="0" err="1" smtClean="0"/>
              <a:t>гликемическим</a:t>
            </a:r>
            <a:r>
              <a:rPr lang="ru-RU" sz="1800" dirty="0" smtClean="0"/>
              <a:t> индексом включать в рацион в течение 24     часов после интенсивной нагрузки (соревнования), употребив не менее 8 г</a:t>
            </a:r>
            <a:r>
              <a:rPr lang="en-US" sz="1800" dirty="0" smtClean="0"/>
              <a:t>/</a:t>
            </a:r>
            <a:r>
              <a:rPr lang="ru-RU" sz="1800" dirty="0" smtClean="0"/>
              <a:t>кг    углевода.</a:t>
            </a:r>
            <a:endParaRPr lang="ru-RU" sz="1800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/>
              <a:t>         Биохимические особенности питания в спорте</a:t>
            </a:r>
            <a:br>
              <a:rPr lang="ru-RU" sz="2700" b="1" dirty="0" smtClean="0"/>
            </a:br>
            <a:r>
              <a:rPr lang="ru-RU" b="1" dirty="0" smtClean="0"/>
              <a:t>               </a:t>
            </a:r>
            <a:r>
              <a:rPr lang="ru-RU" sz="1800" b="1" dirty="0" smtClean="0"/>
              <a:t>Тактика приема углеводов во время соревнований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2000" dirty="0" smtClean="0">
                <a:latin typeface="+mj-lt"/>
              </a:rPr>
              <a:t>Если старт утром : завтрак с углеводными легкоусвояемыми продуктами  с достаточным количеством жидкости(апельсиновый сок, оладьи с сиропом, рогалик, йогурт, банан)</a:t>
            </a:r>
          </a:p>
          <a:p>
            <a:pPr algn="just"/>
            <a:r>
              <a:rPr lang="ru-RU" sz="2000" dirty="0" smtClean="0">
                <a:latin typeface="+mj-lt"/>
              </a:rPr>
              <a:t>Если старт днем : за 3-4 часа до соревнований обычная пища, затем не менее чем за 50-60 мин только легкая углеводная пища (тосты, булочки, блины или кексы с добавлением варенья или меда, каши, сухие завтраки, спортивные батончики…)</a:t>
            </a:r>
          </a:p>
          <a:p>
            <a:pPr algn="just"/>
            <a:r>
              <a:rPr lang="ru-RU" sz="2000" dirty="0" smtClean="0">
                <a:latin typeface="+mj-lt"/>
              </a:rPr>
              <a:t>При нескольких стартах в день с длительными перерывами необходимы легко перевариваемые продукты : мясной, куриный бульоны, вареная курица или телятина, картофельное пюре, белый хлеб с маслом и медом, кофе, какао, фруктовые соки и мороженое.</a:t>
            </a:r>
          </a:p>
          <a:p>
            <a:pPr algn="just"/>
            <a:r>
              <a:rPr lang="ru-RU" sz="2000" dirty="0" smtClean="0">
                <a:latin typeface="+mj-lt"/>
              </a:rPr>
              <a:t>После финиша прием «быстрых» углеводов в количестве 1г</a:t>
            </a:r>
            <a:r>
              <a:rPr lang="en-US" sz="2000" dirty="0" smtClean="0">
                <a:latin typeface="+mj-lt"/>
              </a:rPr>
              <a:t>/</a:t>
            </a:r>
            <a:r>
              <a:rPr lang="ru-RU" sz="2000" dirty="0" smtClean="0">
                <a:latin typeface="+mj-lt"/>
              </a:rPr>
              <a:t>кг и 6-10 % раствора углеводно-минерального напитка . Основной прием пищи через 1 час.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100967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     Биохимические особенности питания в спорте</a:t>
            </a:r>
            <a:br>
              <a:rPr lang="ru-RU" sz="2400" b="1" dirty="0" smtClean="0"/>
            </a:br>
            <a:r>
              <a:rPr lang="ru-RU" sz="2400" b="1" dirty="0" smtClean="0"/>
              <a:t>        т</a:t>
            </a:r>
            <a:r>
              <a:rPr lang="ru-RU" sz="1800" b="1" dirty="0" smtClean="0"/>
              <a:t>актика  приема  углеводов  во время  длительной нагрузки    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b="1" dirty="0" smtClean="0"/>
              <a:t>Каждый час принимать по 30-60 г углеводов</a:t>
            </a:r>
            <a:r>
              <a:rPr lang="ru-RU" sz="2000" dirty="0" smtClean="0"/>
              <a:t>: 1спортивный батончик (47г), 2 геля (50г), 4 овсяных печенья (42г), 1.5 банана (45г)+ 100-200мл воды</a:t>
            </a:r>
          </a:p>
          <a:p>
            <a:pPr algn="just"/>
            <a:r>
              <a:rPr lang="ru-RU" sz="2000" b="1" dirty="0" smtClean="0"/>
              <a:t>Или каждый час принимать 4-8% спортивный напиток</a:t>
            </a:r>
            <a:r>
              <a:rPr lang="ru-RU" sz="2000" dirty="0" smtClean="0"/>
              <a:t> , содержащий воду и углеводы : 700мл (42г)</a:t>
            </a:r>
          </a:p>
          <a:p>
            <a:pPr algn="just"/>
            <a:r>
              <a:rPr lang="ru-RU" sz="2000" dirty="0" smtClean="0"/>
              <a:t>Поддержать высокую интенсивность упражнения более длительное время  позволяет метод «углеводного насыщения», используемый за несколько дней до старта. Углеводная загрузка может увеличить запасы гликогена в мышцах на 50-100%. </a:t>
            </a:r>
            <a:r>
              <a:rPr lang="ru-RU" sz="2000" b="1" dirty="0" smtClean="0"/>
              <a:t>Обратить внимание: </a:t>
            </a:r>
            <a:r>
              <a:rPr lang="ru-RU" sz="2000" dirty="0" smtClean="0"/>
              <a:t>метод целесообразно использовать только перед соревнованиями , </a:t>
            </a:r>
            <a:r>
              <a:rPr lang="ru-RU" sz="2000" b="1" dirty="0" smtClean="0"/>
              <a:t>длящимися более 90 минут.</a:t>
            </a:r>
            <a:endParaRPr lang="ru-RU" sz="2000" b="1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PragmaticaC" charset="-52"/>
                <a:ea typeface="Calibri" pitchFamily="34" charset="0"/>
                <a:cs typeface="PragmaticaC" charset="-52"/>
              </a:rPr>
              <a:t>Питание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04800" y="1268760"/>
            <a:ext cx="8515672" cy="5400600"/>
          </a:xfrm>
        </p:spPr>
        <p:txBody>
          <a:bodyPr>
            <a:normAutofit fontScale="55000" lnSpcReduction="20000"/>
          </a:bodyPr>
          <a:lstStyle/>
          <a:p>
            <a:pPr fontAlgn="t"/>
            <a:endParaRPr lang="ru-RU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dirty="0" smtClean="0">
                <a:solidFill>
                  <a:srgbClr val="000000"/>
                </a:solidFill>
                <a:latin typeface="PragmaticaC" charset="-52"/>
                <a:ea typeface="Calibri" pitchFamily="34" charset="0"/>
                <a:cs typeface="NewtonC" charset="-52"/>
              </a:rPr>
              <a:t>Здоровое </a:t>
            </a:r>
            <a:r>
              <a:rPr lang="ru-RU" dirty="0">
                <a:solidFill>
                  <a:srgbClr val="000000"/>
                </a:solidFill>
                <a:latin typeface="PragmaticaC" charset="-52"/>
                <a:ea typeface="Calibri" pitchFamily="34" charset="0"/>
                <a:cs typeface="NewtonC" charset="-52"/>
              </a:rPr>
              <a:t>питание имеет следующие характеристики</a:t>
            </a:r>
            <a:r>
              <a:rPr lang="ru-RU" dirty="0" smtClean="0">
                <a:solidFill>
                  <a:srgbClr val="000000"/>
                </a:solidFill>
                <a:latin typeface="PragmaticaC" charset="-52"/>
                <a:ea typeface="Calibri" pitchFamily="34" charset="0"/>
                <a:cs typeface="NewtonC" charset="-52"/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solidFill>
                  <a:srgbClr val="000000"/>
                </a:solidFill>
                <a:latin typeface="PragmaticaC" charset="-52"/>
                <a:ea typeface="Calibri" pitchFamily="34" charset="0"/>
                <a:cs typeface="NewtonC" charset="-52"/>
              </a:rPr>
              <a:t>   </a:t>
            </a:r>
            <a:endParaRPr lang="ru-RU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Symbol" pitchFamily="18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Symbol" pitchFamily="18" charset="2"/>
              </a:rPr>
              <a:t>• 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NewtonC" charset="-52"/>
              </a:rPr>
              <a:t>Калорийность питания должна быть ограничена и достаточна для поддержания (или достижения) 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NewtonC" charset="-52"/>
              </a:rPr>
              <a:t>нормальной 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NewtonC" charset="-52"/>
              </a:rPr>
              <a:t>массы тела, ИМТ &lt; 25 кг/м2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t">
              <a:buNone/>
            </a:pPr>
            <a:r>
              <a:rPr lang="ru-RU" dirty="0" smtClean="0"/>
              <a:t>• </a:t>
            </a:r>
            <a:r>
              <a:rPr lang="ru-RU" dirty="0">
                <a:latin typeface="+mj-lt"/>
              </a:rPr>
              <a:t>Насыщенные жирные кислоты составляют &lt; 10% суточной калорийности и замещаются полиненасыщенными жирными кислотами. </a:t>
            </a:r>
          </a:p>
          <a:p>
            <a:pPr fontAlgn="t">
              <a:buNone/>
            </a:pPr>
            <a:r>
              <a:rPr lang="ru-RU" dirty="0">
                <a:latin typeface="+mj-lt"/>
              </a:rPr>
              <a:t>• Транс-ненасыщенные жирные кислоты: их потребление резко ограничено, &lt; 1% общей калорийности из натуральных продуктов, предпочтительно не использовать в процессе приготовления пищи. </a:t>
            </a:r>
          </a:p>
          <a:p>
            <a:pPr fontAlgn="t">
              <a:buNone/>
            </a:pPr>
            <a:r>
              <a:rPr lang="ru-RU" dirty="0">
                <a:latin typeface="+mj-lt"/>
              </a:rPr>
              <a:t>• &lt; 5 г поваренной соли в день. </a:t>
            </a:r>
          </a:p>
          <a:p>
            <a:pPr fontAlgn="t">
              <a:buNone/>
            </a:pPr>
            <a:r>
              <a:rPr lang="ru-RU" dirty="0">
                <a:latin typeface="+mj-lt"/>
              </a:rPr>
              <a:t>• 30–45 г пищевых волокон в день из </a:t>
            </a:r>
            <a:r>
              <a:rPr lang="ru-RU" dirty="0" err="1">
                <a:latin typeface="+mj-lt"/>
              </a:rPr>
              <a:t>цельнозерновых</a:t>
            </a:r>
            <a:r>
              <a:rPr lang="ru-RU" dirty="0">
                <a:latin typeface="+mj-lt"/>
              </a:rPr>
              <a:t> продуктов, овощей и фруктов. </a:t>
            </a:r>
          </a:p>
          <a:p>
            <a:pPr fontAlgn="t">
              <a:buNone/>
            </a:pPr>
            <a:r>
              <a:rPr lang="ru-RU" dirty="0">
                <a:latin typeface="+mj-lt"/>
              </a:rPr>
              <a:t>• 200 г фруктов в день (2–3 порции). </a:t>
            </a:r>
          </a:p>
          <a:p>
            <a:pPr fontAlgn="t">
              <a:buNone/>
            </a:pPr>
            <a:r>
              <a:rPr lang="ru-RU" dirty="0">
                <a:latin typeface="+mj-lt"/>
              </a:rPr>
              <a:t>• 200 г овощей в день (2–3 порции). </a:t>
            </a:r>
          </a:p>
          <a:p>
            <a:pPr fontAlgn="t">
              <a:buNone/>
            </a:pPr>
            <a:r>
              <a:rPr lang="ru-RU" dirty="0">
                <a:latin typeface="+mj-lt"/>
              </a:rPr>
              <a:t>• Рыба, по крайней мере, два раза в неделю, в один из приемов должна быть жирная рыба. </a:t>
            </a:r>
          </a:p>
          <a:p>
            <a:pPr fontAlgn="t">
              <a:buNone/>
            </a:pPr>
            <a:r>
              <a:rPr lang="ru-RU" dirty="0">
                <a:latin typeface="+mj-lt"/>
              </a:rPr>
              <a:t>• Употребление алкогольных напитков должно быть ограничено до двух бокалов в день (20 г алкоголя в день) для мужчин и одного бокала в день (10 г алкоголя в день) для женщин.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9382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Цикл  Кребса</a:t>
            </a:r>
            <a:endParaRPr lang="ru-RU" dirty="0"/>
          </a:p>
        </p:txBody>
      </p:sp>
      <p:pic>
        <p:nvPicPr>
          <p:cNvPr id="4" name="Объект 3" descr="File:Citric acid cycle with aconitate 2 ru.sv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27584" y="1268760"/>
            <a:ext cx="7416823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2521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Кардиоинтервалография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5129" y="1554163"/>
            <a:ext cx="4806141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525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2018</TotalTime>
  <Words>6396</Words>
  <Application>Microsoft Office PowerPoint</Application>
  <PresentationFormat>Экран (4:3)</PresentationFormat>
  <Paragraphs>618</Paragraphs>
  <Slides>84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84</vt:i4>
      </vt:variant>
    </vt:vector>
  </HeadingPairs>
  <TitlesOfParts>
    <vt:vector size="86" baseType="lpstr">
      <vt:lpstr>Трек</vt:lpstr>
      <vt:lpstr>Документ</vt:lpstr>
      <vt:lpstr>Актуальные  проблемы  спортивной  науки</vt:lpstr>
      <vt:lpstr>             Кабинет спортивной медицины                      МБОУ ДОД «Гребной канал»Дон</vt:lpstr>
      <vt:lpstr>       Аппарат     «Ормед-профессионал»</vt:lpstr>
      <vt:lpstr>Слайд 4</vt:lpstr>
      <vt:lpstr>                             стресс</vt:lpstr>
      <vt:lpstr>               РЕАКЦИЯ АктивациИ</vt:lpstr>
      <vt:lpstr>               Кардиоанализатор</vt:lpstr>
      <vt:lpstr>Кардиоинтервалография</vt:lpstr>
      <vt:lpstr>Кардиоинтервалография</vt:lpstr>
      <vt:lpstr>Кардиоинтервалография</vt:lpstr>
      <vt:lpstr>Кардиоинтервалография</vt:lpstr>
      <vt:lpstr>Кардиоинтервалография</vt:lpstr>
      <vt:lpstr>Кардиоинтервалография</vt:lpstr>
      <vt:lpstr>Генетические маркеры в  отборе и прогнозировании высоких  спортивных  достижений </vt:lpstr>
      <vt:lpstr>Слайд 15</vt:lpstr>
      <vt:lpstr>Слайд 16</vt:lpstr>
      <vt:lpstr>Слайд 17</vt:lpstr>
      <vt:lpstr>Показатели, определяющие уровень спортивной формы и пригодности к избранному виду спорта.</vt:lpstr>
      <vt:lpstr>Пример расчета потенциальных возможностей сердца и мышечной системы у спортсменов ( из работ В.Н.Селуянова). </vt:lpstr>
      <vt:lpstr>Максимальное  потребление кислорода  (МПК)</vt:lpstr>
      <vt:lpstr>Общие принципы тренировок, направленных на повышение МПК</vt:lpstr>
      <vt:lpstr>Слайд 22</vt:lpstr>
      <vt:lpstr>Слайд 23</vt:lpstr>
      <vt:lpstr>Слайд 24</vt:lpstr>
      <vt:lpstr>Анализ причин внезапной смерти 1866 высоко квалифицированных спортсменов за 1980-2006 гг.</vt:lpstr>
      <vt:lpstr>  ВНЕЗАПНАЯ СМЕРТЬ У СПОРТСМЕНОВ</vt:lpstr>
      <vt:lpstr>ВИДЫ  МЫШЕЧНЫХ ВОЛОКОН</vt:lpstr>
      <vt:lpstr>Строение клетки</vt:lpstr>
      <vt:lpstr>Порог  анаэробного  обмена (ПАНО)</vt:lpstr>
      <vt:lpstr>Общие принципы тренировок, направленные на повышение ПАНО </vt:lpstr>
      <vt:lpstr>Порог Аэробного Обмена (ПАО) </vt:lpstr>
      <vt:lpstr>Определение аэробного и анаэробного порога при проведении теста со ступенчатым увеличением скорости плавания.</vt:lpstr>
      <vt:lpstr>Факторы, стимулирующие синтез миофибрилл (по Селуянову В.Н.)</vt:lpstr>
      <vt:lpstr>Гиперплазия  быстрых  мышечных  волокон (БМВ)  ( для скоростно-силовых видов спорта)</vt:lpstr>
      <vt:lpstr>Гиперплазия миофибрилл в медленных мышечных волокнах  (ММВ) </vt:lpstr>
      <vt:lpstr>Простые показатели оценки уровня подготовленности спортсмена и эффективности восстановительных процессов.</vt:lpstr>
      <vt:lpstr>Простые показатели оценки уровня подготовленности спортсмена и эффективности восстановительных процессов </vt:lpstr>
      <vt:lpstr>Оценка характеристики метаболических процессов </vt:lpstr>
      <vt:lpstr>Оценка характеристики аэробного механизма. МОЩНОСТЬ</vt:lpstr>
      <vt:lpstr>ЕМКОСТЬ</vt:lpstr>
      <vt:lpstr>Эффективность</vt:lpstr>
      <vt:lpstr>Оценка характеристики анаэробного механизма (скоростно-силовых возможностей). АЛАКТАТНАЯ МОЩНОСТЬ</vt:lpstr>
      <vt:lpstr>ГЛИКОЛИТИЧЕСКАЯ МОЩНОСТЬ</vt:lpstr>
      <vt:lpstr>ГЛИКОЛИТИЧЕСКАЯ ЕМКОСТЬ</vt:lpstr>
      <vt:lpstr>Австралийская модель распределения нагрузок по зонам мощности на основе ЧСС  макс </vt:lpstr>
      <vt:lpstr>Классификации тренировочных нагрузок по их преимущественному воздействию </vt:lpstr>
      <vt:lpstr>Классификации тренировочных нагрузок по их преимущественному воздействию </vt:lpstr>
      <vt:lpstr>Норвежская система тренировок.                                                                                         Steve Seyler - норвежский физиолог в области спорта.</vt:lpstr>
      <vt:lpstr>Слайд 49</vt:lpstr>
      <vt:lpstr>Принцип прогрессивной нагрузки (норвежская система) </vt:lpstr>
      <vt:lpstr>Подготовка и объемы норвежских бегунов  (Норвежский Институт Спортивной науки сезон 2008)</vt:lpstr>
      <vt:lpstr>Распределение нагрузки по интенсивности (норвежская система)</vt:lpstr>
      <vt:lpstr>ФГОУ «Государственная школа высшего спортивного мастерства – Центр подготовки сборных юношеских, юниорских и молодежных команд России». Научно-методическое пособие.М., 2011. Оптимальное соотношение времени специальной работы в различных зонах интенсивности в макроцикле подготовки.   </vt:lpstr>
      <vt:lpstr>Сезон  2010/11 в цифрах (47  недель).  Распределение общего  объема плавания по  тренировочным режимам – ТР (зонам физиологической мощности основанным на доминирующей системе энергообеспечения).Сборная германии по плаванию.</vt:lpstr>
      <vt:lpstr>Слайд 55</vt:lpstr>
      <vt:lpstr>Слайд 56</vt:lpstr>
      <vt:lpstr>Факторы,  ограничивающие  работоспособность  спортсмена</vt:lpstr>
      <vt:lpstr>Системные  факторы</vt:lpstr>
      <vt:lpstr>Органные  факторы</vt:lpstr>
      <vt:lpstr>       Коррекция пониженного  энергообеспечения мышц       </vt:lpstr>
      <vt:lpstr>Коррекция клеточного  дыхания в работающих мышцах</vt:lpstr>
      <vt:lpstr>Коррекция  кислотно-основного  состояния и ионного  равновесия</vt:lpstr>
      <vt:lpstr>Сохранение водно-солевого баланса</vt:lpstr>
      <vt:lpstr>Сохранение водно-солевого баланса           (принципы оптимального потребления жидкости )</vt:lpstr>
      <vt:lpstr>Сохранение водно-солевого баланса (продолжение) д.м.н. Бабак Шадган, главный медицинский специалист гребных видов спорта I.R. Iran </vt:lpstr>
      <vt:lpstr>Коррекция свободнорадикальных  процессов</vt:lpstr>
      <vt:lpstr>Коррекция  нарушения микроциркуляции</vt:lpstr>
      <vt:lpstr>Коррекция иммунологической реактивности</vt:lpstr>
      <vt:lpstr>Коррекция угнетения  центральной, периферической и вегетативной нервных  систем</vt:lpstr>
      <vt:lpstr>Коррекция пониженной  функции  миокарда</vt:lpstr>
      <vt:lpstr>Коррекция функции печени</vt:lpstr>
      <vt:lpstr>Коррекция функции  почек</vt:lpstr>
      <vt:lpstr>Коррекция  внешнего  дыхания</vt:lpstr>
      <vt:lpstr>Коррекция  дисбактериоза</vt:lpstr>
      <vt:lpstr>      Биохимические особенности питания в спорте</vt:lpstr>
      <vt:lpstr>      Биохимические особенности питания в спорте</vt:lpstr>
      <vt:lpstr>      Биохимические особенности питания в спорте</vt:lpstr>
      <vt:lpstr>   Биохимические особенности питания в спорте</vt:lpstr>
      <vt:lpstr>        Биохимические особенности питания в спорте </vt:lpstr>
      <vt:lpstr>       Биохимические особенности питания в спорте                    Тактика приема углеводов после тренировок</vt:lpstr>
      <vt:lpstr>         Биохимические особенности питания в спорте                Тактика приема углеводов во время соревнований </vt:lpstr>
      <vt:lpstr>     Биохимические особенности питания в спорте         тактика  приема  углеводов  во время  длительной нагрузки    </vt:lpstr>
      <vt:lpstr>Питание</vt:lpstr>
      <vt:lpstr>Цикл  Кребса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Роман</dc:creator>
  <cp:lastModifiedBy>Victor</cp:lastModifiedBy>
  <cp:revision>213</cp:revision>
  <dcterms:created xsi:type="dcterms:W3CDTF">2013-03-31T13:25:30Z</dcterms:created>
  <dcterms:modified xsi:type="dcterms:W3CDTF">2013-05-14T13:25:44Z</dcterms:modified>
</cp:coreProperties>
</file>