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3.wav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67"/>
  </p:notesMasterIdLst>
  <p:sldIdLst>
    <p:sldId id="256" r:id="rId2"/>
    <p:sldId id="406" r:id="rId3"/>
    <p:sldId id="407" r:id="rId4"/>
    <p:sldId id="405" r:id="rId5"/>
    <p:sldId id="622" r:id="rId6"/>
    <p:sldId id="478" r:id="rId7"/>
    <p:sldId id="631" r:id="rId8"/>
    <p:sldId id="479" r:id="rId9"/>
    <p:sldId id="480" r:id="rId10"/>
    <p:sldId id="481" r:id="rId11"/>
    <p:sldId id="626" r:id="rId12"/>
    <p:sldId id="623" r:id="rId13"/>
    <p:sldId id="633" r:id="rId14"/>
    <p:sldId id="594" r:id="rId15"/>
    <p:sldId id="591" r:id="rId16"/>
    <p:sldId id="592" r:id="rId17"/>
    <p:sldId id="593" r:id="rId18"/>
    <p:sldId id="595" r:id="rId19"/>
    <p:sldId id="596" r:id="rId20"/>
    <p:sldId id="589" r:id="rId21"/>
    <p:sldId id="496" r:id="rId22"/>
    <p:sldId id="627" r:id="rId23"/>
    <p:sldId id="498" r:id="rId24"/>
    <p:sldId id="499" r:id="rId25"/>
    <p:sldId id="624" r:id="rId26"/>
    <p:sldId id="500" r:id="rId27"/>
    <p:sldId id="501" r:id="rId28"/>
    <p:sldId id="502" r:id="rId29"/>
    <p:sldId id="508" r:id="rId30"/>
    <p:sldId id="509" r:id="rId31"/>
    <p:sldId id="510" r:id="rId32"/>
    <p:sldId id="574" r:id="rId33"/>
    <p:sldId id="506" r:id="rId34"/>
    <p:sldId id="571" r:id="rId35"/>
    <p:sldId id="507" r:id="rId36"/>
    <p:sldId id="575" r:id="rId37"/>
    <p:sldId id="559" r:id="rId38"/>
    <p:sldId id="560" r:id="rId39"/>
    <p:sldId id="561" r:id="rId40"/>
    <p:sldId id="562" r:id="rId41"/>
    <p:sldId id="597" r:id="rId42"/>
    <p:sldId id="563" r:id="rId43"/>
    <p:sldId id="590" r:id="rId44"/>
    <p:sldId id="564" r:id="rId45"/>
    <p:sldId id="565" r:id="rId46"/>
    <p:sldId id="585" r:id="rId47"/>
    <p:sldId id="580" r:id="rId48"/>
    <p:sldId id="584" r:id="rId49"/>
    <p:sldId id="613" r:id="rId50"/>
    <p:sldId id="581" r:id="rId51"/>
    <p:sldId id="579" r:id="rId52"/>
    <p:sldId id="587" r:id="rId53"/>
    <p:sldId id="588" r:id="rId54"/>
    <p:sldId id="610" r:id="rId55"/>
    <p:sldId id="558" r:id="rId56"/>
    <p:sldId id="614" r:id="rId57"/>
    <p:sldId id="616" r:id="rId58"/>
    <p:sldId id="576" r:id="rId59"/>
    <p:sldId id="619" r:id="rId60"/>
    <p:sldId id="620" r:id="rId61"/>
    <p:sldId id="280" r:id="rId62"/>
    <p:sldId id="281" r:id="rId63"/>
    <p:sldId id="282" r:id="rId64"/>
    <p:sldId id="461" r:id="rId65"/>
    <p:sldId id="463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8154" autoAdjust="0"/>
  </p:normalViewPr>
  <p:slideViewPr>
    <p:cSldViewPr>
      <p:cViewPr>
        <p:scale>
          <a:sx n="71" d="100"/>
          <a:sy n="71" d="100"/>
        </p:scale>
        <p:origin x="-13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8" y="135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A8C1-E181-4868-BF51-E0007CB164B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620A-52BF-4638-BBD8-3D0503722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358246" cy="192882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Роль </a:t>
            </a:r>
            <a:r>
              <a:rPr lang="ru-RU" sz="2000" dirty="0" err="1" smtClean="0"/>
              <a:t>низкоинтенсивных</a:t>
            </a:r>
            <a:r>
              <a:rPr lang="ru-RU" sz="2000" dirty="0" smtClean="0"/>
              <a:t> и высокоинтенсивных тренировок в развитии производительности элитных спортсменов циклических видов спорта.</a:t>
            </a:r>
            <a:br>
              <a:rPr lang="ru-RU" sz="2000" dirty="0" smtClean="0"/>
            </a:br>
            <a:r>
              <a:rPr lang="ru-RU" sz="2000" dirty="0" smtClean="0"/>
              <a:t>Научные исследования и Современная практика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286388"/>
            <a:ext cx="6338902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к.м.н.  врач  спортивной  медицины  </a:t>
            </a:r>
          </a:p>
          <a:p>
            <a:pPr algn="ctr"/>
            <a:r>
              <a:rPr lang="ru-RU" dirty="0" smtClean="0"/>
              <a:t>Фомин  Виктор Леонидович</a:t>
            </a:r>
            <a:endParaRPr lang="ru-RU" dirty="0"/>
          </a:p>
        </p:txBody>
      </p:sp>
      <p:pic>
        <p:nvPicPr>
          <p:cNvPr id="4" name="Рисунок 3" descr="P7290005.JPG"/>
          <p:cNvPicPr>
            <a:picLocks noChangeAspect="1"/>
          </p:cNvPicPr>
          <p:nvPr/>
        </p:nvPicPr>
        <p:blipFill>
          <a:blip r:embed="rId2" cstate="print">
            <a:lum bright="-1000" contrast="9000"/>
          </a:blip>
          <a:stretch>
            <a:fillRect/>
          </a:stretch>
        </p:blipFill>
        <p:spPr>
          <a:xfrm>
            <a:off x="4857752" y="0"/>
            <a:ext cx="4286248" cy="24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"/>
    </mc:Choice>
    <mc:Fallback xmlns="">
      <p:transition spd="slow" advTm="6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для определения содержания 2-х типов тренировок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 err="1" smtClean="0">
                <a:solidFill>
                  <a:srgbClr val="FFFF00"/>
                </a:solidFill>
              </a:rPr>
              <a:t>Низкоинтенсивные</a:t>
            </a:r>
            <a:r>
              <a:rPr lang="ru-RU" sz="2200" b="1" dirty="0" smtClean="0">
                <a:solidFill>
                  <a:srgbClr val="FFFF00"/>
                </a:solidFill>
              </a:rPr>
              <a:t> тренировки </a:t>
            </a:r>
            <a:r>
              <a:rPr lang="ru-RU" sz="2200" dirty="0" smtClean="0"/>
              <a:t>подразумевают большую продолжительность обучения (от 1 до 6 часов) с интенсивностью между </a:t>
            </a:r>
            <a:r>
              <a:rPr lang="ru-RU" sz="2200" b="1" dirty="0" smtClean="0"/>
              <a:t>50% МПК </a:t>
            </a:r>
            <a:r>
              <a:rPr lang="ru-RU" sz="2200" dirty="0" smtClean="0"/>
              <a:t>и </a:t>
            </a:r>
            <a:r>
              <a:rPr lang="ru-RU" sz="2200" b="1" dirty="0" smtClean="0"/>
              <a:t>аэробным порогом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/>
              <a:t>(VT1)</a:t>
            </a:r>
            <a:r>
              <a:rPr lang="ru-RU" sz="2200" dirty="0" smtClean="0"/>
              <a:t>, но ближе к </a:t>
            </a:r>
            <a:r>
              <a:rPr lang="en-US" sz="2200" dirty="0" smtClean="0"/>
              <a:t>VT1</a:t>
            </a:r>
            <a:r>
              <a:rPr lang="ru-RU" sz="2200" dirty="0" smtClean="0"/>
              <a:t>. Это зона 1 (</a:t>
            </a:r>
            <a:r>
              <a:rPr lang="en-US" sz="2200" dirty="0" smtClean="0"/>
              <a:t>L</a:t>
            </a:r>
            <a:r>
              <a:rPr lang="ru-RU" sz="2200" dirty="0" smtClean="0"/>
              <a:t>а</a:t>
            </a:r>
            <a:r>
              <a:rPr lang="en-US" sz="2200" dirty="0" smtClean="0"/>
              <a:t> </a:t>
            </a:r>
            <a:r>
              <a:rPr lang="ru-RU" sz="2200" dirty="0" smtClean="0"/>
              <a:t>меньше 2.0 </a:t>
            </a:r>
            <a:r>
              <a:rPr lang="ru-RU" sz="2200" dirty="0" err="1" smtClean="0"/>
              <a:t>ммоль</a:t>
            </a:r>
            <a:r>
              <a:rPr lang="en-US" sz="2200" dirty="0" smtClean="0"/>
              <a:t>/</a:t>
            </a:r>
            <a:r>
              <a:rPr lang="ru-RU" sz="2200" dirty="0" smtClean="0"/>
              <a:t>л, ЧСС до 75% от </a:t>
            </a:r>
            <a:r>
              <a:rPr lang="ru-RU" sz="2200" dirty="0" err="1" smtClean="0"/>
              <a:t>ЧССмакс</a:t>
            </a:r>
            <a:r>
              <a:rPr lang="ru-RU" sz="2200" dirty="0" smtClean="0"/>
              <a:t>)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algn="just"/>
            <a:endParaRPr lang="ru-RU" sz="2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29000"/>
            <a:ext cx="3929069" cy="31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4214818"/>
            <a:ext cx="192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До </a:t>
            </a:r>
            <a:r>
              <a:rPr lang="en-US" sz="1100" b="1" dirty="0" smtClean="0">
                <a:solidFill>
                  <a:schemeClr val="bg1"/>
                </a:solidFill>
              </a:rPr>
              <a:t>La 2</a:t>
            </a:r>
            <a:r>
              <a:rPr lang="ru-RU" sz="1100" b="1" dirty="0" err="1" smtClean="0">
                <a:solidFill>
                  <a:schemeClr val="bg1"/>
                </a:solidFill>
              </a:rPr>
              <a:t>ммоль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5"/>
    </mc:Choice>
    <mc:Fallback xmlns="">
      <p:transition spd="slow" advTm="961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30936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Высокоинтенсивные тренировки </a:t>
            </a:r>
            <a:r>
              <a:rPr lang="ru-RU" sz="2000" dirty="0" smtClean="0"/>
              <a:t>подразумевают аэробные интервальные тренировки с интенсивностью около 90-100 % от МПК с длительностью повторных интервалов от 15 мин до 30-60 мин с периодами отдыха от 1 мин до 5 мин. </a:t>
            </a:r>
          </a:p>
          <a:p>
            <a:pPr algn="just">
              <a:buNone/>
            </a:pPr>
            <a:r>
              <a:rPr lang="ru-RU" sz="2000" dirty="0" smtClean="0"/>
              <a:t>Это Зона 3 ( интенсивность </a:t>
            </a:r>
            <a:r>
              <a:rPr lang="ru-RU" sz="2000" b="1" dirty="0" smtClean="0"/>
              <a:t>между анаэробным порогом</a:t>
            </a:r>
            <a:r>
              <a:rPr lang="ru-RU" sz="2000" dirty="0" smtClean="0"/>
              <a:t>-</a:t>
            </a:r>
            <a:r>
              <a:rPr lang="en-US" sz="2000" dirty="0" smtClean="0"/>
              <a:t>VT2</a:t>
            </a:r>
            <a:r>
              <a:rPr lang="ru-RU" sz="2000" dirty="0" smtClean="0"/>
              <a:t> (ПАНО) и  </a:t>
            </a:r>
            <a:r>
              <a:rPr lang="ru-RU" sz="2000" b="1" dirty="0" smtClean="0"/>
              <a:t>МПК </a:t>
            </a:r>
            <a:r>
              <a:rPr lang="ru-RU" sz="2000" dirty="0" smtClean="0"/>
              <a:t>включительно). Дополнительный параметр: </a:t>
            </a:r>
            <a:r>
              <a:rPr lang="en-US" sz="2000" dirty="0" smtClean="0"/>
              <a:t>La </a:t>
            </a:r>
            <a:r>
              <a:rPr lang="ru-RU" sz="2000" dirty="0" smtClean="0"/>
              <a:t>от </a:t>
            </a:r>
            <a:r>
              <a:rPr lang="en-US" sz="2000" dirty="0" smtClean="0"/>
              <a:t>4</a:t>
            </a:r>
            <a:r>
              <a:rPr lang="ru-RU" sz="2000" dirty="0" smtClean="0"/>
              <a:t> - </a:t>
            </a:r>
            <a:r>
              <a:rPr lang="en-US" sz="2000" dirty="0" smtClean="0"/>
              <a:t>6 </a:t>
            </a:r>
            <a:r>
              <a:rPr lang="ru-RU" sz="2000" dirty="0" err="1" smtClean="0"/>
              <a:t>ммоль</a:t>
            </a:r>
            <a:r>
              <a:rPr lang="en-US" sz="2000" dirty="0" smtClean="0"/>
              <a:t>/</a:t>
            </a:r>
            <a:r>
              <a:rPr lang="ru-RU" sz="2000" dirty="0" smtClean="0"/>
              <a:t>л  до </a:t>
            </a:r>
            <a:r>
              <a:rPr lang="en-US" sz="2000" dirty="0" smtClean="0"/>
              <a:t>La 6</a:t>
            </a:r>
            <a:r>
              <a:rPr lang="ru-RU" sz="2000" dirty="0" smtClean="0"/>
              <a:t> </a:t>
            </a:r>
            <a:r>
              <a:rPr lang="en-US" sz="2000" dirty="0" smtClean="0"/>
              <a:t>-10 </a:t>
            </a:r>
            <a:r>
              <a:rPr lang="ru-RU" sz="2000" dirty="0" err="1" smtClean="0"/>
              <a:t>ммоль</a:t>
            </a:r>
            <a:r>
              <a:rPr lang="en-US" sz="2000" dirty="0" smtClean="0"/>
              <a:t>/</a:t>
            </a:r>
            <a:r>
              <a:rPr lang="ru-RU" sz="2000" dirty="0" smtClean="0"/>
              <a:t>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4403"/>
            <a:ext cx="3714755" cy="29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4572008"/>
            <a:ext cx="133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La</a:t>
            </a:r>
            <a:r>
              <a:rPr lang="ru-RU" sz="1600" b="1" dirty="0" smtClean="0">
                <a:solidFill>
                  <a:schemeClr val="bg1"/>
                </a:solidFill>
              </a:rPr>
              <a:t> 4-6ммоль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мышцы\Vse_o_pravilnom_dihanii_vo_vremya_zanyatij_spor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00240"/>
            <a:ext cx="2297886" cy="153192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2371711" cy="157826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human-anatomy-blood-flow-through-the-heart-blood-fl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286256"/>
            <a:ext cx="1889106" cy="1900057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img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797785"/>
            <a:ext cx="2285984" cy="1779239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>
            <a:stCxn id="1026" idx="3"/>
          </p:cNvCxnSpPr>
          <p:nvPr/>
        </p:nvCxnSpPr>
        <p:spPr>
          <a:xfrm>
            <a:off x="5869754" y="2766202"/>
            <a:ext cx="702510" cy="1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5857884" y="4929198"/>
            <a:ext cx="1000132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857884" y="250030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144401">
            <a:off x="5844176" y="3353954"/>
            <a:ext cx="788964" cy="1255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686056"/>
          </a:xfrm>
        </p:spPr>
        <p:txBody>
          <a:bodyPr/>
          <a:lstStyle/>
          <a:p>
            <a:r>
              <a:rPr lang="ru-RU" dirty="0" smtClean="0"/>
              <a:t>Планировать нагрузку можно манипулируя 3-мя компонентами тренировочного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астотой тренировочных занятий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Д</a:t>
            </a:r>
            <a:r>
              <a:rPr lang="ru-RU" dirty="0" smtClean="0"/>
              <a:t>лительностью тренировочных занятий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dirty="0" smtClean="0"/>
              <a:t>нтенсивностью тренировочных занятий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"/>
    </mc:Choice>
    <mc:Fallback xmlns="">
      <p:transition spd="slow" advTm="5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100 последних лет всегда существовала некая константа между интенсивностью и объемом</a:t>
            </a:r>
          </a:p>
          <a:p>
            <a:r>
              <a:rPr lang="ru-RU" dirty="0" smtClean="0"/>
              <a:t>Развитие методик подготовки имеет циклическую природу : каждые 10-20 лет акцент смещался от интервальных тренировок к непрерывным</a:t>
            </a:r>
          </a:p>
          <a:p>
            <a:r>
              <a:rPr lang="ru-RU" dirty="0" smtClean="0"/>
              <a:t>С возвращением нового цикла в нем оставалась небольшая часть предыдущего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проблеме эволюции тренировочных методик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7972452" cy="2011354"/>
          </a:xfrm>
          <a:solidFill>
            <a:schemeClr val="accent1">
              <a:alpha val="53000"/>
            </a:schemeClr>
          </a:solidFill>
          <a:ln w="44450">
            <a:solidFill>
              <a:schemeClr val="tx1">
                <a:alpha val="46000"/>
              </a:schemeClr>
            </a:solidFill>
            <a:beve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/>
              <a:t>Примеры </a:t>
            </a:r>
            <a:r>
              <a:rPr lang="ru-RU" sz="2800" dirty="0" err="1" smtClean="0"/>
              <a:t>одногрупповых</a:t>
            </a:r>
            <a:r>
              <a:rPr lang="ru-RU" sz="2800" dirty="0" smtClean="0"/>
              <a:t> исследований на элитных спортсменах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C:\Documents and Settings\Администратор\Рабочий стол\Новая папка (2)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142852"/>
            <a:ext cx="2847975" cy="160020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Новая папка (2)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2771776" cy="1647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5001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Увеличение объема тренировок ВИТ у лыжников (</a:t>
            </a:r>
            <a:r>
              <a:rPr lang="ru-RU" sz="2400" dirty="0" err="1" smtClean="0"/>
              <a:t>рандомизированное</a:t>
            </a:r>
            <a:r>
              <a:rPr lang="ru-RU" sz="2400" dirty="0" smtClean="0"/>
              <a:t> исследование.</a:t>
            </a:r>
            <a:r>
              <a:rPr lang="en-US" sz="2400" dirty="0" err="1" smtClean="0"/>
              <a:t>Evertsen</a:t>
            </a:r>
            <a:r>
              <a:rPr lang="en-US" sz="2400" dirty="0" smtClean="0"/>
              <a:t> </a:t>
            </a:r>
            <a:r>
              <a:rPr lang="ru-RU" sz="2400" dirty="0" smtClean="0"/>
              <a:t>и др.,1997,1999,2001)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u="sng" dirty="0" smtClean="0"/>
              <a:t>20 лыжников-юниоров национального и международного уровня с 5- летним стажем</a:t>
            </a:r>
          </a:p>
          <a:p>
            <a:pPr>
              <a:buNone/>
            </a:pPr>
            <a:r>
              <a:rPr lang="ru-RU" sz="2000" dirty="0" smtClean="0"/>
              <a:t>До исследования (за 2 </a:t>
            </a:r>
            <a:r>
              <a:rPr lang="ru-RU" sz="2000" dirty="0" err="1" smtClean="0"/>
              <a:t>мес</a:t>
            </a:r>
            <a:r>
              <a:rPr lang="ru-RU" sz="2000" dirty="0" smtClean="0"/>
              <a:t>): тренировки НИТ-84%, тренировки ВИТ-16% от общего времени . 10часов в неделю </a:t>
            </a:r>
          </a:p>
          <a:p>
            <a:pPr>
              <a:buNone/>
            </a:pPr>
            <a:r>
              <a:rPr lang="ru-RU" sz="2000" dirty="0" smtClean="0"/>
              <a:t>Эксперимент 3 месяца: разделение на 2 группы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 1 группе использовались тренировки НИТ с увеличением их объема с 10 до 16 часов в неделю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 2 группе была увеличена интенсивность. Объем тренировок ВИТ увеличен до 83% , тренировки НИТ-17% . Увеличение количества часов с 10 до 12 в неделю</a:t>
            </a:r>
          </a:p>
          <a:p>
            <a:pPr>
              <a:buNone/>
            </a:pPr>
            <a:r>
              <a:rPr lang="ru-RU" sz="2000" dirty="0" smtClean="0"/>
              <a:t>Контроль интенсивности с помощью мониторинга ЧСС и отбора проб на </a:t>
            </a:r>
            <a:r>
              <a:rPr lang="ru-RU" sz="2000" dirty="0" err="1" smtClean="0"/>
              <a:t>лактат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8194" name="Picture 2" descr="C:\Documents and Settings\Администратор\Рабочий стол\Новая папка (2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380055"/>
            <a:ext cx="2486023" cy="14779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"/>
    </mc:Choice>
    <mc:Fallback xmlns="">
      <p:transition spd="slow" advTm="2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Продолжение. Резюме 5-месячного эксперимента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1026" name="Picture 2" descr="C:\Documents and Settings\Администратор\Рабочий стол\ТАБЛИЦЫ ПОТРЕБЛЕНИЯ -2013\убра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5780110" cy="2890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685804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Показатели                       Высокая</a:t>
            </a:r>
            <a:r>
              <a:rPr lang="en-US" dirty="0" smtClean="0"/>
              <a:t>        </a:t>
            </a:r>
            <a:r>
              <a:rPr lang="ru-RU" dirty="0" smtClean="0"/>
              <a:t>  Умеренная</a:t>
            </a:r>
          </a:p>
          <a:p>
            <a:r>
              <a:rPr lang="ru-RU" dirty="0" smtClean="0"/>
              <a:t>                                           интенсивность</a:t>
            </a:r>
            <a:r>
              <a:rPr lang="en-US" dirty="0" smtClean="0"/>
              <a:t> </a:t>
            </a:r>
            <a:r>
              <a:rPr lang="ru-RU" dirty="0" smtClean="0"/>
              <a:t>интенсивность</a:t>
            </a:r>
          </a:p>
          <a:p>
            <a:r>
              <a:rPr lang="ru-RU" dirty="0" smtClean="0"/>
              <a:t>                                              </a:t>
            </a:r>
            <a:r>
              <a:rPr lang="en-US" dirty="0" smtClean="0"/>
              <a:t>n</a:t>
            </a:r>
            <a:r>
              <a:rPr lang="ru-RU" dirty="0" smtClean="0"/>
              <a:t>=</a:t>
            </a:r>
            <a:r>
              <a:rPr lang="en-US" dirty="0" smtClean="0"/>
              <a:t>10             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ru-RU" dirty="0" smtClean="0"/>
              <a:t>=10 </a:t>
            </a:r>
            <a:r>
              <a:rPr lang="en-US" dirty="0" smtClean="0"/>
              <a:t>         </a:t>
            </a:r>
            <a:endParaRPr lang="ru-RU" dirty="0" smtClean="0"/>
          </a:p>
          <a:p>
            <a:r>
              <a:rPr lang="ru-RU" dirty="0" smtClean="0"/>
              <a:t>                        </a:t>
            </a:r>
          </a:p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28599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МПК</a:t>
            </a:r>
            <a:r>
              <a:rPr lang="ru-RU" dirty="0" smtClean="0"/>
              <a:t>                                </a:t>
            </a:r>
            <a:r>
              <a:rPr lang="en-US" dirty="0" smtClean="0"/>
              <a:t>  const                  </a:t>
            </a:r>
            <a:r>
              <a:rPr lang="en-US" dirty="0" err="1" smtClean="0"/>
              <a:t>const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785918" y="2285992"/>
            <a:ext cx="5715040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5786454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несмотря на увеличение объема подготовки в ВИТ на 60% физиологические изменения в обеих группах скромны. Небольшое преимущество в группе ВИТ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"/>
    </mc:Choice>
    <mc:Fallback xmlns="">
      <p:transition spd="slow" advTm="5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29684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Увеличение интенсивности тренировок в группе бегунов </a:t>
            </a:r>
            <a:r>
              <a:rPr lang="ru-RU" sz="2400" dirty="0" err="1" smtClean="0"/>
              <a:t>субэлитного</a:t>
            </a:r>
            <a:r>
              <a:rPr lang="ru-RU" sz="2400" dirty="0" smtClean="0"/>
              <a:t> уровня (</a:t>
            </a:r>
            <a:r>
              <a:rPr lang="ru-RU" sz="2400" dirty="0" err="1" smtClean="0"/>
              <a:t>Эстев-Ланао</a:t>
            </a:r>
            <a:r>
              <a:rPr lang="ru-RU" sz="2400" dirty="0" smtClean="0"/>
              <a:t> и др.,2007)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12 бегунов, 5 месяцев исследований. Разделение методом рандомизации на 2 группы. Заранее определялись зоны интенсивности. Общее время нагрузок одинаковое.</a:t>
            </a:r>
          </a:p>
          <a:p>
            <a:r>
              <a:rPr lang="ru-RU" sz="2400" dirty="0" smtClean="0"/>
              <a:t>1 группа:                                 2 группа:</a:t>
            </a:r>
          </a:p>
          <a:p>
            <a:r>
              <a:rPr lang="ru-RU" sz="2400" dirty="0" smtClean="0"/>
              <a:t>1зона-81%                              67%</a:t>
            </a:r>
          </a:p>
          <a:p>
            <a:r>
              <a:rPr lang="ru-RU" sz="2400" dirty="0" smtClean="0"/>
              <a:t>2 зона-12%                             25%</a:t>
            </a:r>
            <a:r>
              <a:rPr lang="en-US" sz="2400" dirty="0" smtClean="0"/>
              <a:t> </a:t>
            </a:r>
            <a:r>
              <a:rPr lang="ru-RU" sz="1800" dirty="0" smtClean="0"/>
              <a:t>(вблизи или рядом с </a:t>
            </a:r>
            <a:r>
              <a:rPr lang="en-US" sz="1800" dirty="0" smtClean="0"/>
              <a:t>La</a:t>
            </a:r>
            <a:r>
              <a:rPr lang="ru-RU" sz="1800" dirty="0" smtClean="0"/>
              <a:t> порогом)</a:t>
            </a:r>
          </a:p>
          <a:p>
            <a:r>
              <a:rPr lang="ru-RU" sz="2400" dirty="0" smtClean="0"/>
              <a:t> 3 зона-8%                               8%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Результаты: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1.несмотря на увеличение времени работы 2-ой группы на уровне ПАНО или рядом с ним, 1-я группа показала более значительное увеличение бегового времени (157с против 122с)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2.Тренировки  поляризованные по интенсивности более эффективны, нежели при приближении интенсивности работы к уровню ПАНО</a:t>
            </a:r>
            <a:endParaRPr lang="ru-RU" sz="2400" dirty="0"/>
          </a:p>
        </p:txBody>
      </p:sp>
      <p:pic>
        <p:nvPicPr>
          <p:cNvPr id="5" name="Picture 2" descr="C:\Documents and Settings\Администратор\Рабочий стол\Новая папка (2)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642918"/>
            <a:ext cx="1571604" cy="11771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"/>
    </mc:Choice>
    <mc:Fallback xmlns="">
      <p:transition spd="slow" advTm="5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Увеличение интенсивности тренировок у гребцов национального уровня( Англия. </a:t>
            </a:r>
            <a:r>
              <a:rPr lang="ru-RU" sz="2400" dirty="0" err="1" smtClean="0"/>
              <a:t>Ингам</a:t>
            </a:r>
            <a:r>
              <a:rPr lang="ru-RU" sz="2400" dirty="0" smtClean="0"/>
              <a:t> и др.,2008)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18 гребцов </a:t>
            </a:r>
            <a:r>
              <a:rPr lang="ru-RU" sz="2000" dirty="0" err="1" smtClean="0"/>
              <a:t>рандомизированы</a:t>
            </a:r>
            <a:r>
              <a:rPr lang="ru-RU" sz="2000" dirty="0" smtClean="0"/>
              <a:t> на 2 группы. Все эквивалентны по результатам и физиологическому тестированию. Тренировки в течение 3 месяцев на эргометре с одним и тем же объемом подготовки (около 1140км) </a:t>
            </a:r>
          </a:p>
          <a:p>
            <a:r>
              <a:rPr lang="ru-RU" sz="2000" dirty="0" smtClean="0"/>
              <a:t>1группа 100% тренировок НИТ (</a:t>
            </a:r>
            <a:r>
              <a:rPr lang="en-US" sz="2000" dirty="0" smtClean="0"/>
              <a:t>&lt;</a:t>
            </a:r>
            <a:r>
              <a:rPr lang="ru-RU" sz="2000" dirty="0" smtClean="0"/>
              <a:t>75%МПК)</a:t>
            </a:r>
          </a:p>
          <a:p>
            <a:r>
              <a:rPr lang="ru-RU" sz="2000" dirty="0" smtClean="0"/>
              <a:t>2 группа 70% тренировок НИТ</a:t>
            </a:r>
          </a:p>
          <a:p>
            <a:pPr>
              <a:buNone/>
            </a:pPr>
            <a:r>
              <a:rPr lang="ru-RU" sz="2000" dirty="0" smtClean="0"/>
              <a:t>                    30% тренировок 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en-US" sz="2000" dirty="0" smtClean="0"/>
              <a:t>MIX</a:t>
            </a:r>
            <a:r>
              <a:rPr lang="ru-RU" sz="2000" dirty="0" smtClean="0"/>
              <a:t> зоне </a:t>
            </a:r>
            <a:r>
              <a:rPr lang="en-US" sz="2000" dirty="0" smtClean="0"/>
              <a:t>( La 6 </a:t>
            </a:r>
            <a:r>
              <a:rPr lang="ru-RU" sz="2000" dirty="0" err="1" smtClean="0"/>
              <a:t>ммоль</a:t>
            </a:r>
            <a:r>
              <a:rPr lang="en-US" sz="2000" dirty="0" smtClean="0"/>
              <a:t>)</a:t>
            </a:r>
            <a:r>
              <a:rPr lang="ru-RU" sz="2000" dirty="0" smtClean="0"/>
              <a:t> 3 раза в неделю</a:t>
            </a:r>
            <a:endParaRPr lang="ru-RU" sz="2000" dirty="0"/>
          </a:p>
        </p:txBody>
      </p:sp>
      <p:pic>
        <p:nvPicPr>
          <p:cNvPr id="10242" name="Picture 2" descr="C:\Documents and Settings\Администратор\Рабочий стол\Новая папка (2)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"/>
    </mc:Choice>
    <mc:Fallback xmlns="">
      <p:transition spd="slow" advTm="5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368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Продолжение Результаты исследований</a:t>
            </a:r>
            <a:endParaRPr lang="ru-RU" sz="2400" dirty="0"/>
          </a:p>
        </p:txBody>
      </p:sp>
      <p:pic>
        <p:nvPicPr>
          <p:cNvPr id="2050" name="Picture 2" descr="C:\Documents and Settings\Администратор\Рабочий стол\ТАБЛИЦЫ ПОТРЕБЛЕНИЯ -2013\убрать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441962" cy="33753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786322"/>
            <a:ext cx="6500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Выводы:       1. 16 из 18 гребцов установили личные рекорды на эргометре на 2000м</a:t>
            </a:r>
          </a:p>
          <a:p>
            <a:r>
              <a:rPr lang="ru-RU" dirty="0" smtClean="0"/>
              <a:t>                       2.Тренировки НИТ и </a:t>
            </a:r>
            <a:r>
              <a:rPr lang="en-US" dirty="0" smtClean="0"/>
              <a:t>MIX</a:t>
            </a:r>
            <a:r>
              <a:rPr lang="ru-RU" dirty="0" smtClean="0"/>
              <a:t> оказали одинаковые положительные эффекты на результативность и МПК</a:t>
            </a:r>
          </a:p>
          <a:p>
            <a:r>
              <a:rPr lang="ru-RU" dirty="0" smtClean="0"/>
              <a:t>                        3.Большй сдвиг </a:t>
            </a:r>
            <a:r>
              <a:rPr lang="en-US" dirty="0" smtClean="0"/>
              <a:t>La</a:t>
            </a:r>
            <a:r>
              <a:rPr lang="ru-RU" dirty="0" smtClean="0"/>
              <a:t> вправо во время </a:t>
            </a:r>
            <a:r>
              <a:rPr lang="ru-RU" dirty="0" err="1" smtClean="0"/>
              <a:t>субмаксимальной</a:t>
            </a:r>
            <a:r>
              <a:rPr lang="ru-RU" dirty="0" smtClean="0"/>
              <a:t> работы, вызванный тренировками  НИТ не приводит к значительному улучшению результата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"/>
    </mc:Choice>
    <mc:Fallback xmlns="">
      <p:transition spd="slow" advTm="5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2700" dirty="0" smtClean="0"/>
              <a:t>Кабинет спортивной медицины</a:t>
            </a:r>
            <a:br>
              <a:rPr lang="ru-RU" sz="2700" dirty="0" smtClean="0"/>
            </a:br>
            <a:r>
              <a:rPr lang="ru-RU" sz="2700" dirty="0" smtClean="0"/>
              <a:t>                     МБОУ ДОД «Гребной канал»Дон</a:t>
            </a:r>
            <a:endParaRPr lang="ru-RU" sz="2700" dirty="0"/>
          </a:p>
        </p:txBody>
      </p:sp>
      <p:pic>
        <p:nvPicPr>
          <p:cNvPr id="4" name="Содержимое 3" descr="P729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"/>
    </mc:Choice>
    <mc:Fallback xmlns="">
      <p:transition spd="slow" advTm="29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Исследования на спортсменах по существу подтвердили знания тренеров :  для оптимального прироста производительности  необходимо в программу подготовки интегрировать тренировки ВИТ</a:t>
            </a:r>
          </a:p>
          <a:p>
            <a:endParaRPr lang="ru-RU" dirty="0" smtClean="0"/>
          </a:p>
        </p:txBody>
      </p:sp>
      <p:pic>
        <p:nvPicPr>
          <p:cNvPr id="13314" name="Picture 2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14752"/>
            <a:ext cx="2771775" cy="1647825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Рабочий стол\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476500" cy="164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spd="slow" advTm="40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Позитивные физиологические изменения, обеспечивающие рост результатов при тренировках ВИТ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1.а)</a:t>
            </a:r>
            <a:r>
              <a:rPr lang="ru-RU" sz="2000" dirty="0" smtClean="0"/>
              <a:t>Постоянное растяжение миофибрилл: увеличение объема левого желудочка сердца,  компенсаторное утолщение стенок желудочка. </a:t>
            </a:r>
            <a:r>
              <a:rPr lang="ru-RU" sz="2000" b="1" dirty="0" smtClean="0">
                <a:solidFill>
                  <a:srgbClr val="FFFF00"/>
                </a:solidFill>
              </a:rPr>
              <a:t>Итог: повышение максимального ударного объема  крови (т.е МПК)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б) Резкое падение ЧСС по окончании нагрузки наряду с высоким венозным кровотоком  провоцирует перестройку венозной системы</a:t>
            </a:r>
          </a:p>
        </p:txBody>
      </p:sp>
      <p:pic>
        <p:nvPicPr>
          <p:cNvPr id="3074" name="Picture 2" descr="C:\Documents and Settings\Администратор\Рабочий стол\мышцы\136308774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83123"/>
            <a:ext cx="4464071" cy="3274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54"/>
    </mc:Choice>
    <mc:Fallback xmlns="">
      <p:transition spd="slow" advTm="1912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2. Активация </a:t>
            </a:r>
            <a:r>
              <a:rPr lang="ru-RU" b="1" dirty="0" err="1" smtClean="0"/>
              <a:t>высокопороговых</a:t>
            </a:r>
            <a:r>
              <a:rPr lang="ru-RU" b="1" dirty="0" smtClean="0"/>
              <a:t> (быстрых) мышечных волокон: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Итог: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улучшение окисления жира мышцами, сдвиг </a:t>
            </a:r>
            <a:r>
              <a:rPr lang="ru-RU" b="1" dirty="0" err="1" smtClean="0">
                <a:solidFill>
                  <a:srgbClr val="FFFF00"/>
                </a:solidFill>
              </a:rPr>
              <a:t>лактата</a:t>
            </a:r>
            <a:r>
              <a:rPr lang="ru-RU" b="1" dirty="0" smtClean="0">
                <a:solidFill>
                  <a:srgbClr val="FFFF00"/>
                </a:solidFill>
              </a:rPr>
              <a:t>  в сторону большей мощности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ru-RU" b="1" dirty="0" smtClean="0">
                <a:solidFill>
                  <a:srgbClr val="FFFF00"/>
                </a:solidFill>
              </a:rPr>
              <a:t>повышение мощности ПАНО Вт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ru-RU" b="1" dirty="0" smtClean="0">
                <a:solidFill>
                  <a:srgbClr val="FFFF00"/>
                </a:solidFill>
              </a:rPr>
              <a:t>кг)</a:t>
            </a:r>
          </a:p>
          <a:p>
            <a:pPr algn="just">
              <a:buFontTx/>
              <a:buChar char="-"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-недостаточное количество кислорода в </a:t>
            </a:r>
            <a:r>
              <a:rPr lang="ru-RU" b="1" dirty="0" err="1" smtClean="0">
                <a:solidFill>
                  <a:srgbClr val="FFFF00"/>
                </a:solidFill>
              </a:rPr>
              <a:t>мыщце</a:t>
            </a:r>
            <a:r>
              <a:rPr lang="ru-RU" b="1" dirty="0" smtClean="0">
                <a:solidFill>
                  <a:srgbClr val="FFFF00"/>
                </a:solidFill>
              </a:rPr>
              <a:t>, большой поток крови     расширение сосудистого просвета артерий и капилляров           образование новых  сосудов      артерий,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капилляров  и вен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(повышение концентрации фактора роста сосудов, белка </a:t>
            </a:r>
            <a:r>
              <a:rPr lang="en-US" b="1" dirty="0" smtClean="0">
                <a:solidFill>
                  <a:srgbClr val="FFFF00"/>
                </a:solidFill>
              </a:rPr>
              <a:t>VEGF)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-повышение кровотока в капиллярах    создание градиента концентрации </a:t>
            </a:r>
            <a:r>
              <a:rPr lang="en-US" b="1" dirty="0" smtClean="0">
                <a:solidFill>
                  <a:srgbClr val="FFFF00"/>
                </a:solidFill>
              </a:rPr>
              <a:t>L</a:t>
            </a:r>
            <a:r>
              <a:rPr lang="ru-RU" b="1" dirty="0" smtClean="0">
                <a:solidFill>
                  <a:srgbClr val="FFFF00"/>
                </a:solidFill>
              </a:rPr>
              <a:t>а внутри и снаружи клеток </a:t>
            </a:r>
            <a:r>
              <a:rPr lang="ru-RU" b="1" dirty="0" err="1" smtClean="0">
                <a:solidFill>
                  <a:srgbClr val="FFFF00"/>
                </a:solidFill>
              </a:rPr>
              <a:t>гликолитических</a:t>
            </a:r>
            <a:r>
              <a:rPr lang="ru-RU" b="1" dirty="0" smtClean="0">
                <a:solidFill>
                  <a:srgbClr val="FFFF00"/>
                </a:solidFill>
              </a:rPr>
              <a:t> МВ        ускорение вывода </a:t>
            </a:r>
            <a:r>
              <a:rPr lang="en-US" b="1" dirty="0" smtClean="0">
                <a:solidFill>
                  <a:srgbClr val="FFFF00"/>
                </a:solidFill>
              </a:rPr>
              <a:t>La</a:t>
            </a:r>
            <a:r>
              <a:rPr lang="ru-RU" b="1" dirty="0" smtClean="0">
                <a:solidFill>
                  <a:srgbClr val="FFFF00"/>
                </a:solidFill>
              </a:rPr>
              <a:t> и Н+ в кровь для их дальнейшей утилизации</a:t>
            </a: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928794" y="328612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86050" y="3500438"/>
            <a:ext cx="571504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429256" y="464344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71604" y="507207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296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FF00"/>
                </a:solidFill>
              </a:rPr>
              <a:t>   увеличение плотности митохондрий в </a:t>
            </a:r>
            <a:r>
              <a:rPr lang="ru-RU" sz="2000" b="1" dirty="0" err="1" smtClean="0">
                <a:solidFill>
                  <a:srgbClr val="FFFF00"/>
                </a:solidFill>
              </a:rPr>
              <a:t>гликолитических</a:t>
            </a:r>
            <a:r>
              <a:rPr lang="ru-RU" sz="2000" b="1" dirty="0" smtClean="0">
                <a:solidFill>
                  <a:srgbClr val="FFFF00"/>
                </a:solidFill>
              </a:rPr>
              <a:t> МВ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уменьшение образования Н+ в ходе гликолиза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-  увеличение плотности специфических переносчиков  </a:t>
            </a:r>
            <a:r>
              <a:rPr lang="en-US" sz="2000" b="1" dirty="0" smtClean="0">
                <a:solidFill>
                  <a:srgbClr val="FFFF00"/>
                </a:solidFill>
              </a:rPr>
              <a:t>La</a:t>
            </a:r>
            <a:r>
              <a:rPr lang="ru-RU" sz="2000" b="1" dirty="0" smtClean="0">
                <a:solidFill>
                  <a:srgbClr val="FFFF00"/>
                </a:solidFill>
              </a:rPr>
              <a:t> (транспортные белки МСТ семейства ) на мембранах клеток         ускорение вывода </a:t>
            </a:r>
            <a:r>
              <a:rPr lang="en-US" sz="2000" b="1" dirty="0" smtClean="0">
                <a:solidFill>
                  <a:srgbClr val="FFFF00"/>
                </a:solidFill>
              </a:rPr>
              <a:t>La </a:t>
            </a:r>
            <a:r>
              <a:rPr lang="ru-RU" sz="2000" b="1" dirty="0" smtClean="0">
                <a:solidFill>
                  <a:srgbClr val="FFFF00"/>
                </a:solidFill>
              </a:rPr>
              <a:t>и замедление снижения </a:t>
            </a:r>
            <a:r>
              <a:rPr lang="en-US" sz="2000" b="1" dirty="0" smtClean="0">
                <a:solidFill>
                  <a:srgbClr val="FFFF00"/>
                </a:solidFill>
              </a:rPr>
              <a:t>pH</a:t>
            </a:r>
            <a:r>
              <a:rPr lang="ru-RU" sz="2000" b="1" dirty="0" smtClean="0">
                <a:solidFill>
                  <a:srgbClr val="FFFF00"/>
                </a:solidFill>
              </a:rPr>
              <a:t> в быстрых МВ          улучшение окислительных свойств мышц</a:t>
            </a:r>
          </a:p>
          <a:p>
            <a:pPr algn="just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3. Повышение буферной емкости. </a:t>
            </a:r>
            <a:r>
              <a:rPr lang="ru-RU" sz="2000" b="1" dirty="0" smtClean="0">
                <a:solidFill>
                  <a:srgbClr val="FFFF00"/>
                </a:solidFill>
              </a:rPr>
              <a:t>Итог: снижение </a:t>
            </a:r>
            <a:r>
              <a:rPr lang="ru-RU" sz="2000" b="1" dirty="0" err="1" smtClean="0">
                <a:solidFill>
                  <a:srgbClr val="FFFF00"/>
                </a:solidFill>
              </a:rPr>
              <a:t>рН</a:t>
            </a:r>
            <a:r>
              <a:rPr lang="ru-RU" sz="2000" b="1" dirty="0" smtClean="0">
                <a:solidFill>
                  <a:srgbClr val="FFFF00"/>
                </a:solidFill>
              </a:rPr>
              <a:t> за счет собственной буферной системы клетки (бикарбонат, фосфат, </a:t>
            </a:r>
            <a:r>
              <a:rPr lang="ru-RU" sz="2000" b="1" dirty="0" err="1" smtClean="0">
                <a:solidFill>
                  <a:srgbClr val="FFFF00"/>
                </a:solidFill>
              </a:rPr>
              <a:t>карнозин</a:t>
            </a:r>
            <a:r>
              <a:rPr lang="ru-RU" sz="2000" b="1" dirty="0" smtClean="0">
                <a:solidFill>
                  <a:srgbClr val="FFFF00"/>
                </a:solidFill>
              </a:rPr>
              <a:t> и др.)    повышение скорости гликолиза в </a:t>
            </a:r>
            <a:r>
              <a:rPr lang="ru-RU" sz="2000" b="1" dirty="0" err="1" smtClean="0">
                <a:solidFill>
                  <a:srgbClr val="FFFF00"/>
                </a:solidFill>
              </a:rPr>
              <a:t>гликолитических</a:t>
            </a:r>
            <a:r>
              <a:rPr lang="ru-RU" sz="2000" b="1" dirty="0" smtClean="0">
                <a:solidFill>
                  <a:srgbClr val="FFFF00"/>
                </a:solidFill>
              </a:rPr>
              <a:t> МВ    задержка утомления  при  </a:t>
            </a:r>
            <a:r>
              <a:rPr lang="ru-RU" sz="2000" b="1" dirty="0" err="1" smtClean="0">
                <a:solidFill>
                  <a:srgbClr val="FFFF00"/>
                </a:solidFill>
              </a:rPr>
              <a:t>субмаксимальных</a:t>
            </a:r>
            <a:r>
              <a:rPr lang="ru-RU" sz="2000" b="1" dirty="0" smtClean="0">
                <a:solidFill>
                  <a:srgbClr val="FFFF00"/>
                </a:solidFill>
              </a:rPr>
              <a:t> и максимальных нагрузках</a:t>
            </a:r>
          </a:p>
          <a:p>
            <a:pPr algn="just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4. Развитие нейромышечной гоночной адаптации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500958" y="114298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429256" y="2071678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929190" y="2357430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893991" y="3643314"/>
            <a:ext cx="5000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143768" y="392906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54"/>
    </mc:Choice>
    <mc:Fallback xmlns="">
      <p:transition spd="slow" advTm="8535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Высокоинтенсивные тренировки оказывают позитивное воздействие на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систему, а также на </a:t>
            </a:r>
            <a:r>
              <a:rPr lang="ru-RU" dirty="0" err="1" smtClean="0"/>
              <a:t>лактатную</a:t>
            </a:r>
            <a:r>
              <a:rPr lang="ru-RU" dirty="0" smtClean="0"/>
              <a:t> систему и буферную систему, которым во время соревнований предъявляются повышенные требования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Тренировки ВИТ в пределах 95-100% мощности МПК необходимы для роста</a:t>
            </a:r>
            <a:r>
              <a:rPr lang="en-US" dirty="0" smtClean="0"/>
              <a:t>/</a:t>
            </a:r>
            <a:r>
              <a:rPr lang="ru-RU" dirty="0" smtClean="0"/>
              <a:t>поддержания МПК – предела переносимости нагрузки у ведущих спортсменов,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тренировки в пределах 88-93% от </a:t>
            </a:r>
            <a:r>
              <a:rPr lang="ru-RU" dirty="0" err="1" smtClean="0"/>
              <a:t>МПКмакс-необходимы</a:t>
            </a:r>
            <a:r>
              <a:rPr lang="ru-RU" dirty="0" smtClean="0"/>
              <a:t> для повышения ПАНО, т.е для увеличения средней скорости (мощности) продвижения по дистанции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0"/>
    </mc:Choice>
    <mc:Fallback xmlns="">
      <p:transition spd="slow" advTm="1143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мышечных волокон</a:t>
            </a:r>
            <a:endParaRPr lang="ru-RU" dirty="0"/>
          </a:p>
        </p:txBody>
      </p:sp>
      <p:pic>
        <p:nvPicPr>
          <p:cNvPr id="22530" name="Picture 2" descr="C:\Documents and Settings\Администратор\Рабочий стол\-1--y3_cZ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808664" cy="38668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"/>
    </mc:Choice>
    <mc:Fallback xmlns="">
      <p:transition spd="slow" advTm="93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Позитивные физиологические изменения, обеспечивающие рост результатов при продолжительных  тренировках НИТ при 60-70%МПК  </a:t>
            </a:r>
            <a:r>
              <a:rPr lang="ru-RU" sz="1800" dirty="0" smtClean="0"/>
              <a:t>(увеличение длительности упражнений с 45 мин до 2-х часов)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6215106"/>
          </a:xfrm>
        </p:spPr>
        <p:txBody>
          <a:bodyPr>
            <a:normAutofit fontScale="70000" lnSpcReduction="20000"/>
          </a:bodyPr>
          <a:lstStyle/>
          <a:p>
            <a:pPr marL="651510" indent="-514350">
              <a:buNone/>
            </a:pPr>
            <a:r>
              <a:rPr lang="ru-RU" sz="2900" dirty="0" smtClean="0"/>
              <a:t>1.Увеличение количества сокращений</a:t>
            </a:r>
            <a:r>
              <a:rPr lang="ru-RU" sz="2900" dirty="0" smtClean="0">
                <a:solidFill>
                  <a:srgbClr val="FFFF00"/>
                </a:solidFill>
              </a:rPr>
              <a:t>. </a:t>
            </a:r>
            <a:r>
              <a:rPr lang="ru-RU" sz="2900" b="1" u="sng" dirty="0" smtClean="0">
                <a:solidFill>
                  <a:srgbClr val="FFFF00"/>
                </a:solidFill>
              </a:rPr>
              <a:t>Итог:</a:t>
            </a:r>
            <a:r>
              <a:rPr lang="ru-RU" sz="2900" b="1" dirty="0" smtClean="0">
                <a:solidFill>
                  <a:srgbClr val="FFFF00"/>
                </a:solidFill>
              </a:rPr>
              <a:t> а) повышение стимулов для </a:t>
            </a:r>
            <a:r>
              <a:rPr lang="ru-RU" sz="2900" b="1" dirty="0" err="1" smtClean="0">
                <a:solidFill>
                  <a:srgbClr val="FFFF00"/>
                </a:solidFill>
              </a:rPr>
              <a:t>миелинизации</a:t>
            </a:r>
            <a:r>
              <a:rPr lang="ru-RU" sz="2900" b="1" dirty="0" smtClean="0">
                <a:solidFill>
                  <a:srgbClr val="FFFF00"/>
                </a:solidFill>
              </a:rPr>
              <a:t> нервных волокон, активирующие работающие </a:t>
            </a:r>
            <a:r>
              <a:rPr lang="ru-RU" sz="2900" b="1" dirty="0" err="1" smtClean="0">
                <a:solidFill>
                  <a:srgbClr val="FFFF00"/>
                </a:solidFill>
              </a:rPr>
              <a:t>мышцы---улучшение</a:t>
            </a:r>
            <a:r>
              <a:rPr lang="ru-RU" sz="2900" b="1" dirty="0" smtClean="0">
                <a:solidFill>
                  <a:srgbClr val="FFFF00"/>
                </a:solidFill>
              </a:rPr>
              <a:t> стабильности техники, повышение экономичности движений</a:t>
            </a:r>
          </a:p>
          <a:p>
            <a:pPr marL="651510" indent="-514350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                                                                             б) рост плотности сети капилляров и митохондрий в окислительных мышечных волокнах</a:t>
            </a:r>
          </a:p>
          <a:p>
            <a:pPr marL="651510" indent="-514350">
              <a:buNone/>
            </a:pP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>
              <a:buNone/>
            </a:pPr>
            <a:r>
              <a:rPr lang="ru-RU" sz="2900" dirty="0" smtClean="0"/>
              <a:t>2.Утомление медленных МВ к концу тренировок (снижение гликогена).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b="1" u="sng" dirty="0" smtClean="0">
                <a:solidFill>
                  <a:srgbClr val="FFFF00"/>
                </a:solidFill>
              </a:rPr>
              <a:t>Итог</a:t>
            </a:r>
            <a:r>
              <a:rPr lang="ru-RU" sz="2900" b="1" dirty="0" smtClean="0">
                <a:solidFill>
                  <a:srgbClr val="FFFF00"/>
                </a:solidFill>
              </a:rPr>
              <a:t>: увеличение активации быстрых </a:t>
            </a:r>
            <a:r>
              <a:rPr lang="ru-RU" sz="2900" b="1" dirty="0" err="1" smtClean="0">
                <a:solidFill>
                  <a:srgbClr val="FFFF00"/>
                </a:solidFill>
              </a:rPr>
              <a:t>МВ---повышение</a:t>
            </a:r>
            <a:r>
              <a:rPr lang="ru-RU" sz="2900" b="1" dirty="0" smtClean="0">
                <a:solidFill>
                  <a:srgbClr val="FFFF00"/>
                </a:solidFill>
              </a:rPr>
              <a:t> метаболической активности в этих </a:t>
            </a:r>
            <a:r>
              <a:rPr lang="ru-RU" sz="2900" b="1" dirty="0" err="1" smtClean="0">
                <a:solidFill>
                  <a:srgbClr val="FFFF00"/>
                </a:solidFill>
              </a:rPr>
              <a:t>волокнах----улучшение</a:t>
            </a:r>
            <a:r>
              <a:rPr lang="ru-RU" sz="2900" b="1" dirty="0" smtClean="0">
                <a:solidFill>
                  <a:srgbClr val="FFFF00"/>
                </a:solidFill>
              </a:rPr>
              <a:t> окисления жиров мышцей в </a:t>
            </a:r>
            <a:r>
              <a:rPr lang="ru-RU" sz="2900" b="1" dirty="0" err="1" smtClean="0">
                <a:solidFill>
                  <a:srgbClr val="FFFF00"/>
                </a:solidFill>
              </a:rPr>
              <a:t>целом----сдвиг</a:t>
            </a:r>
            <a:r>
              <a:rPr lang="ru-RU" sz="2900" b="1" dirty="0" smtClean="0">
                <a:solidFill>
                  <a:srgbClr val="FFFF00"/>
                </a:solidFill>
              </a:rPr>
              <a:t> </a:t>
            </a:r>
            <a:r>
              <a:rPr lang="ru-RU" sz="2900" b="1" dirty="0" err="1" smtClean="0">
                <a:solidFill>
                  <a:srgbClr val="FFFF00"/>
                </a:solidFill>
              </a:rPr>
              <a:t>лактатного</a:t>
            </a:r>
            <a:r>
              <a:rPr lang="ru-RU" sz="2900" b="1" dirty="0" smtClean="0">
                <a:solidFill>
                  <a:srgbClr val="FFFF00"/>
                </a:solidFill>
              </a:rPr>
              <a:t> порога в вправо . Нет риска повреждения митохондрий и миофибрилл в быстрых МВ </a:t>
            </a:r>
          </a:p>
          <a:p>
            <a:pPr marL="651510" indent="-514350">
              <a:buNone/>
            </a:pPr>
            <a:r>
              <a:rPr lang="en-US" sz="2900" dirty="0" smtClean="0">
                <a:solidFill>
                  <a:srgbClr val="FFFF00"/>
                </a:solidFill>
              </a:rPr>
              <a:t>NB! </a:t>
            </a:r>
            <a:r>
              <a:rPr lang="ru-RU" sz="2900" dirty="0" smtClean="0">
                <a:solidFill>
                  <a:srgbClr val="FFFF00"/>
                </a:solidFill>
              </a:rPr>
              <a:t>Истощение гликогена как фактор повышения выносливости!</a:t>
            </a:r>
          </a:p>
          <a:p>
            <a:pPr marL="651510" indent="-514350">
              <a:buNone/>
            </a:pP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>
              <a:buNone/>
            </a:pPr>
            <a:r>
              <a:rPr lang="ru-RU" sz="2900" dirty="0" smtClean="0"/>
              <a:t>3.Повышенный расход гликогена</a:t>
            </a:r>
            <a:r>
              <a:rPr lang="ru-RU" sz="2900" dirty="0" smtClean="0">
                <a:solidFill>
                  <a:srgbClr val="FFFF00"/>
                </a:solidFill>
              </a:rPr>
              <a:t>. </a:t>
            </a:r>
            <a:r>
              <a:rPr lang="ru-RU" sz="2900" b="1" u="sng" dirty="0" smtClean="0">
                <a:solidFill>
                  <a:srgbClr val="FFFF00"/>
                </a:solidFill>
              </a:rPr>
              <a:t>Итог: </a:t>
            </a:r>
          </a:p>
          <a:p>
            <a:pPr marL="651510" indent="-514350">
              <a:buFontTx/>
              <a:buChar char="-"/>
            </a:pPr>
            <a:r>
              <a:rPr lang="ru-RU" sz="2900" b="1" dirty="0" smtClean="0">
                <a:solidFill>
                  <a:srgbClr val="FFFF00"/>
                </a:solidFill>
              </a:rPr>
              <a:t>сигнал для усиления синтеза специфических окислительных ферментов</a:t>
            </a:r>
          </a:p>
          <a:p>
            <a:pPr marL="651510" indent="-514350">
              <a:buFontTx/>
              <a:buChar char="-"/>
            </a:pPr>
            <a:r>
              <a:rPr lang="ru-RU" sz="2900" b="1" dirty="0" smtClean="0">
                <a:solidFill>
                  <a:srgbClr val="FFFF00"/>
                </a:solidFill>
              </a:rPr>
              <a:t>сигнал для активации </a:t>
            </a:r>
            <a:r>
              <a:rPr lang="ru-RU" sz="2900" b="1" dirty="0" err="1" smtClean="0">
                <a:solidFill>
                  <a:srgbClr val="FFFF00"/>
                </a:solidFill>
              </a:rPr>
              <a:t>липолиза</a:t>
            </a:r>
            <a:r>
              <a:rPr lang="ru-RU" sz="2900" b="1" dirty="0" smtClean="0">
                <a:solidFill>
                  <a:srgbClr val="FFFF00"/>
                </a:solidFill>
              </a:rPr>
              <a:t> (снижение жировой массы тела)</a:t>
            </a:r>
          </a:p>
          <a:p>
            <a:pPr marL="651510" indent="-514350">
              <a:buFontTx/>
              <a:buChar char="-"/>
            </a:pP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>
              <a:buNone/>
            </a:pPr>
            <a:r>
              <a:rPr lang="ru-RU" sz="2900" dirty="0" smtClean="0">
                <a:solidFill>
                  <a:srgbClr val="FFFF00"/>
                </a:solidFill>
              </a:rPr>
              <a:t>                                                                </a:t>
            </a:r>
          </a:p>
          <a:p>
            <a:pPr marL="651510" indent="-514350">
              <a:buFont typeface="+mj-lt"/>
              <a:buAutoNum type="arabicParenR"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"/>
    </mc:Choice>
    <mc:Fallback xmlns="">
      <p:transition spd="slow" advTm="60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095070"/>
          </a:xfrm>
        </p:spPr>
        <p:txBody>
          <a:bodyPr>
            <a:normAutofit lnSpcReduction="10000"/>
          </a:bodyPr>
          <a:lstStyle/>
          <a:p>
            <a:pPr marL="651510" indent="-514350" algn="just">
              <a:buNone/>
            </a:pPr>
            <a:r>
              <a:rPr lang="ru-RU" sz="2000" dirty="0" smtClean="0"/>
              <a:t>4. Повышение окисление жиров. </a:t>
            </a:r>
            <a:r>
              <a:rPr lang="ru-RU" sz="2000" b="1" u="sng" dirty="0" smtClean="0">
                <a:solidFill>
                  <a:srgbClr val="FFFF00"/>
                </a:solidFill>
              </a:rPr>
              <a:t>Итог</a:t>
            </a:r>
            <a:r>
              <a:rPr lang="ru-RU" sz="2000" b="1" dirty="0" smtClean="0">
                <a:solidFill>
                  <a:srgbClr val="FFFF00"/>
                </a:solidFill>
              </a:rPr>
              <a:t>: значительное увеличение в крови концентрации свободных жирных </a:t>
            </a:r>
            <a:r>
              <a:rPr lang="ru-RU" sz="2000" b="1" dirty="0" err="1" smtClean="0">
                <a:solidFill>
                  <a:srgbClr val="FFFF00"/>
                </a:solidFill>
              </a:rPr>
              <a:t>кислот---сигнал</a:t>
            </a:r>
            <a:r>
              <a:rPr lang="ru-RU" sz="2000" b="1" dirty="0" smtClean="0">
                <a:solidFill>
                  <a:srgbClr val="FFFF00"/>
                </a:solidFill>
              </a:rPr>
              <a:t> для усиления биосинтеза митохондрий (их количества и плотности)</a:t>
            </a:r>
          </a:p>
          <a:p>
            <a:pPr marL="651510" indent="-514350" algn="just">
              <a:buNone/>
            </a:pPr>
            <a:r>
              <a:rPr lang="ru-RU" sz="2000" dirty="0" smtClean="0"/>
              <a:t>5. Усиленный синтез белков в печени и выход их в кровяное русло (альбумины, глобулины</a:t>
            </a:r>
            <a:r>
              <a:rPr lang="ru-RU" sz="2000" u="sng" dirty="0" smtClean="0"/>
              <a:t>). </a:t>
            </a:r>
            <a:r>
              <a:rPr lang="ru-RU" sz="2000" b="1" u="sng" dirty="0" smtClean="0">
                <a:solidFill>
                  <a:srgbClr val="FFFF00"/>
                </a:solidFill>
              </a:rPr>
              <a:t>Итог: </a:t>
            </a:r>
            <a:r>
              <a:rPr lang="ru-RU" sz="2000" b="1" dirty="0" smtClean="0">
                <a:solidFill>
                  <a:srgbClr val="FFFF00"/>
                </a:solidFill>
              </a:rPr>
              <a:t>рост объема циркулирующей крови ( за счет объема плазмы)---рост объема левого желудочка, максимального ударного объема и максимального сердечного выброса ---увеличение  МПК</a:t>
            </a:r>
          </a:p>
          <a:p>
            <a:pPr marL="651510" indent="-514350" algn="just">
              <a:buNone/>
            </a:pPr>
            <a:r>
              <a:rPr lang="ru-RU" sz="2000" dirty="0" smtClean="0"/>
              <a:t>6. Увеличение количества эритроцитов (через 6 </a:t>
            </a:r>
            <a:r>
              <a:rPr lang="ru-RU" sz="2000" dirty="0" err="1" smtClean="0"/>
              <a:t>мес</a:t>
            </a:r>
            <a:r>
              <a:rPr lang="ru-RU" sz="2000" dirty="0" smtClean="0"/>
              <a:t> аэробных упражнений) </a:t>
            </a:r>
            <a:r>
              <a:rPr lang="ru-RU" sz="2000" b="1" u="sng" dirty="0" smtClean="0">
                <a:solidFill>
                  <a:srgbClr val="FFFF00"/>
                </a:solidFill>
              </a:rPr>
              <a:t>Итог:</a:t>
            </a:r>
            <a:r>
              <a:rPr lang="ru-RU" sz="2000" b="1" dirty="0" smtClean="0">
                <a:solidFill>
                  <a:srgbClr val="FFFF00"/>
                </a:solidFill>
              </a:rPr>
              <a:t> дополнительный рост объема циркулирующей крови—увеличение МПК </a:t>
            </a:r>
          </a:p>
          <a:p>
            <a:pPr marL="651510" indent="-514350" algn="just">
              <a:buNone/>
            </a:pPr>
            <a:r>
              <a:rPr lang="ru-RU" sz="2000" dirty="0" smtClean="0"/>
              <a:t>7. Рост объема циркулирующей крови </a:t>
            </a:r>
            <a:r>
              <a:rPr lang="ru-RU" sz="2000" b="1" u="sng" dirty="0" smtClean="0">
                <a:solidFill>
                  <a:srgbClr val="FFFF00"/>
                </a:solidFill>
              </a:rPr>
              <a:t>Итог: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снижение ЧСС в покое и при нагрузке, улучшение терморегуляции (охлаждение за счет испарения)</a:t>
            </a:r>
          </a:p>
          <a:p>
            <a:pPr marL="651510" indent="-514350" algn="just">
              <a:buNone/>
            </a:pPr>
            <a:r>
              <a:rPr lang="ru-RU" sz="2000" b="1" dirty="0" smtClean="0"/>
              <a:t>8. Повышенное количество движений в зоне аэробного порога (</a:t>
            </a:r>
            <a:r>
              <a:rPr lang="en-US" sz="2000" b="1" dirty="0" smtClean="0"/>
              <a:t>La</a:t>
            </a:r>
            <a:r>
              <a:rPr lang="ru-RU" sz="2000" b="1" dirty="0" smtClean="0"/>
              <a:t> 2 </a:t>
            </a:r>
            <a:r>
              <a:rPr lang="ru-RU" sz="2000" b="1" dirty="0" err="1" smtClean="0"/>
              <a:t>ммоль</a:t>
            </a:r>
            <a:r>
              <a:rPr lang="en-US" sz="2000" b="1" dirty="0" smtClean="0"/>
              <a:t>/</a:t>
            </a:r>
            <a:r>
              <a:rPr lang="ru-RU" sz="2000" b="1" dirty="0" smtClean="0"/>
              <a:t>л). </a:t>
            </a:r>
            <a:r>
              <a:rPr lang="ru-RU" sz="2000" b="1" u="sng" dirty="0" smtClean="0">
                <a:solidFill>
                  <a:srgbClr val="FFFF00"/>
                </a:solidFill>
              </a:rPr>
              <a:t>Итог:</a:t>
            </a:r>
            <a:r>
              <a:rPr lang="ru-RU" sz="2000" b="1" dirty="0" smtClean="0">
                <a:solidFill>
                  <a:srgbClr val="FFFF00"/>
                </a:solidFill>
              </a:rPr>
              <a:t> усиление влияния парасимпатической нервной системы -- изменение вегетативной регуляции ритма сердца (снижение ЧСС, увеличение вариабельности  сердечного ритма - улучшение аэробных механизмов обеспечения), повышение мощности адаптационных механизмов.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42"/>
    </mc:Choice>
    <mc:Fallback xmlns="">
      <p:transition spd="slow" advTm="7044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ВЫВОД:</a:t>
            </a:r>
          </a:p>
          <a:p>
            <a:pPr algn="just">
              <a:buNone/>
            </a:pPr>
            <a:r>
              <a:rPr lang="ru-RU" dirty="0" err="1" smtClean="0"/>
              <a:t>Низкоинтенсивные</a:t>
            </a:r>
            <a:r>
              <a:rPr lang="ru-RU" dirty="0" smtClean="0"/>
              <a:t> тренировки строят в основном фундамент мышечной выносливости, который в свою очередь, позволяет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</a:t>
            </a:r>
            <a:r>
              <a:rPr lang="ru-RU" dirty="0" err="1" smtClean="0"/>
              <a:t>лактатной</a:t>
            </a:r>
            <a:r>
              <a:rPr lang="ru-RU" dirty="0" smtClean="0"/>
              <a:t> системам  «раскручиваться» на максимум во время тренировок ВИТ, не перенапрягая восстановительные возможности спортсмена.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7"/>
    </mc:Choice>
    <mc:Fallback xmlns="">
      <p:transition spd="slow" advTm="2005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остается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Существуют, вероятно, значительные перекрытия физиологических эффектов от 2-х разных типов тренировок- НИТ и ВИТ.</a:t>
            </a:r>
          </a:p>
          <a:p>
            <a:endParaRPr lang="ru-RU" dirty="0" smtClean="0"/>
          </a:p>
          <a:p>
            <a:r>
              <a:rPr lang="ru-RU" dirty="0" smtClean="0"/>
              <a:t>Приведенные примеры лабораторных исследований противоречивы в обнаружении разницы в итоговой адаптации при тренировках НИТ и ВИТ</a:t>
            </a:r>
          </a:p>
          <a:p>
            <a:r>
              <a:rPr lang="ru-RU" dirty="0" smtClean="0"/>
              <a:t> Нет однозначного ответа на вопрос: какой тип тренировки будет эффективнее в улучшение производительности спортсменов !??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9"/>
    </mc:Choice>
    <mc:Fallback xmlns="">
      <p:transition spd="slow" advTm="81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3200" b="1" dirty="0" smtClean="0"/>
              <a:t>Аппарат     «</a:t>
            </a:r>
            <a:r>
              <a:rPr lang="ru-RU" sz="3200" b="1" dirty="0" err="1" smtClean="0"/>
              <a:t>Ормед-профессионал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Содержимое 3" descr="P729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"/>
    </mc:Choice>
    <mc:Fallback xmlns="">
      <p:transition spd="slow" advTm="52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643182"/>
            <a:ext cx="8115328" cy="1785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Вероятно существует некий баланс между тренировками НИТ и ВИТ</a:t>
            </a:r>
          </a:p>
          <a:p>
            <a:endParaRPr lang="ru-RU" dirty="0"/>
          </a:p>
        </p:txBody>
      </p:sp>
      <p:pic>
        <p:nvPicPr>
          <p:cNvPr id="14338" name="Picture 2" descr="C:\Documents and Settings\Администратор\Рабочий стол\Новая папка (2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43175" cy="1800225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Новая папка (2)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2857501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5"/>
    </mc:Choice>
    <mc:Fallback xmlns="">
      <p:transition spd="slow" advTm="374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Наблюдение за учебными методиками элитных </a:t>
            </a:r>
            <a:r>
              <a:rPr lang="ru-RU" sz="2800" dirty="0" err="1" smtClean="0"/>
              <a:t>спорсменов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/>
              <a:t>Обращение к описанию фактического распределения интенсивности тренировок у хорошо подготовленных спортсменов помогут ответить на 2 вопроса</a:t>
            </a:r>
          </a:p>
          <a:p>
            <a:pPr algn="just">
              <a:buNone/>
            </a:pPr>
            <a:r>
              <a:rPr lang="ru-RU" sz="2400" dirty="0" smtClean="0"/>
              <a:t>1.Как действительно тренируются спортсмены в видах спорта на выносливость?</a:t>
            </a:r>
          </a:p>
          <a:p>
            <a:pPr algn="just">
              <a:buNone/>
            </a:pPr>
            <a:r>
              <a:rPr lang="ru-RU" sz="2400" dirty="0" smtClean="0"/>
              <a:t>2.Есть ли оптимальное распределение объема и интенсивности в плане долгосрочного развития производительности?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"/>
    </mc:Choice>
    <mc:Fallback xmlns="">
      <p:transition spd="slow" advTm="91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u="sng" dirty="0" smtClean="0"/>
              <a:t>Объем</a:t>
            </a:r>
            <a:r>
              <a:rPr lang="ru-RU" sz="3100" dirty="0" smtClean="0"/>
              <a:t> подготовки в циклических видах спорта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сравнения длительности тренировок в различных видах спорта необходима </a:t>
            </a:r>
            <a:r>
              <a:rPr lang="ru-RU" b="1" u="sng" dirty="0" smtClean="0"/>
              <a:t>общая физиологическая метрика</a:t>
            </a:r>
          </a:p>
          <a:p>
            <a:r>
              <a:rPr lang="ru-RU" dirty="0" smtClean="0"/>
              <a:t>Различия в длительности подготовки определяются ежегодными часами обучения</a:t>
            </a:r>
          </a:p>
          <a:p>
            <a:r>
              <a:rPr lang="ru-RU" dirty="0" smtClean="0"/>
              <a:t>Измеряя объем в километрах, нет четкого представления о продолжительности метаболической нагрузки на организм. Именно она определяет запуск адаптационных процессов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"/>
    </mc:Choice>
    <mc:Fallback xmlns="">
      <p:transition spd="slow" advTm="29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ТАБЛИЦЫ ПОТРЕБЛЕНИЯ -2013\35 лет наза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43404" cy="248376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ТАБЛИЦЫ ПОТРЕБЛЕНИЯ -2013\20 лет наза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83266"/>
            <a:ext cx="4143404" cy="21560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1000108"/>
            <a:ext cx="187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 лет назад…</a:t>
            </a:r>
          </a:p>
          <a:p>
            <a:r>
              <a:rPr lang="ru-RU" dirty="0" smtClean="0"/>
              <a:t>Около 330 часов</a:t>
            </a:r>
            <a:endParaRPr lang="ru-RU" dirty="0"/>
          </a:p>
        </p:txBody>
      </p:sp>
      <p:pic>
        <p:nvPicPr>
          <p:cNvPr id="4100" name="Picture 4" descr="C:\Documents and Settings\Администратор\Рабочий стол\ТАБЛИЦЫ ПОТРЕБЛЕНИЯ -2013\20 лет наза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714884"/>
            <a:ext cx="4118462" cy="21431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357166"/>
            <a:ext cx="37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Эволюция тренировочных объемов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071810"/>
            <a:ext cx="187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35 лет назад…</a:t>
            </a:r>
          </a:p>
          <a:p>
            <a:r>
              <a:rPr lang="ru-RU" dirty="0" smtClean="0"/>
              <a:t>Около 820 часов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5214950"/>
            <a:ext cx="187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 лет назад</a:t>
            </a:r>
          </a:p>
          <a:p>
            <a:r>
              <a:rPr lang="ru-RU" dirty="0" smtClean="0"/>
              <a:t>Около 850 часов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334780"/>
            <a:ext cx="3422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 лекции проф. </a:t>
            </a:r>
            <a:r>
              <a:rPr lang="ru-RU" sz="1400" dirty="0" err="1" smtClean="0"/>
              <a:t>Холмберга,Москва</a:t>
            </a:r>
            <a:r>
              <a:rPr lang="ru-RU" sz="1400" dirty="0" smtClean="0"/>
              <a:t> 2015</a:t>
            </a:r>
          </a:p>
          <a:p>
            <a:r>
              <a:rPr lang="ru-RU" sz="1400" dirty="0" smtClean="0"/>
              <a:t>Шведский НИЦ зимних видов спорта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2"/>
    </mc:Choice>
    <mc:Fallback xmlns="">
      <p:transition spd="slow" advTm="1575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3100" dirty="0" smtClean="0"/>
              <a:t>Типичные ежегодные пиковые объемы подготовки элитных спортсменов разных видов спорта </a:t>
            </a:r>
            <a:r>
              <a:rPr lang="ru-RU" sz="2200" dirty="0" smtClean="0"/>
              <a:t>(</a:t>
            </a:r>
            <a:r>
              <a:rPr lang="en-US" sz="2200" dirty="0" smtClean="0"/>
              <a:t>Steven Seiler</a:t>
            </a:r>
            <a:r>
              <a:rPr lang="ru-RU" sz="2200" dirty="0" smtClean="0"/>
              <a:t>, </a:t>
            </a:r>
            <a:r>
              <a:rPr lang="en-US" sz="2200" dirty="0" err="1" smtClean="0"/>
              <a:t>Espen</a:t>
            </a:r>
            <a:r>
              <a:rPr lang="ru-RU" sz="2200" dirty="0" smtClean="0"/>
              <a:t>То</a:t>
            </a:r>
            <a:r>
              <a:rPr lang="en-US" sz="2200" dirty="0" err="1" smtClean="0"/>
              <a:t>nnessen</a:t>
            </a:r>
            <a:r>
              <a:rPr lang="ru-RU" sz="2200" dirty="0" smtClean="0"/>
              <a:t>,2009)</a:t>
            </a:r>
            <a:endParaRPr lang="ru-RU" sz="2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4935" y="1600200"/>
            <a:ext cx="7954130" cy="470852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"/>
    </mc:Choice>
    <mc:Fallback xmlns="">
      <p:transition spd="slow" advTm="109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Годовое распределение интенсивности и объема тренировок в сезоне 2003-2004 Олимпийского Чемпиона гребца  </a:t>
            </a:r>
            <a:r>
              <a:rPr lang="ru-RU" sz="2400" dirty="0" err="1" smtClean="0"/>
              <a:t>Олафа</a:t>
            </a:r>
            <a:r>
              <a:rPr lang="ru-RU" sz="2400" dirty="0" smtClean="0"/>
              <a:t> Тафта </a:t>
            </a:r>
            <a:r>
              <a:rPr lang="ru-RU" sz="2000" dirty="0" smtClean="0"/>
              <a:t>(</a:t>
            </a:r>
            <a:r>
              <a:rPr lang="en-US" sz="2000" dirty="0" err="1" smtClean="0"/>
              <a:t>Aasen</a:t>
            </a:r>
            <a:r>
              <a:rPr lang="ru-RU" sz="2000" dirty="0" smtClean="0"/>
              <a:t> </a:t>
            </a:r>
            <a:r>
              <a:rPr lang="en-US" sz="2000" dirty="0" smtClean="0"/>
              <a:t>S</a:t>
            </a:r>
            <a:r>
              <a:rPr lang="ru-RU" sz="2000" dirty="0" smtClean="0"/>
              <a:t>,2008)</a:t>
            </a:r>
            <a:endParaRPr lang="ru-RU" sz="2000" dirty="0"/>
          </a:p>
        </p:txBody>
      </p:sp>
      <p:pic>
        <p:nvPicPr>
          <p:cNvPr id="1026" name="Picture 2" descr="C:\Documents and Settings\Администратор\Рабочий стол\ТАБЛИЦЫ ПОТРЕБЛЕНИЯ -2013\Распр нагруз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859818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45029" y="2000240"/>
            <a:ext cx="279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1100 учебных часов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5715016"/>
            <a:ext cx="840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этих часов, около 92% занимали тренировки на выносливость, а остальная часть</a:t>
            </a:r>
          </a:p>
          <a:p>
            <a:r>
              <a:rPr lang="ru-RU" smtClean="0"/>
              <a:t>в </a:t>
            </a:r>
            <a:r>
              <a:rPr lang="ru-RU" dirty="0" smtClean="0"/>
              <a:t>основном силовые тренировки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0"/>
    </mc:Choice>
    <mc:Fallback xmlns="">
      <p:transition spd="slow" advTm="1832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Распределение длительности тренировок в зависимости от возраста. Принцип прогрессивной нагрузки . Норвежская система. (тренер мужской сборной Норвегии Эрик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Ресте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56643"/>
              </p:ext>
            </p:extLst>
          </p:nvPr>
        </p:nvGraphicFramePr>
        <p:xfrm>
          <a:off x="323528" y="1196752"/>
          <a:ext cx="8686800" cy="43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395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Годовой тренировочный объем</a:t>
                      </a:r>
                      <a:endParaRPr lang="ru-RU" dirty="0"/>
                    </a:p>
                  </a:txBody>
                  <a:tcPr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– 13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 часов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–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– 18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зависит от созревания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25 (мужчины)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примерно 1000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5715016"/>
            <a:ext cx="7419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 (в часах подготовки) увеличивается с возрастом 2 путями:-</a:t>
            </a:r>
          </a:p>
          <a:p>
            <a:r>
              <a:rPr lang="ru-RU" dirty="0" smtClean="0"/>
              <a:t>-увеличением  частоты подготовки (  бег, лыжи, плавание)</a:t>
            </a:r>
          </a:p>
          <a:p>
            <a:r>
              <a:rPr lang="ru-RU" dirty="0" smtClean="0"/>
              <a:t>- путем увеличения средней продолжительности тренировок (велоспорт)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"/>
    </mc:Choice>
    <mc:Fallback xmlns="">
      <p:transition spd="slow" advTm="56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Распределение </a:t>
            </a:r>
            <a:r>
              <a:rPr lang="ru-RU" sz="3200" u="sng" dirty="0" smtClean="0">
                <a:solidFill>
                  <a:schemeClr val="tx1"/>
                </a:solidFill>
              </a:rPr>
              <a:t>интенсивности</a:t>
            </a:r>
            <a:r>
              <a:rPr lang="ru-RU" sz="2800" dirty="0" smtClean="0"/>
              <a:t> в учебных программах ведущих спортсменов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 smtClean="0"/>
              <a:t>Mujika</a:t>
            </a:r>
            <a:r>
              <a:rPr lang="ru-RU" u="sng" dirty="0" smtClean="0"/>
              <a:t> и др.,1995</a:t>
            </a:r>
            <a:r>
              <a:rPr lang="ru-RU" dirty="0" smtClean="0"/>
              <a:t>: первое строгое описание учета интенсивности у пловцов национального и международного уровня (по 5 </a:t>
            </a:r>
            <a:r>
              <a:rPr lang="ru-RU" dirty="0" err="1" smtClean="0"/>
              <a:t>лактатным</a:t>
            </a:r>
            <a:r>
              <a:rPr lang="ru-RU" dirty="0" smtClean="0"/>
              <a:t> зонам).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Несмотря на специализацию на 100 и 200м (60-120сек) спортсмены плавали 77% (1150км) при интенсивности меньше 2 </a:t>
            </a:r>
            <a:r>
              <a:rPr lang="ru-RU" dirty="0" err="1" smtClean="0"/>
              <a:t>ммоль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Новая папка (2)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86322"/>
            <a:ext cx="2638425" cy="1733550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"/>
    </mc:Choice>
    <mc:Fallback xmlns="">
      <p:transition spd="slow" advTm="2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388049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Billat</a:t>
            </a:r>
            <a:r>
              <a:rPr lang="en-US" sz="2400" dirty="0" smtClean="0"/>
              <a:t> </a:t>
            </a:r>
            <a:r>
              <a:rPr lang="ru-RU" sz="2400" dirty="0" smtClean="0"/>
              <a:t>и др.,2001. Французские и португальские бегуны на 40,10 и 3 км. Сбор данных дневников и результаты физиологического тестирования 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78% времени бег ниже скорости марафона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4% - при скорости марафона (</a:t>
            </a:r>
            <a:r>
              <a:rPr lang="en-US" sz="2400" dirty="0" smtClean="0"/>
              <a:t>VT1)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только 18% тренировок ( в км) были выполнены с интенсивностью выше ПАНО</a:t>
            </a:r>
            <a:endParaRPr lang="ru-RU" sz="2400" dirty="0"/>
          </a:p>
        </p:txBody>
      </p:sp>
      <p:pic>
        <p:nvPicPr>
          <p:cNvPr id="16386" name="Picture 2" descr="C:\Documents and Settings\Администратор\Рабочий стол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466975" cy="1847850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257425" cy="2019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"/>
    </mc:Choice>
    <mc:Fallback xmlns="">
      <p:transition spd="slow" advTm="85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Steinacker</a:t>
            </a:r>
            <a:r>
              <a:rPr lang="en-US" dirty="0" smtClean="0"/>
              <a:t> </a:t>
            </a:r>
            <a:r>
              <a:rPr lang="ru-RU" dirty="0" smtClean="0"/>
              <a:t>и др.,1998. </a:t>
            </a:r>
            <a:r>
              <a:rPr lang="ru-RU" sz="2400" dirty="0" smtClean="0"/>
              <a:t>Академическая гребля. Основная дистанция – 2 км (6-7 мин)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Основная доля тренировок на </a:t>
            </a:r>
            <a:r>
              <a:rPr lang="en-US" sz="2400" dirty="0" smtClean="0"/>
              <a:t>La </a:t>
            </a:r>
            <a:r>
              <a:rPr lang="ru-RU" sz="2400" dirty="0" smtClean="0"/>
              <a:t>меньше 2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 (60-120 мин). Более высокие интенсивности занимали от 4 до 10% времени</a:t>
            </a:r>
          </a:p>
          <a:p>
            <a:pPr algn="just"/>
            <a:r>
              <a:rPr lang="ru-RU" sz="2400" dirty="0" smtClean="0"/>
              <a:t>Аналогичные интенсивности у немецких, датских, голландских, норвежских элитных гребцов</a:t>
            </a:r>
            <a:endParaRPr lang="ru-RU" sz="2400" dirty="0"/>
          </a:p>
        </p:txBody>
      </p:sp>
      <p:pic>
        <p:nvPicPr>
          <p:cNvPr id="17410" name="Picture 2" descr="C:\Documents and Settings\Администратор\Рабочий стол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714625" cy="1685925"/>
          </a:xfrm>
          <a:prstGeom prst="rect">
            <a:avLst/>
          </a:prstGeom>
          <a:noFill/>
        </p:spPr>
      </p:pic>
      <p:pic>
        <p:nvPicPr>
          <p:cNvPr id="17412" name="Picture 4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85776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"/>
    </mc:Choice>
    <mc:Fallback xmlns="">
      <p:transition spd="slow" advTm="7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Кардиоанализатор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4" name="Picture 2" descr="C:\Users\Администратор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6096000" cy="4324350"/>
          </a:xfrm>
          <a:prstGeom prst="rect">
            <a:avLst/>
          </a:prstGeom>
          <a:noFill/>
        </p:spPr>
      </p:pic>
      <p:pic>
        <p:nvPicPr>
          <p:cNvPr id="95235" name="Picture 3" descr="C:\Users\Администратор\Desktop\44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000504"/>
            <a:ext cx="5595934" cy="2071702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Гребцы по академической гре</a:t>
            </a:r>
            <a:r>
              <a:rPr lang="ru-RU" sz="2400" dirty="0" smtClean="0"/>
              <a:t>б</a:t>
            </a:r>
            <a:r>
              <a:rPr lang="ru-RU" sz="2800" dirty="0" smtClean="0"/>
              <a:t>ле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48"/>
            <a:ext cx="8229600" cy="38576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Немецкие гребцы при подготовке к ЧМ: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гребли на </a:t>
            </a:r>
            <a:r>
              <a:rPr lang="ru-RU" sz="2400" dirty="0" err="1" smtClean="0"/>
              <a:t>лактатном</a:t>
            </a:r>
            <a:r>
              <a:rPr lang="ru-RU" sz="2400" dirty="0" smtClean="0"/>
              <a:t> пороге (4-6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использовали интенсивность либо ниже 2ммоль , либо в диапазоне 6- 12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 (</a:t>
            </a:r>
            <a:r>
              <a:rPr lang="en-US" sz="2400" dirty="0" smtClean="0"/>
              <a:t> </a:t>
            </a:r>
            <a:r>
              <a:rPr lang="en-US" sz="2400" dirty="0" err="1" smtClean="0"/>
              <a:t>Steinacker</a:t>
            </a:r>
            <a:r>
              <a:rPr lang="en-US" sz="2400" dirty="0" smtClean="0"/>
              <a:t> </a:t>
            </a:r>
            <a:r>
              <a:rPr lang="ru-RU" sz="2400" dirty="0" smtClean="0"/>
              <a:t>и др.,1998)</a:t>
            </a:r>
            <a:endParaRPr lang="ru-RU" sz="2400" dirty="0"/>
          </a:p>
        </p:txBody>
      </p:sp>
      <p:pic>
        <p:nvPicPr>
          <p:cNvPr id="18434" name="Picture 2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928670"/>
            <a:ext cx="3143240" cy="20916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Индивидуальные и командные гонки преследования по велоспорту . Золотая медаль с мировым рекордом (Германия)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Шумахер, Мюллер ( 2002 )обосновали подход в прогнозировании результата- «стандарт золотой медали». Включает подготовку спортсмена для удержания 670 ВТ в лидирующем положении.</a:t>
            </a:r>
          </a:p>
          <a:p>
            <a:r>
              <a:rPr lang="ru-RU" dirty="0" smtClean="0"/>
              <a:t>Несмотря на короткую длительность гонки (около 4 мин) на высокой мощности в учебной программе доминируют  непрерывные нагрузки от низкой до умеренной интенсивности по шоссе с общим объемом 29-35тысяч км</a:t>
            </a:r>
            <a:endParaRPr lang="ru-RU" dirty="0"/>
          </a:p>
        </p:txBody>
      </p:sp>
      <p:pic>
        <p:nvPicPr>
          <p:cNvPr id="19459" name="Picture 3" descr="C:\Documents and Settings\Администратор\Рабочий стол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14950"/>
            <a:ext cx="2286016" cy="1521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/>
    </mc:Choice>
    <mc:Fallback xmlns="">
      <p:transition spd="slow" advTm="131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115328" cy="3523302"/>
          </a:xfrm>
        </p:spPr>
        <p:txBody>
          <a:bodyPr/>
          <a:lstStyle/>
          <a:p>
            <a:r>
              <a:rPr lang="en-US" dirty="0" err="1" smtClean="0"/>
              <a:t>Billat</a:t>
            </a:r>
            <a:r>
              <a:rPr lang="en-US" dirty="0" smtClean="0"/>
              <a:t> </a:t>
            </a:r>
            <a:r>
              <a:rPr lang="ru-RU" dirty="0" smtClean="0"/>
              <a:t>и др., 2003.Элита мужского и женского спорта(кенийцы) на 5 и 10 км. Описательное исследование: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85% времени отводилось тренировкам с интенсивностью ниже  </a:t>
            </a:r>
            <a:r>
              <a:rPr lang="ru-RU" dirty="0" err="1" smtClean="0"/>
              <a:t>лактатного</a:t>
            </a:r>
            <a:r>
              <a:rPr lang="ru-RU" dirty="0" smtClean="0"/>
              <a:t> порога</a:t>
            </a:r>
            <a:endParaRPr lang="ru-RU" dirty="0"/>
          </a:p>
        </p:txBody>
      </p:sp>
      <p:pic>
        <p:nvPicPr>
          <p:cNvPr id="20482" name="Picture 2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3122639" cy="2402968"/>
          </a:xfrm>
          <a:prstGeom prst="rect">
            <a:avLst/>
          </a:prstGeom>
          <a:noFill/>
        </p:spPr>
      </p:pic>
      <p:pic>
        <p:nvPicPr>
          <p:cNvPr id="20483" name="Picture 3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231775"/>
            <a:ext cx="3389306" cy="22472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"/>
    </mc:Choice>
    <mc:Fallback xmlns="">
      <p:transition spd="slow" advTm="436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Испанские бегуны национального уровня ( </a:t>
            </a:r>
            <a:r>
              <a:rPr lang="ru-RU" sz="3200" dirty="0" err="1" smtClean="0"/>
              <a:t>Эстев</a:t>
            </a:r>
            <a:r>
              <a:rPr lang="ru-RU" sz="3200" dirty="0" smtClean="0"/>
              <a:t> </a:t>
            </a:r>
            <a:r>
              <a:rPr lang="ru-RU" sz="3200" dirty="0" err="1" smtClean="0"/>
              <a:t>Ланао</a:t>
            </a:r>
            <a:r>
              <a:rPr lang="ru-RU" sz="3200" dirty="0" smtClean="0"/>
              <a:t> и др.,2005)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Бегуны на длинные дистанции. 6 месяцев наблюдений. Тренировки 70км в неделю. Время проведенное в</a:t>
            </a:r>
          </a:p>
          <a:p>
            <a:pPr>
              <a:buNone/>
            </a:pPr>
            <a:r>
              <a:rPr lang="ru-RU" sz="2400" dirty="0" smtClean="0"/>
              <a:t>                                          1 зоне-71%</a:t>
            </a:r>
          </a:p>
          <a:p>
            <a:pPr>
              <a:buNone/>
            </a:pPr>
            <a:r>
              <a:rPr lang="ru-RU" sz="2400" dirty="0" smtClean="0"/>
              <a:t>                                          2 зоне-21%</a:t>
            </a:r>
          </a:p>
          <a:p>
            <a:pPr>
              <a:buNone/>
            </a:pPr>
            <a:r>
              <a:rPr lang="ru-RU" sz="2400" dirty="0" smtClean="0"/>
              <a:t>                                          3 зоне-8%</a:t>
            </a:r>
          </a:p>
          <a:p>
            <a:pPr>
              <a:buNone/>
            </a:pPr>
            <a:r>
              <a:rPr lang="ru-RU" sz="2400" dirty="0" smtClean="0"/>
              <a:t>       Средняя интенсивность – 64% от МПК</a:t>
            </a:r>
          </a:p>
          <a:p>
            <a:pPr>
              <a:buNone/>
            </a:pPr>
            <a:r>
              <a:rPr lang="ru-RU" sz="2400" dirty="0" smtClean="0"/>
              <a:t>Результаты:1 сильная связь между временем, проведенном в 1 зоне и результатом в длинных и коротких гонках</a:t>
            </a:r>
          </a:p>
          <a:p>
            <a:pPr>
              <a:buNone/>
            </a:pPr>
            <a:r>
              <a:rPr lang="ru-RU" sz="2400" dirty="0" smtClean="0"/>
              <a:t>                    2 Нет существенной связи результатов с объемом тренировок ВИТ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C:\Documents and Settings\Администратор\Рабочий стол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443547"/>
            <a:ext cx="2357422" cy="14144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"/>
    </mc:Choice>
    <mc:Fallback xmlns=""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Анализ данных анкет, дневников спортсменов, результатов тестирования 27 спортсменов уровня  победителей ЧМ и ОИ в 1970-1990гг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30-летний период тренировочный объем увеличился на 20% </a:t>
            </a:r>
          </a:p>
          <a:p>
            <a:endParaRPr lang="ru-RU" dirty="0" smtClean="0"/>
          </a:p>
          <a:p>
            <a:r>
              <a:rPr lang="ru-RU" dirty="0" smtClean="0"/>
              <a:t>Распределение нагрузок: увеличилась доля объемных тренировок(НИТ), при этом на 30% уменьшилась доля тренировок ВИТ. Очень высокая доля тренировок ВИТ в виде спринта перераспределилась в пользу интервальных ВИТ тренировок на уровне 85-95%МПК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"/>
    </mc:Choice>
    <mc:Fallback xmlns="">
      <p:transition spd="slow" advTm="200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30 лет увеличился уровень потребления кислорода( МПК) , улучшилась производительность на эргометре (около 10%) без изменения среднего роста  и массы тела</a:t>
            </a:r>
          </a:p>
          <a:p>
            <a:endParaRPr lang="ru-RU" dirty="0" smtClean="0"/>
          </a:p>
          <a:p>
            <a:r>
              <a:rPr lang="ru-RU" dirty="0" smtClean="0"/>
              <a:t>Основные изменения в показателях произошли между 1970 и 1980 годами, совпадая с существенными корректировками в интенсивностях тренировок</a:t>
            </a:r>
          </a:p>
          <a:p>
            <a:pPr>
              <a:buNone/>
            </a:pPr>
            <a:r>
              <a:rPr lang="ru-RU" dirty="0" smtClean="0"/>
              <a:t>        ( по данным </a:t>
            </a:r>
            <a:r>
              <a:rPr lang="ru-RU" dirty="0" err="1" smtClean="0"/>
              <a:t>Фискерстранда</a:t>
            </a:r>
            <a:r>
              <a:rPr lang="ru-RU" dirty="0" smtClean="0"/>
              <a:t>, Зайлера,2004)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"/>
    </mc:Choice>
    <mc:Fallback xmlns="">
      <p:transition spd="slow" advTm="36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Обширные эмпирические анализы тренировок 3-х элитных </a:t>
            </a:r>
            <a:r>
              <a:rPr lang="ru-RU" sz="2400" dirty="0" err="1" smtClean="0"/>
              <a:t>спортсменов-Олимпийских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Чемпинов</a:t>
            </a:r>
            <a:r>
              <a:rPr lang="ru-RU" sz="2400" dirty="0" smtClean="0"/>
              <a:t> и Чемпионов мира(бег, лыжные гонки, ориентирование) То</a:t>
            </a:r>
            <a:r>
              <a:rPr lang="en-US" sz="2400" dirty="0" err="1" smtClean="0"/>
              <a:t>nnessen</a:t>
            </a:r>
            <a:r>
              <a:rPr lang="ru-RU" sz="2400" dirty="0" smtClean="0"/>
              <a:t>,</a:t>
            </a:r>
            <a:r>
              <a:rPr lang="en-US" sz="2400" dirty="0" smtClean="0"/>
              <a:t>2009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Систематизированы дневники  тренировок ( более 15000 учебных занятий)</a:t>
            </a:r>
          </a:p>
          <a:p>
            <a:r>
              <a:rPr lang="ru-RU" dirty="0" smtClean="0"/>
              <a:t>Общее для всех трех чемпионов: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около 80% своих тренировок были выполнены в виде непрерывных усилий на низкой и умеренной интенсивности (</a:t>
            </a:r>
            <a:r>
              <a:rPr lang="en-US" b="1" dirty="0" smtClean="0"/>
              <a:t>La</a:t>
            </a:r>
            <a:r>
              <a:rPr lang="ru-RU" b="1" dirty="0" smtClean="0"/>
              <a:t> </a:t>
            </a:r>
            <a:r>
              <a:rPr lang="en-US" b="1" dirty="0" smtClean="0"/>
              <a:t>&lt;</a:t>
            </a:r>
            <a:r>
              <a:rPr lang="ru-RU" b="1" dirty="0" smtClean="0"/>
              <a:t>2 мм)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"/>
    </mc:Choice>
    <mc:Fallback xmlns="">
      <p:transition spd="slow" advTm="1138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Правило распределения интенсивности в структуре тренировок успешных спортсменов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Около 80% занятий полностью или преимущественно выполняется при концентрации </a:t>
            </a:r>
            <a:r>
              <a:rPr lang="en-US" sz="2000" dirty="0" smtClean="0"/>
              <a:t>La &lt; 2 </a:t>
            </a:r>
            <a:r>
              <a:rPr lang="ru-RU" sz="2000" dirty="0" err="1" smtClean="0"/>
              <a:t>ммоль</a:t>
            </a:r>
            <a:r>
              <a:rPr lang="en-US" sz="2000" dirty="0" smtClean="0"/>
              <a:t>/</a:t>
            </a:r>
            <a:r>
              <a:rPr lang="ru-RU" sz="2000" dirty="0" smtClean="0"/>
              <a:t>л</a:t>
            </a:r>
          </a:p>
          <a:p>
            <a:r>
              <a:rPr lang="ru-RU" sz="2000" dirty="0" smtClean="0"/>
              <a:t>Около 20% занятий распределены между традиционным </a:t>
            </a:r>
            <a:r>
              <a:rPr lang="ru-RU" sz="2000" dirty="0" err="1" smtClean="0"/>
              <a:t>лактатным</a:t>
            </a:r>
            <a:r>
              <a:rPr lang="ru-RU" sz="2000" dirty="0" smtClean="0"/>
              <a:t> порогом (зона 2) и тренировками при интенсивности 90-100% МПК (зона3)</a:t>
            </a:r>
          </a:p>
          <a:p>
            <a:r>
              <a:rPr lang="ru-RU" sz="2000" dirty="0" smtClean="0"/>
              <a:t>Определилось поляризованное распределение интенсивности*( </a:t>
            </a:r>
            <a:r>
              <a:rPr lang="ru-RU" sz="2000" dirty="0" err="1" smtClean="0"/>
              <a:t>Зайлер</a:t>
            </a:r>
            <a:r>
              <a:rPr lang="ru-RU" sz="2000" dirty="0" smtClean="0"/>
              <a:t>, </a:t>
            </a:r>
            <a:r>
              <a:rPr lang="en-US" sz="2000" dirty="0" err="1" smtClean="0"/>
              <a:t>Kjerland</a:t>
            </a:r>
            <a:r>
              <a:rPr lang="ru-RU" sz="2000" dirty="0" smtClean="0"/>
              <a:t>, 2006) : в 1 зоне - 75-80% всего времени тренировок</a:t>
            </a:r>
          </a:p>
          <a:p>
            <a:pPr>
              <a:buNone/>
            </a:pPr>
            <a:r>
              <a:rPr lang="ru-RU" sz="2000" dirty="0" smtClean="0"/>
              <a:t>                             в 2 зоне – 5%</a:t>
            </a:r>
          </a:p>
          <a:p>
            <a:pPr>
              <a:buNone/>
            </a:pPr>
            <a:r>
              <a:rPr lang="ru-RU" sz="2000" dirty="0" smtClean="0"/>
              <a:t>                             в 3 зоне – 15-20%  </a:t>
            </a:r>
          </a:p>
          <a:p>
            <a:pPr>
              <a:buNone/>
            </a:pPr>
            <a:r>
              <a:rPr lang="ru-RU" sz="2000" dirty="0" smtClean="0"/>
              <a:t>*Существуют значительные различия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89140"/>
            <a:ext cx="3571900" cy="28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9200037">
            <a:off x="5966241" y="4961843"/>
            <a:ext cx="131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80% занятий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560743">
            <a:off x="7185288" y="478222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20%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</a:rPr>
              <a:t>занятий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80 % тренировок НИТ+ 20% тренировок 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Эффективность добавления 2-х интервальных тренировок в неделю показана также в ряде других исследованиях ( </a:t>
            </a:r>
            <a:r>
              <a:rPr lang="en-US" dirty="0" err="1" smtClean="0"/>
              <a:t>Billat</a:t>
            </a:r>
            <a:r>
              <a:rPr lang="en-US" dirty="0" smtClean="0"/>
              <a:t> </a:t>
            </a:r>
            <a:r>
              <a:rPr lang="ru-RU" dirty="0" smtClean="0"/>
              <a:t>и др.,1999; </a:t>
            </a:r>
            <a:r>
              <a:rPr lang="ru-RU" dirty="0" err="1" smtClean="0"/>
              <a:t>Линдсей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и др.,</a:t>
            </a:r>
            <a:r>
              <a:rPr lang="en-US" dirty="0" smtClean="0"/>
              <a:t>1996</a:t>
            </a:r>
            <a:r>
              <a:rPr lang="ru-RU" dirty="0" smtClean="0"/>
              <a:t>; </a:t>
            </a:r>
            <a:r>
              <a:rPr lang="ru-RU" dirty="0" err="1" smtClean="0"/>
              <a:t>Уэстон</a:t>
            </a:r>
            <a:r>
              <a:rPr lang="ru-RU" dirty="0" smtClean="0"/>
              <a:t> и др.,1997)</a:t>
            </a:r>
          </a:p>
          <a:p>
            <a:r>
              <a:rPr lang="ru-RU" dirty="0" smtClean="0"/>
              <a:t>Очень похожее распределение интенсивности во время 80-и (и более) гоночных часов у велосипедистов на Тур де Франс (</a:t>
            </a:r>
            <a:r>
              <a:rPr lang="ru-RU" dirty="0" err="1" smtClean="0"/>
              <a:t>Фостер</a:t>
            </a:r>
            <a:r>
              <a:rPr lang="ru-RU" dirty="0" smtClean="0"/>
              <a:t> и др.,2005)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Правило 2-х тяжелых тренировок в неделю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56643"/>
              </p:ext>
            </p:extLst>
          </p:nvPr>
        </p:nvGraphicFramePr>
        <p:xfrm>
          <a:off x="2857487" y="1196753"/>
          <a:ext cx="5929355" cy="367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61"/>
                <a:gridCol w="3308894"/>
              </a:tblGrid>
              <a:tr h="348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Годовой тренировочный объем</a:t>
                      </a:r>
                      <a:endParaRPr lang="ru-RU" dirty="0"/>
                    </a:p>
                  </a:txBody>
                  <a:tcPr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– 13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 часов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–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– 18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зависит от созревания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28575" marR="28575" marT="28575" marB="28575" anchor="ctr"/>
                </a:tc>
              </a:tr>
              <a:tr h="32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25 (мужчины)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примерно 1000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4929198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Правило «двух высокоинтенсивных интервальных тренировок» в неделю действуют на всем протяжении развития спортсмена от юниорского до международного уровня.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Увеличение общего количества занятий не сопровождается уменьшением количества занятий в высокоинтенсивной зоне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285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Философия «интенсивного ядра»:</a:t>
            </a:r>
          </a:p>
          <a:p>
            <a:r>
              <a:rPr lang="ru-RU" dirty="0" smtClean="0"/>
              <a:t>Ключевой момент- тренировки  ВИТ, а не</a:t>
            </a:r>
          </a:p>
          <a:p>
            <a:r>
              <a:rPr lang="ru-RU" dirty="0" smtClean="0"/>
              <a:t>тренировки объемом.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"/>
    </mc:Choice>
    <mc:Fallback xmlns="">
      <p:transition spd="slow" advTm="3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214568" cy="1476379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news_il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2540000" cy="1612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43182"/>
            <a:ext cx="88945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Профессор Стефан </a:t>
            </a:r>
            <a:r>
              <a:rPr lang="ru-RU" dirty="0" err="1" smtClean="0"/>
              <a:t>Сейлер</a:t>
            </a:r>
            <a:r>
              <a:rPr lang="ru-RU" dirty="0" smtClean="0"/>
              <a:t>, докторская степень (США)</a:t>
            </a:r>
          </a:p>
          <a:p>
            <a:r>
              <a:rPr lang="ru-RU" dirty="0" smtClean="0"/>
              <a:t>Работал в Норвегии в течение 20 лет в качестве Университетского преподавателя и </a:t>
            </a:r>
          </a:p>
          <a:p>
            <a:r>
              <a:rPr lang="ru-RU" dirty="0" smtClean="0"/>
              <a:t>исследователя</a:t>
            </a:r>
          </a:p>
          <a:p>
            <a:r>
              <a:rPr lang="ru-RU" dirty="0" smtClean="0"/>
              <a:t>В данный момент- старший научный консультант Норвежской Олимпийской Федерации</a:t>
            </a:r>
          </a:p>
          <a:p>
            <a:r>
              <a:rPr lang="ru-RU" dirty="0" smtClean="0"/>
              <a:t>Основные исследования – «распределение интенсивности и поляризованная модель </a:t>
            </a:r>
          </a:p>
          <a:p>
            <a:r>
              <a:rPr lang="ru-RU" dirty="0" smtClean="0"/>
              <a:t>обучения»</a:t>
            </a:r>
          </a:p>
          <a:p>
            <a:r>
              <a:rPr lang="ru-RU" dirty="0" smtClean="0"/>
              <a:t>Автор более 100 научно-популярных статей, связанных с физиологией упражнений</a:t>
            </a:r>
          </a:p>
          <a:p>
            <a:r>
              <a:rPr lang="ru-RU" dirty="0" smtClean="0"/>
              <a:t>Провел более 100 научных лекций по всему миру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2"/>
    </mc:Choice>
    <mc:Fallback xmlns="">
      <p:transition spd="slow" advTm="5978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Подготовка и объемы норвежских бегунов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 (Норвежский Институт Спортивной </a:t>
            </a:r>
            <a:r>
              <a:rPr lang="ru-RU" sz="3100" dirty="0" smtClean="0">
                <a:effectLst/>
              </a:rPr>
              <a:t>науки сезон </a:t>
            </a:r>
            <a:r>
              <a:rPr lang="ru-RU" sz="3100" dirty="0">
                <a:effectLst/>
              </a:rPr>
              <a:t>2008</a:t>
            </a:r>
            <a:r>
              <a:rPr lang="ru-RU" sz="3100" dirty="0" smtClean="0">
                <a:effectLst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10543"/>
              </p:ext>
            </p:extLst>
          </p:nvPr>
        </p:nvGraphicFramePr>
        <p:xfrm>
          <a:off x="457200" y="1600200"/>
          <a:ext cx="8229600" cy="50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682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Тренир.зоны</a:t>
                      </a:r>
                      <a:r>
                        <a:rPr lang="ru-RU" dirty="0" smtClean="0"/>
                        <a:t>/тип нагрузки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 </a:t>
                      </a:r>
                      <a:r>
                        <a:rPr lang="en-US" dirty="0" smtClean="0"/>
                        <a:t>La </a:t>
                      </a:r>
                      <a:r>
                        <a:rPr lang="ru-RU" dirty="0" err="1" smtClean="0"/>
                        <a:t>ммоль</a:t>
                      </a:r>
                      <a:r>
                        <a:rPr lang="ru-RU" dirty="0" smtClean="0"/>
                        <a:t>/л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ЧСС %от 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max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Суммарное время</a:t>
                      </a:r>
                    </a:p>
                    <a:p>
                      <a:r>
                        <a:rPr lang="ru-RU" dirty="0" smtClean="0"/>
                        <a:t>работы в  </a:t>
                      </a:r>
                      <a:r>
                        <a:rPr lang="ru-RU" dirty="0" err="1" smtClean="0"/>
                        <a:t>макроцикле</a:t>
                      </a:r>
                      <a:endParaRPr lang="ru-RU" dirty="0"/>
                    </a:p>
                  </a:txBody>
                  <a:tcPr marL="86629" marR="86629"/>
                </a:tc>
              </a:tr>
              <a:tr h="11702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Нагрузка легкой или  умеренной интенсивности( 1 зона)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0,7 - 2,0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  - 68%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b="1" dirty="0" smtClean="0"/>
                        <a:t>78%</a:t>
                      </a:r>
                      <a:r>
                        <a:rPr lang="ru-RU" dirty="0" smtClean="0"/>
                        <a:t> 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4.7)</a:t>
                      </a:r>
                      <a:endParaRPr lang="ru-RU" dirty="0"/>
                    </a:p>
                  </a:txBody>
                  <a:tcPr marL="86629" marR="86629"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Марафонский или </a:t>
                      </a:r>
                      <a:r>
                        <a:rPr lang="ru-RU" dirty="0" err="1" smtClean="0"/>
                        <a:t>полумараф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бег ( 2 зона)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2,0 - 4,5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 - 92%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19.5%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5.4) </a:t>
                      </a:r>
                      <a:endParaRPr lang="ru-RU" dirty="0"/>
                    </a:p>
                  </a:txBody>
                  <a:tcPr marL="86629" marR="86629"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Темповая работа на 1-3</a:t>
                      </a:r>
                      <a:r>
                        <a:rPr lang="ru-RU" baseline="0" dirty="0" smtClean="0"/>
                        <a:t> км (3 зона)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  -8,0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 - 97%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="1" dirty="0" smtClean="0"/>
                        <a:t>1.3%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1.4), </a:t>
                      </a:r>
                      <a:endParaRPr lang="ru-RU" dirty="0"/>
                    </a:p>
                  </a:txBody>
                  <a:tcPr marL="86629" marR="86629"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Гликолиз,спринт</a:t>
                      </a:r>
                      <a:r>
                        <a:rPr lang="ru-RU" dirty="0" smtClean="0"/>
                        <a:t>, ускорения (4 зона)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 8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97 - 100%</a:t>
                      </a:r>
                      <a:endParaRPr lang="ru-RU" dirty="0"/>
                    </a:p>
                  </a:txBody>
                  <a:tcPr marL="86629" marR="86629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0.5%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0.2) </a:t>
                      </a:r>
                      <a:endParaRPr lang="ru-RU" dirty="0"/>
                    </a:p>
                  </a:txBody>
                  <a:tcPr marL="86629" marR="866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5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"/>
    </mc:Choice>
    <mc:Fallback xmlns="">
      <p:transition spd="slow" advTm="57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57583"/>
              </p:ext>
            </p:extLst>
          </p:nvPr>
        </p:nvGraphicFramePr>
        <p:xfrm>
          <a:off x="71407" y="642919"/>
          <a:ext cx="9858443" cy="613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567"/>
                <a:gridCol w="1697027"/>
                <a:gridCol w="1774168"/>
                <a:gridCol w="2236996"/>
                <a:gridCol w="2622685"/>
              </a:tblGrid>
              <a:tr h="57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ЗОНЫ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ИНТЕНСИВНОСТИ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ЧСС ( % макс)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Концентрация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лактата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mmol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/l)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тренировки и общее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время нагрузки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Комментарии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1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55-75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0.8-1.5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длинные дистанции, различные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формы (от 1 до 6ч)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для элиты-4-5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часов (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25часов в неделю)</a:t>
                      </a:r>
                    </a:p>
                  </a:txBody>
                  <a:tcPr marL="28575" marR="28575" marT="28575" marB="2857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очень важно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– составляет основную часть всего тренировочного</a:t>
                      </a:r>
                      <a:b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объема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1.5-2.5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работа на дистанции, неровные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условия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от 1 до 3 ч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используется только как вариация; это метод дает нам</a:t>
                      </a:r>
                      <a:b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наименьший вклад в усилие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9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8575" marR="28575" marT="28575" marB="28575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85-90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2.5-4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естественные интервалы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( 50-90мин)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используется в ограниченном количестве</a:t>
                      </a:r>
                    </a:p>
                  </a:txBody>
                  <a:tcPr marL="28575" marR="28575" marT="28575" marB="28575" anchor="ctr"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219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4(ПАНО)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90-95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4 - 6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высокоинтенсивная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интервальная тренировка)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(30-60мин)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очень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важно</a:t>
                      </a:r>
                    </a:p>
                  </a:txBody>
                  <a:tcPr marL="28575" marR="28575" marT="28575" marB="28575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1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5(МПК)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6-10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темповые тестовые тренировки, короткие (5-10 км)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гонки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(15-30мин)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 максимальные усилия за короткое время (спринты)</a:t>
                      </a:r>
                      <a:b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должна составлять только очень маленький процент от общего объема тренировок</a:t>
                      </a:r>
                    </a:p>
                  </a:txBody>
                  <a:tcPr marL="28575" marR="28575" marT="28575" marB="2857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0"/>
            <a:ext cx="842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Зоны интенсивности тренировочных нагрузок, утвержденных Олимпийским комитетом Норв</a:t>
            </a:r>
            <a:r>
              <a:rPr lang="ru-RU" sz="2000" dirty="0" smtClean="0"/>
              <a:t>егии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28599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u="sng" dirty="0" smtClean="0">
                <a:solidFill>
                  <a:schemeClr val="bg1"/>
                </a:solidFill>
              </a:rPr>
              <a:t>Тренировки НИТ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286388"/>
            <a:ext cx="24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Тренировки ВИТ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23475">
            <a:off x="173423" y="1967492"/>
            <a:ext cx="401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75-80% от всего времени подготовки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77442">
            <a:off x="-24933" y="3591330"/>
            <a:ext cx="360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5% от всего времени подготовки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31185">
            <a:off x="-53582" y="5160919"/>
            <a:ext cx="402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15-20% от всего времени подготовки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"/>
    </mc:Choice>
    <mc:Fallback xmlns="">
      <p:transition spd="slow" advTm="248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Объединение больших объемов подготовки низкой интенсивности при осторожном использовании высокой интенсивности в интервальных тренировках в течение годового цикла является лучшей практической моделью развития производительности в циклических видах спорта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1"/>
            <a:ext cx="6929486" cy="830997"/>
          </a:xfrm>
          <a:prstGeom prst="rect">
            <a:avLst/>
          </a:prstGeom>
          <a:noFill/>
          <a:ln w="47625">
            <a:solidFill>
              <a:schemeClr val="tx1"/>
            </a:solidFill>
          </a:ln>
          <a:effectLst>
            <a:outerShdw blurRad="266700" dist="38100" dir="5400000" sx="99000" sy="99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Условное правило 80</a:t>
            </a:r>
            <a:r>
              <a:rPr lang="en-US" sz="2400" b="1" u="sng" dirty="0" smtClean="0">
                <a:solidFill>
                  <a:srgbClr val="FFFF00"/>
                </a:solidFill>
              </a:rPr>
              <a:t>/</a:t>
            </a:r>
            <a:r>
              <a:rPr lang="ru-RU" sz="2400" b="1" u="sng" dirty="0" smtClean="0">
                <a:solidFill>
                  <a:srgbClr val="FFFF00"/>
                </a:solidFill>
              </a:rPr>
              <a:t>20 норвежской системы подготовки элиты в циклических видов спорта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"/>
    </mc:Choice>
    <mc:Fallback xmlns="">
      <p:transition spd="slow" advTm="449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329642" cy="332899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Элитный спортсмен тренируется 10-12 раз в неделю, чтобы, вероятно, тренироваться 1-3 раза в неделю при интенсивности на уровне или выше максимального устойчивого состояния </a:t>
            </a:r>
            <a:r>
              <a:rPr lang="ru-RU" dirty="0" err="1" smtClean="0"/>
              <a:t>лактата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"/>
    </mc:Choice>
    <mc:Fallback xmlns="">
      <p:transition spd="slow" advTm="33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115328" cy="41662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Из сложившегося в практике элитного спорта соотношение интенсивностей нагрузок как 80-20 видно резкая их поляризация с ограниченным использованием средней зоны интенсивности (80-85% от </a:t>
            </a:r>
            <a:r>
              <a:rPr lang="ru-RU" sz="2400" dirty="0" err="1" smtClean="0"/>
              <a:t>ЧССмакс</a:t>
            </a:r>
            <a:r>
              <a:rPr lang="ru-RU" sz="2400" dirty="0" smtClean="0"/>
              <a:t>, </a:t>
            </a:r>
            <a:r>
              <a:rPr lang="en-US" sz="2400" dirty="0" smtClean="0"/>
              <a:t>La </a:t>
            </a:r>
            <a:r>
              <a:rPr lang="ru-RU" sz="2400" dirty="0" smtClean="0"/>
              <a:t>3 мм)</a:t>
            </a:r>
          </a:p>
          <a:p>
            <a:pPr>
              <a:buFont typeface="Wingdings" pitchFamily="2" charset="2"/>
              <a:buChar char="§"/>
            </a:pPr>
            <a:r>
              <a:rPr lang="ru-RU" sz="2400" u="sng" dirty="0" smtClean="0">
                <a:solidFill>
                  <a:srgbClr val="FFFF00"/>
                </a:solidFill>
              </a:rPr>
              <a:t>Увеличение темпа на длинных дистанциях (под </a:t>
            </a:r>
            <a:r>
              <a:rPr lang="ru-RU" sz="2400" u="sng" dirty="0" err="1" smtClean="0">
                <a:solidFill>
                  <a:srgbClr val="FFFF00"/>
                </a:solidFill>
              </a:rPr>
              <a:t>лактатный</a:t>
            </a:r>
            <a:r>
              <a:rPr lang="ru-RU" sz="2400" u="sng" dirty="0" smtClean="0">
                <a:solidFill>
                  <a:srgbClr val="FFFF00"/>
                </a:solidFill>
              </a:rPr>
              <a:t> порог- 2 зона интенсивности) приводят: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1. к чрезмерному стрессу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2.существенно </a:t>
            </a:r>
            <a:r>
              <a:rPr lang="ru-RU" sz="2400" dirty="0" err="1" smtClean="0"/>
              <a:t>ограничать</a:t>
            </a:r>
            <a:r>
              <a:rPr lang="ru-RU" sz="2400" dirty="0" smtClean="0"/>
              <a:t> запасы гликогена (тренировки станут менее продолжительными)</a:t>
            </a:r>
          </a:p>
          <a:p>
            <a:pPr>
              <a:buNone/>
            </a:pPr>
            <a:r>
              <a:rPr lang="ru-RU" sz="2400" dirty="0" smtClean="0"/>
              <a:t>В итоге: спортсмены не смогут адекватно справляться с высокими нагрузками </a:t>
            </a:r>
            <a:endParaRPr lang="en-US" sz="2400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229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43834" y="7857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321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Поляризация </a:t>
            </a:r>
            <a:r>
              <a:rPr lang="ru-RU" sz="2400" dirty="0" smtClean="0"/>
              <a:t>нагрузок: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"/>
    </mc:Choice>
    <mc:Fallback xmlns="">
      <p:transition spd="slow" advTm="14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Типичные комбинации интенсивности и продолжительности тренировок элитных спортсменов (</a:t>
            </a:r>
            <a:r>
              <a:rPr lang="en-US" sz="2000" dirty="0" err="1" smtClean="0"/>
              <a:t>Aasen</a:t>
            </a:r>
            <a:r>
              <a:rPr lang="en-US" sz="2000" dirty="0" smtClean="0"/>
              <a:t> </a:t>
            </a:r>
            <a:r>
              <a:rPr lang="ru-RU" sz="2000" dirty="0" smtClean="0"/>
              <a:t>, 2008)</a:t>
            </a:r>
            <a:endParaRPr lang="ru-RU" sz="2000" dirty="0"/>
          </a:p>
        </p:txBody>
      </p:sp>
      <p:pic>
        <p:nvPicPr>
          <p:cNvPr id="1026" name="Picture 2" descr="C:\Documents and Settings\Администратор\Рабочий стол\ТАБЛИЦЫ ПОТРЕБЛЕНИЯ -2013\ЗОНЫ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07958"/>
            <a:ext cx="5032385" cy="5650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350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взяты из дневников</a:t>
            </a:r>
          </a:p>
          <a:p>
            <a:r>
              <a:rPr lang="ru-RU" dirty="0" smtClean="0"/>
              <a:t>спортсменов</a:t>
            </a:r>
          </a:p>
          <a:p>
            <a:r>
              <a:rPr lang="ru-RU" dirty="0" smtClean="0"/>
              <a:t>Диапазоны ЧСС рекомендованы</a:t>
            </a:r>
          </a:p>
          <a:p>
            <a:r>
              <a:rPr lang="ru-RU" dirty="0" smtClean="0"/>
              <a:t>Норвежским Олимпийским комитетом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0992" y="92867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/>
              <a:t>ЧСС%макс</a:t>
            </a:r>
            <a:endParaRPr lang="ru-RU" sz="1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286776" y="1643050"/>
            <a:ext cx="10001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55-75</a:t>
            </a:r>
          </a:p>
          <a:p>
            <a:r>
              <a:rPr lang="ru-RU" sz="1400" b="1" dirty="0" smtClean="0"/>
              <a:t>74-85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/>
              <a:t>85-90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/>
              <a:t>90-95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/>
              <a:t>95-100</a:t>
            </a:r>
          </a:p>
        </p:txBody>
      </p:sp>
      <p:sp>
        <p:nvSpPr>
          <p:cNvPr id="8" name="TextBox 7"/>
          <p:cNvSpPr txBox="1"/>
          <p:nvPr/>
        </p:nvSpPr>
        <p:spPr>
          <a:xfrm rot="565921">
            <a:off x="6143636" y="1857364"/>
            <a:ext cx="1578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</a:t>
            </a:r>
            <a:r>
              <a:rPr lang="ru-RU" sz="1600" b="1" dirty="0" smtClean="0">
                <a:solidFill>
                  <a:srgbClr val="FF0000"/>
                </a:solidFill>
              </a:rPr>
              <a:t> до 2.5ммоль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749014">
            <a:off x="6017242" y="2537302"/>
            <a:ext cx="17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 </a:t>
            </a:r>
            <a:r>
              <a:rPr lang="ru-RU" sz="1600" b="1" dirty="0" smtClean="0">
                <a:solidFill>
                  <a:srgbClr val="FF0000"/>
                </a:solidFill>
              </a:rPr>
              <a:t>2.5-4 </a:t>
            </a:r>
            <a:r>
              <a:rPr lang="ru-RU" sz="1600" b="1" dirty="0" err="1" smtClean="0">
                <a:solidFill>
                  <a:srgbClr val="FF0000"/>
                </a:solidFill>
              </a:rPr>
              <a:t>ммоль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34639">
            <a:off x="6215074" y="4286256"/>
            <a:ext cx="133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 4-6</a:t>
            </a:r>
            <a:r>
              <a:rPr lang="ru-RU" sz="1600" b="1" dirty="0" err="1" smtClean="0">
                <a:solidFill>
                  <a:srgbClr val="FF0000"/>
                </a:solidFill>
              </a:rPr>
              <a:t>ммоль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86776" y="1214422"/>
            <a:ext cx="642910" cy="5643578"/>
          </a:xfrm>
          <a:prstGeom prst="rect">
            <a:avLst/>
          </a:prstGeom>
          <a:noFill/>
          <a:ln w="603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5338" y="1928802"/>
            <a:ext cx="71434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15338" y="3786190"/>
            <a:ext cx="71434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15338" y="5357826"/>
            <a:ext cx="71434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788960">
            <a:off x="6376897" y="5380236"/>
            <a:ext cx="1492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 6-10 </a:t>
            </a:r>
            <a:r>
              <a:rPr lang="ru-RU" sz="1600" b="1" dirty="0" err="1" smtClean="0">
                <a:solidFill>
                  <a:srgbClr val="FF0000"/>
                </a:solidFill>
              </a:rPr>
              <a:t>ммоль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714480" y="3786190"/>
            <a:ext cx="1571636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1607323" y="4822041"/>
            <a:ext cx="1785950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4282" y="4429132"/>
            <a:ext cx="17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раза в неделю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44"/>
    </mc:Choice>
    <mc:Fallback xmlns="">
      <p:transition spd="slow" advTm="116644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2378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Существует обоснованное доказательство, что примерное соотношение 80:20 дает отличные долгосрочные результаты при ежедневной тренировки спортсменов на выносливость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Низкая интенсивность (ниже 2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) тренировок  большой продолжительности эффективна в стимулировании физиологических процессов.</a:t>
            </a:r>
          </a:p>
          <a:p>
            <a:pPr algn="just">
              <a:buNone/>
            </a:pPr>
            <a:r>
              <a:rPr lang="ru-RU" sz="2400" dirty="0" smtClean="0"/>
              <a:t>Не должна рассматриваться как время, проведенное впустую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Увеличение общего объема подготовки в широком диапазоне хорошо </a:t>
            </a:r>
            <a:r>
              <a:rPr lang="ru-RU" sz="2400" dirty="0" err="1" smtClean="0"/>
              <a:t>коррелирует</a:t>
            </a:r>
            <a:r>
              <a:rPr lang="ru-RU" sz="2400" dirty="0" smtClean="0"/>
              <a:t> с улучшением физиологических составляющих производительности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"/>
    </mc:Choice>
    <mc:Fallback xmlns="">
      <p:transition spd="slow" advTm="1756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Тренировки ВИТ должны быть частью тренировок на выносливость. Однако, занятия около 2-х раз в неделю, представляется достаточным для достижения прироста производительности, не вызывая чрезмерного напряжения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Физиологические эффекты и вызванные ими повышения производительности  от тренировок ВИТ наступают быстро, но также быстро наступает и их плато. Чтобы избежать преждевременного застоя и обеспечить долгосрочное развитие спортсмена, тренировочный объем должен также систематически расти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У хорошо подготовленных спортсменов заметная активизация тренировок в высокоинтенсивной зоне от 12 до 45 недель, приводит к сомнительному влиянию на производительность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Высокий объем подготовки в </a:t>
            </a:r>
            <a:r>
              <a:rPr lang="ru-RU" sz="2400" dirty="0" err="1" smtClean="0"/>
              <a:t>низкоинтенсивной</a:t>
            </a:r>
            <a:r>
              <a:rPr lang="ru-RU" sz="2400" dirty="0" smtClean="0"/>
              <a:t> зоне (базовая выносливость) является первым шагом для эффективного повышения интенсивности нагрузок при приемлемом риске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 мнению </a:t>
            </a:r>
            <a:r>
              <a:rPr lang="ru-RU" sz="2400" dirty="0" err="1" smtClean="0"/>
              <a:t>Тоннесена</a:t>
            </a:r>
            <a:r>
              <a:rPr lang="ru-RU" sz="2400" dirty="0" smtClean="0"/>
              <a:t>, основная причина повышения результатов по сравнению с 1970-ми годами (с высокой долей интенсивных упражнений) это увеличение тренировок на выносливость в аэробном режиме (до 80% от общего объема)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"/>
    </mc:Choice>
    <mc:Fallback xmlns="">
      <p:transition spd="slow" advTm="127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Особенностью периодизации подготовки элитных спортсменов является сокращение количества часов тренировок НИТ и незначительное повышение объема тренировок выше анаэробного порога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Основное распределение интенсивности </a:t>
            </a:r>
            <a:r>
              <a:rPr lang="ru-RU" sz="2400" dirty="0" err="1" smtClean="0"/>
              <a:t>поляризованно</a:t>
            </a:r>
            <a:r>
              <a:rPr lang="ru-RU" sz="2400" dirty="0" smtClean="0"/>
              <a:t> (80-20) и повторяется в </a:t>
            </a:r>
            <a:r>
              <a:rPr lang="ru-RU" sz="2400" dirty="0" err="1" smtClean="0"/>
              <a:t>мезоциклах</a:t>
            </a:r>
            <a:r>
              <a:rPr lang="ru-RU" sz="2400" dirty="0" smtClean="0"/>
              <a:t> и в течение года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072074"/>
            <a:ext cx="8269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материалам </a:t>
            </a:r>
            <a:r>
              <a:rPr lang="en-US" dirty="0" smtClean="0"/>
              <a:t>Stephen Seiler and </a:t>
            </a:r>
            <a:r>
              <a:rPr lang="en-US" dirty="0" err="1" smtClean="0"/>
              <a:t>Espen</a:t>
            </a:r>
            <a:r>
              <a:rPr lang="en-US" dirty="0" smtClean="0"/>
              <a:t> </a:t>
            </a:r>
            <a:r>
              <a:rPr lang="en-US" dirty="0" err="1" smtClean="0"/>
              <a:t>Tonnessen</a:t>
            </a:r>
            <a:r>
              <a:rPr lang="en-US" dirty="0" smtClean="0"/>
              <a:t>/ Intervals, Thresholds and</a:t>
            </a:r>
          </a:p>
          <a:p>
            <a:r>
              <a:rPr lang="en-US" dirty="0" smtClean="0"/>
              <a:t>Long Distance</a:t>
            </a:r>
            <a:r>
              <a:rPr lang="ru-RU" dirty="0" smtClean="0"/>
              <a:t>:</a:t>
            </a:r>
            <a:r>
              <a:rPr lang="en-US" dirty="0" smtClean="0"/>
              <a:t> The roll of intensity and duration in Endurance training/ </a:t>
            </a:r>
          </a:p>
          <a:p>
            <a:r>
              <a:rPr lang="en-US" dirty="0" err="1" smtClean="0"/>
              <a:t>Sportscience</a:t>
            </a:r>
            <a:r>
              <a:rPr lang="en-US" dirty="0" smtClean="0"/>
              <a:t> 13, 32-53,2009.</a:t>
            </a:r>
          </a:p>
          <a:p>
            <a:r>
              <a:rPr lang="en-US" dirty="0" smtClean="0"/>
              <a:t>Olympic textbook of medicine in sport</a:t>
            </a:r>
            <a:r>
              <a:rPr lang="ru-RU" dirty="0" smtClean="0"/>
              <a:t>, Москва 2011</a:t>
            </a:r>
          </a:p>
          <a:p>
            <a:r>
              <a:rPr lang="ru-RU" dirty="0" smtClean="0"/>
              <a:t>Интернет источники: </a:t>
            </a:r>
            <a:r>
              <a:rPr lang="en-US" dirty="0" smtClean="0"/>
              <a:t>runnersclub.ru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"/>
    </mc:Choice>
    <mc:Fallback xmlns="">
      <p:transition spd="slow" advTm="16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Принятые шкалы интенсивности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</a:rPr>
              <a:t>5-ти зонная шкала интенсивности</a:t>
            </a:r>
            <a:r>
              <a:rPr lang="ru-RU" sz="2400" dirty="0" smtClean="0"/>
              <a:t>. На основе диапазонов сердечного ритма(ЧСС) по отношению к </a:t>
            </a:r>
            <a:r>
              <a:rPr lang="ru-RU" sz="2400" dirty="0" err="1" smtClean="0"/>
              <a:t>ЧССмакс</a:t>
            </a:r>
            <a:r>
              <a:rPr lang="ru-RU" sz="2400" dirty="0" smtClean="0"/>
              <a:t> и соответствующим им диапазонов концентрации </a:t>
            </a:r>
            <a:r>
              <a:rPr lang="ru-RU" sz="2400" dirty="0" err="1" smtClean="0"/>
              <a:t>лактата</a:t>
            </a:r>
            <a:r>
              <a:rPr lang="ru-RU" sz="2400" dirty="0" smtClean="0"/>
              <a:t>. Используют большинство национальных спортивных организаций</a:t>
            </a:r>
          </a:p>
          <a:p>
            <a:pPr marL="651510" indent="-514350" algn="just">
              <a:buFont typeface="Wingdings" pitchFamily="2" charset="2"/>
              <a:buChar char="Ø"/>
            </a:pPr>
            <a:endParaRPr lang="ru-RU" sz="2400" dirty="0" smtClean="0"/>
          </a:p>
          <a:p>
            <a:pPr marL="651510" indent="-514350" algn="just">
              <a:buFont typeface="Wingdings" pitchFamily="2" charset="2"/>
              <a:buChar char="Ø"/>
            </a:pPr>
            <a:r>
              <a:rPr lang="ru-RU" sz="2400" dirty="0" smtClean="0"/>
              <a:t>Зоны интенсивности на основе вентиляционных порогов (</a:t>
            </a:r>
            <a:r>
              <a:rPr lang="ru-RU" sz="2400" dirty="0" err="1" smtClean="0"/>
              <a:t>газоанализ</a:t>
            </a:r>
            <a:r>
              <a:rPr lang="ru-RU" sz="2400" dirty="0" smtClean="0"/>
              <a:t>)- </a:t>
            </a:r>
            <a:r>
              <a:rPr lang="ru-RU" sz="2400" dirty="0" smtClean="0">
                <a:solidFill>
                  <a:srgbClr val="FFFF00"/>
                </a:solidFill>
              </a:rPr>
              <a:t>«3-х зонная модель интенсивности»</a:t>
            </a:r>
            <a:r>
              <a:rPr lang="ru-RU" sz="2400" dirty="0" smtClean="0"/>
              <a:t>. Используются показатели аэробного, анаэробного порога и мощность МПК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7"/>
    </mc:Choice>
    <mc:Fallback xmlns="">
      <p:transition spd="slow" advTm="4859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ТАБЛИЦЫ ПОТРЕБЛЕНИЯ -2013\нац сборны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" y="1"/>
            <a:ext cx="912321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75"/>
    </mc:Choice>
    <mc:Fallback xmlns="">
      <p:transition spd="slow" advTm="17127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71438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Австралийская модель распределения нагрузок по зонам мощности на основе </a:t>
            </a:r>
            <a:r>
              <a:rPr lang="ru-RU" sz="2700" dirty="0" smtClean="0"/>
              <a:t>ЧСС  макс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>
                <a:solidFill>
                  <a:srgbClr val="FF0000"/>
                </a:solidFill>
              </a:rPr>
              <a:t>. А1 </a:t>
            </a:r>
            <a:r>
              <a:rPr lang="ru-RU" sz="2400" dirty="0"/>
              <a:t>– легкое дистанционное плавание – максимальная ЧСС </a:t>
            </a:r>
            <a:r>
              <a:rPr lang="ru-RU" sz="2400" dirty="0" smtClean="0"/>
              <a:t>минус 50 ударов.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0000"/>
                </a:solidFill>
              </a:rPr>
              <a:t>А2</a:t>
            </a:r>
            <a:r>
              <a:rPr lang="ru-RU" sz="2400" dirty="0"/>
              <a:t> – максимальная ЧСС минус 40 ударов.</a:t>
            </a:r>
          </a:p>
          <a:p>
            <a:pPr>
              <a:buNone/>
            </a:pPr>
            <a:r>
              <a:rPr lang="ru-RU" sz="2400" dirty="0"/>
              <a:t>3. </a:t>
            </a:r>
            <a:r>
              <a:rPr lang="ru-RU" sz="2400" dirty="0">
                <a:solidFill>
                  <a:srgbClr val="FF0000"/>
                </a:solidFill>
              </a:rPr>
              <a:t>АТ</a:t>
            </a:r>
            <a:r>
              <a:rPr lang="ru-RU" sz="2400" dirty="0"/>
              <a:t> – ПАНО – максимальная ЧСС минус 30 ударов.</a:t>
            </a:r>
          </a:p>
          <a:p>
            <a:pPr>
              <a:buNone/>
            </a:pPr>
            <a:r>
              <a:rPr lang="ru-RU" sz="2400" dirty="0"/>
              <a:t>4. </a:t>
            </a:r>
            <a:r>
              <a:rPr lang="ru-RU" sz="2400" dirty="0">
                <a:solidFill>
                  <a:srgbClr val="FF0000"/>
                </a:solidFill>
              </a:rPr>
              <a:t>МПК</a:t>
            </a:r>
            <a:r>
              <a:rPr lang="ru-RU" sz="2400" dirty="0"/>
              <a:t> – максимальная ЧСС минус 10 ударов.</a:t>
            </a:r>
          </a:p>
          <a:p>
            <a:pPr>
              <a:buNone/>
            </a:pPr>
            <a:r>
              <a:rPr lang="ru-RU" sz="2400" dirty="0"/>
              <a:t>5. </a:t>
            </a:r>
            <a:r>
              <a:rPr lang="ru-RU" sz="2400" dirty="0">
                <a:solidFill>
                  <a:srgbClr val="FF0000"/>
                </a:solidFill>
              </a:rPr>
              <a:t>HR</a:t>
            </a:r>
            <a:r>
              <a:rPr lang="ru-RU" sz="2400" dirty="0"/>
              <a:t> – тренировка с большой нагрузкой при высоком пульсе.</a:t>
            </a:r>
          </a:p>
          <a:p>
            <a:pPr>
              <a:buNone/>
            </a:pPr>
            <a:r>
              <a:rPr lang="ru-RU" sz="2400" dirty="0"/>
              <a:t>6</a:t>
            </a:r>
            <a:r>
              <a:rPr lang="ru-RU" sz="2400" dirty="0">
                <a:solidFill>
                  <a:srgbClr val="FF0000"/>
                </a:solidFill>
              </a:rPr>
              <a:t>. LT </a:t>
            </a:r>
            <a:r>
              <a:rPr lang="ru-RU" sz="2400" dirty="0"/>
              <a:t>– тренировка с преобладанием гликолитического</a:t>
            </a:r>
          </a:p>
          <a:p>
            <a:pPr marL="0" indent="0">
              <a:buNone/>
            </a:pPr>
            <a:r>
              <a:rPr lang="ru-RU" sz="2400" dirty="0" smtClean="0"/>
              <a:t>    энергообеспечения.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"/>
    </mc:Choice>
    <mc:Fallback xmlns="">
      <p:transition spd="slow" advTm="413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Классификации тренировочных нагрузок по их преимущественному </a:t>
            </a:r>
            <a:r>
              <a:rPr lang="ru-RU" dirty="0" smtClean="0">
                <a:effectLst/>
              </a:rPr>
              <a:t>воздействию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38684"/>
              </p:ext>
            </p:extLst>
          </p:nvPr>
        </p:nvGraphicFramePr>
        <p:xfrm>
          <a:off x="179512" y="1844824"/>
          <a:ext cx="8784978" cy="435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776198"/>
                <a:gridCol w="1464163"/>
                <a:gridCol w="1464163"/>
                <a:gridCol w="1464163"/>
                <a:gridCol w="1464163"/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Длительность  упражнения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Лактат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%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от  </a:t>
                      </a:r>
                      <a:r>
                        <a:rPr lang="en-US" sz="1600" dirty="0" smtClean="0"/>
                        <a:t>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</a:p>
                    <a:p>
                      <a:pPr algn="ctr"/>
                      <a:r>
                        <a:rPr lang="ru-RU" sz="1600" dirty="0" smtClean="0"/>
                        <a:t>от МПК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2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1,5-2,5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Жировой обмен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20-30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3,0-4,0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Аэробный гликолиз</a:t>
                      </a:r>
                    </a:p>
                    <a:p>
                      <a:pPr algn="ctr"/>
                      <a:r>
                        <a:rPr lang="ru-RU" sz="1600" dirty="0" smtClean="0"/>
                        <a:t>(до  уровня ПАНО)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5-15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4,0-6,0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170-180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Аэробный гликолиз (ПАНО зона)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6,0-9,0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95-100%</a:t>
                      </a:r>
                    </a:p>
                    <a:p>
                      <a:pPr algn="ctr"/>
                      <a:r>
                        <a:rPr lang="ru-RU" dirty="0" smtClean="0"/>
                        <a:t>от </a:t>
                      </a:r>
                      <a:r>
                        <a:rPr lang="ru-RU" dirty="0" err="1" smtClean="0"/>
                        <a:t>ЧССмакс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Аэробно-анаэробный</a:t>
                      </a:r>
                      <a:r>
                        <a:rPr lang="ru-RU" sz="1600" baseline="0" dirty="0" smtClean="0"/>
                        <a:t> (МПК зона)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"/>
    </mc:Choice>
    <mc:Fallback xmlns="">
      <p:transition spd="slow" advTm="3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Классификации тренировочных нагрузок по их преимущественному воздействию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69272"/>
              </p:ext>
            </p:extLst>
          </p:nvPr>
        </p:nvGraphicFramePr>
        <p:xfrm>
          <a:off x="2" y="1087823"/>
          <a:ext cx="9118350" cy="546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52"/>
                <a:gridCol w="1961598"/>
                <a:gridCol w="1519725"/>
                <a:gridCol w="1519725"/>
                <a:gridCol w="1519725"/>
                <a:gridCol w="1519725"/>
              </a:tblGrid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Длительность  упражнения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Лактат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%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от  </a:t>
                      </a:r>
                      <a:r>
                        <a:rPr lang="en-US" sz="1600" dirty="0" smtClean="0"/>
                        <a:t>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</a:p>
                    <a:p>
                      <a:pPr algn="ctr"/>
                      <a:r>
                        <a:rPr lang="ru-RU" sz="1600" dirty="0" smtClean="0"/>
                        <a:t>от МПК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</a:t>
                      </a:r>
                      <a:endParaRPr lang="ru-RU" sz="1600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Гликолиз (каждый уровень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интенивности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четвертой зоны влияет на разные стороны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анэробного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энергообразования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9,0-12,0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180-200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Повторный метод (способность длительное время выполнять высокоинтенсивную тренировку  в экономичном режиме). Зона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лактатной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толерантности.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12,0-15,0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190-210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Повторный метод с более высокой интенсивностью (развитие предельной емкости образования энергии при недостатке 02)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0,5-1,5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 интенсивная работа .Самые тяжелые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тренировки,соревнования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плавания 200-400м.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 секунд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Креатинфосфат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7731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E2E2E"/>
                </a:solidFill>
                <a:latin typeface="Arial"/>
                <a:ea typeface="Times New Roman"/>
                <a:cs typeface="Times New Roman"/>
              </a:rPr>
              <a:t>              </a:t>
            </a:r>
            <a:r>
              <a:rPr lang="ru-RU" sz="2700" b="1" dirty="0" smtClean="0">
                <a:solidFill>
                  <a:srgbClr val="2E2E2E"/>
                </a:solidFill>
                <a:latin typeface="Arial"/>
                <a:ea typeface="Times New Roman"/>
                <a:cs typeface="Times New Roman"/>
              </a:rPr>
              <a:t>Зоны интенсивности тренировочных               нагрузок в гребном спорте</a:t>
            </a:r>
            <a:r>
              <a:rPr lang="ru-RU" sz="27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Calibri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1026" name="Picture 2" descr="C:\Documents and Settings\Администратор\Рабочий стол\ТАБЛИЦЫ ПОТРЕБЛЕНИЯ -2013\ЗОНЫ интен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1785926"/>
            <a:ext cx="6572250" cy="3829050"/>
          </a:xfrm>
          <a:prstGeom prst="rect">
            <a:avLst/>
          </a:prstGeom>
          <a:noFill/>
          <a:ln>
            <a:solidFill>
              <a:srgbClr val="FF0000">
                <a:alpha val="23000"/>
              </a:srgbClr>
            </a:solidFill>
          </a:ln>
          <a:effectLst>
            <a:outerShdw blurRad="50800" dist="25400" dir="10320000" sx="103000" sy="103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  <a:effectLst>
            <a:outerShdw blurRad="50800" dist="50800" dir="11040000" algn="ctr" rotWithShape="0">
              <a:srgbClr val="000000">
                <a:alpha val="2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400" dirty="0" smtClean="0"/>
              <a:t> Зоны интенсивности сборной команды Великобритании по академической гребле</a:t>
            </a:r>
            <a:endParaRPr lang="ru-RU" sz="2400" dirty="0"/>
          </a:p>
        </p:txBody>
      </p:sp>
      <p:pic>
        <p:nvPicPr>
          <p:cNvPr id="3074" name="Picture 2" descr="C:\Documents and Settings\Администратор\Рабочий стол\ТАБЛИЦЫ ПОТРЕБЛЕНИЯ -2013\Зоны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10207" cy="3752854"/>
          </a:xfrm>
          <a:prstGeom prst="rect">
            <a:avLst/>
          </a:prstGeom>
          <a:noFill/>
          <a:effectLst>
            <a:outerShdw blurRad="482600" dir="5400000" algn="ctr" rotWithShape="0">
              <a:srgbClr val="C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95" y="5000636"/>
            <a:ext cx="9113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U3</a:t>
            </a:r>
            <a:r>
              <a:rPr lang="ru-RU" dirty="0" smtClean="0"/>
              <a:t>: зона восстановительных нагрузок (90-120мин)</a:t>
            </a:r>
          </a:p>
          <a:p>
            <a:r>
              <a:rPr lang="en-US" dirty="0" smtClean="0"/>
              <a:t>U2</a:t>
            </a:r>
            <a:r>
              <a:rPr lang="ru-RU" dirty="0" smtClean="0"/>
              <a:t>: зона утилизации кислорода (не менее 6</a:t>
            </a:r>
            <a:r>
              <a:rPr lang="en-US" dirty="0" smtClean="0"/>
              <a:t>/</a:t>
            </a:r>
            <a:r>
              <a:rPr lang="ru-RU" dirty="0" smtClean="0"/>
              <a:t>7 </a:t>
            </a:r>
            <a:r>
              <a:rPr lang="ru-RU" dirty="0" err="1" smtClean="0"/>
              <a:t>тренир.времени</a:t>
            </a:r>
            <a:r>
              <a:rPr lang="ru-RU" dirty="0" smtClean="0"/>
              <a:t>)</a:t>
            </a:r>
          </a:p>
          <a:p>
            <a:r>
              <a:rPr lang="en-US" dirty="0" smtClean="0"/>
              <a:t>U1</a:t>
            </a:r>
            <a:r>
              <a:rPr lang="ru-RU" dirty="0" smtClean="0"/>
              <a:t>: зона утилизации кислорода (общее время нагрузки не более 60мин,отдых короткий )</a:t>
            </a:r>
          </a:p>
          <a:p>
            <a:r>
              <a:rPr lang="ru-RU" dirty="0" smtClean="0"/>
              <a:t>АТ : анаэробный порог (в неделю не более 2-х </a:t>
            </a:r>
            <a:r>
              <a:rPr lang="ru-RU" dirty="0" err="1" smtClean="0"/>
              <a:t>тр-к</a:t>
            </a:r>
            <a:r>
              <a:rPr lang="ru-RU" dirty="0" smtClean="0"/>
              <a:t>, отдых достаточный)</a:t>
            </a:r>
          </a:p>
          <a:p>
            <a:r>
              <a:rPr lang="ru-RU" dirty="0" smtClean="0"/>
              <a:t>ТРТ: зона </a:t>
            </a:r>
            <a:r>
              <a:rPr lang="ru-RU" dirty="0" err="1" smtClean="0"/>
              <a:t>траспорта</a:t>
            </a:r>
            <a:r>
              <a:rPr lang="ru-RU" dirty="0" smtClean="0"/>
              <a:t> кислорода (МПК)</a:t>
            </a:r>
          </a:p>
          <a:p>
            <a:r>
              <a:rPr lang="en-US" dirty="0" smtClean="0"/>
              <a:t>AN </a:t>
            </a:r>
            <a:r>
              <a:rPr lang="ru-RU" dirty="0" smtClean="0"/>
              <a:t>: зона анаэробного энергообеспечения </a:t>
            </a:r>
            <a:r>
              <a:rPr lang="en-US" dirty="0" smtClean="0"/>
              <a:t>( </a:t>
            </a:r>
            <a:r>
              <a:rPr lang="ru-RU" dirty="0" smtClean="0"/>
              <a:t>в том числе </a:t>
            </a:r>
            <a:r>
              <a:rPr lang="ru-RU" dirty="0" err="1" smtClean="0"/>
              <a:t>КрФ</a:t>
            </a:r>
            <a:r>
              <a:rPr lang="ru-RU" dirty="0" smtClean="0"/>
              <a:t> механизма)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2900370"/>
          </a:xfrm>
        </p:spPr>
        <p:txBody>
          <a:bodyPr/>
          <a:lstStyle/>
          <a:p>
            <a:r>
              <a:rPr lang="ru-RU" dirty="0" smtClean="0"/>
              <a:t>Классификация тяжести физической нагрузки или зон интенсивности необходимы не только для планирования нагрузки , но и для более точного анализа проделанной работы и подведения итогов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Упрощенный вариант 5-ти зонной стандартной шкалы интенсивностей 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ТАБЛИЦЫ ПОТРЕБЛЕНИЯ -2013\зона инте 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6521974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636"/>
            <a:ext cx="827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Принята Норвежской Олимпийской Федерацией для циклических видов спорта</a:t>
            </a:r>
          </a:p>
          <a:p>
            <a:r>
              <a:rPr lang="ru-RU" dirty="0" smtClean="0"/>
              <a:t>Основана на данных 10-летнего тестирования лыжников, биатлонистов и гребцов.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л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572140"/>
            <a:ext cx="2461715" cy="107157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2331" y="2928934"/>
            <a:ext cx="235745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восстановительная</a:t>
            </a:r>
          </a:p>
          <a:p>
            <a:r>
              <a:rPr lang="ru-RU" dirty="0" smtClean="0"/>
              <a:t>умеренная</a:t>
            </a:r>
          </a:p>
          <a:p>
            <a:r>
              <a:rPr lang="ru-RU" dirty="0" smtClean="0"/>
              <a:t>легкой тяжести</a:t>
            </a:r>
          </a:p>
          <a:p>
            <a:r>
              <a:rPr lang="ru-RU" sz="1900" dirty="0" smtClean="0"/>
              <a:t>средней тяжести</a:t>
            </a:r>
          </a:p>
          <a:p>
            <a:r>
              <a:rPr lang="ru-RU" sz="2200" dirty="0" smtClean="0"/>
              <a:t>высокой тяжести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"/>
    </mc:Choice>
    <mc:Fallback xmlns="">
      <p:transition spd="slow" advTm="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3-х зонная шкала интенсивности*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4429135" cy="35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8577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VT1-</a:t>
            </a:r>
            <a:r>
              <a:rPr lang="ru-RU" dirty="0" smtClean="0"/>
              <a:t>аэробный порог</a:t>
            </a:r>
            <a:endParaRPr lang="en-US" dirty="0" smtClean="0"/>
          </a:p>
          <a:p>
            <a:r>
              <a:rPr lang="en-US" dirty="0" smtClean="0"/>
              <a:t>VT2-</a:t>
            </a:r>
            <a:r>
              <a:rPr lang="ru-RU" dirty="0" smtClean="0"/>
              <a:t>анаэробный порог</a:t>
            </a:r>
          </a:p>
          <a:p>
            <a:r>
              <a:rPr lang="en-US" dirty="0" smtClean="0"/>
              <a:t>VO2max- </a:t>
            </a:r>
            <a:r>
              <a:rPr lang="ru-RU" dirty="0" smtClean="0"/>
              <a:t>МПК</a:t>
            </a:r>
            <a:endParaRPr lang="en-US" dirty="0" smtClean="0"/>
          </a:p>
          <a:p>
            <a:r>
              <a:rPr lang="ru-RU" dirty="0" smtClean="0"/>
              <a:t>*С точки зрения оценки физиологических реакции более совершенна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1714488"/>
            <a:ext cx="1464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55-75%ЧССмакс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Администратор\Рабочий стол\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71546"/>
            <a:ext cx="2085975" cy="219075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ла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575" y="3635375"/>
            <a:ext cx="2466975" cy="1847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1714489"/>
            <a:ext cx="1945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90-100%ЧССмакс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857628"/>
            <a:ext cx="126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 </a:t>
            </a:r>
            <a:r>
              <a:rPr lang="ru-RU" sz="1400" b="1" dirty="0" smtClean="0">
                <a:solidFill>
                  <a:schemeClr val="bg1"/>
                </a:solidFill>
              </a:rPr>
              <a:t>до 2ммоль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3929066"/>
            <a:ext cx="1280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La 2,0-4.0</a:t>
            </a:r>
            <a:r>
              <a:rPr lang="ru-RU" sz="1200" b="1" dirty="0" err="1" smtClean="0">
                <a:solidFill>
                  <a:schemeClr val="bg1"/>
                </a:solidFill>
              </a:rPr>
              <a:t>ммоль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857628"/>
            <a:ext cx="1126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La </a:t>
            </a:r>
            <a:r>
              <a:rPr lang="ru-RU" sz="1200" b="1" dirty="0" smtClean="0">
                <a:solidFill>
                  <a:schemeClr val="bg1"/>
                </a:solidFill>
              </a:rPr>
              <a:t>4-10ммоль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"/>
    </mc:Choice>
    <mc:Fallback xmlns="">
      <p:transition spd="slow" advTm="29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13889</TotalTime>
  <Words>3718</Words>
  <Application>Microsoft Office PowerPoint</Application>
  <PresentationFormat>Экран (4:3)</PresentationFormat>
  <Paragraphs>472</Paragraphs>
  <Slides>65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Апекс</vt:lpstr>
      <vt:lpstr>Роль низкоинтенсивных и высокоинтенсивных тренировок в развитии производительности элитных спортсменов циклических видов спорта. Научные исследования и Современная практика</vt:lpstr>
      <vt:lpstr>             Кабинет спортивной медицины                      МБОУ ДОД «Гребной канал»Дон</vt:lpstr>
      <vt:lpstr>       Аппарат     «Ормед-профессионал»</vt:lpstr>
      <vt:lpstr>               Кардиоанализатор</vt:lpstr>
      <vt:lpstr>Презентация PowerPoint</vt:lpstr>
      <vt:lpstr>Принятые шкалы интенсивности</vt:lpstr>
      <vt:lpstr>Презентация PowerPoint</vt:lpstr>
      <vt:lpstr>Упрощенный вариант 5-ти зонной стандартной шкалы интенсивностей  </vt:lpstr>
      <vt:lpstr>3-х зонная шкала интенсивности* </vt:lpstr>
      <vt:lpstr>Критерии для определения содержания 2-х типов тренировок</vt:lpstr>
      <vt:lpstr>Презентация PowerPoint</vt:lpstr>
      <vt:lpstr>Презентация PowerPoint</vt:lpstr>
      <vt:lpstr>К проблеме эволюции тренировочных методик</vt:lpstr>
      <vt:lpstr>Примеры одногрупповых исследований на элитных спортсменах </vt:lpstr>
      <vt:lpstr>Увеличение объема тренировок ВИТ у лыжников (рандомизированное исследование.Evertsen и др.,1997,1999,2001)  </vt:lpstr>
      <vt:lpstr>Продолжение. Резюме 5-месячного эксперимента</vt:lpstr>
      <vt:lpstr>Увеличение интенсивности тренировок в группе бегунов субэлитного уровня (Эстев-Ланао и др.,2007)</vt:lpstr>
      <vt:lpstr>Увеличение интенсивности тренировок у гребцов национального уровня( Англия. Ингам и др.,2008) </vt:lpstr>
      <vt:lpstr>Продолжение Результаты исследований</vt:lpstr>
      <vt:lpstr>Презентация PowerPoint</vt:lpstr>
      <vt:lpstr>Позитивные физиологические изменения, обеспечивающие рост результатов при тренировках ВИТ</vt:lpstr>
      <vt:lpstr>Презентация PowerPoint</vt:lpstr>
      <vt:lpstr>Презентация PowerPoint</vt:lpstr>
      <vt:lpstr>Презентация PowerPoint</vt:lpstr>
      <vt:lpstr>Типы мышечных волокон</vt:lpstr>
      <vt:lpstr>Позитивные физиологические изменения, обеспечивающие рост результатов при продолжительных  тренировках НИТ при 60-70%МПК  (увеличение длительности упражнений с 45 мин до 2-х часов)</vt:lpstr>
      <vt:lpstr>Презентация PowerPoint</vt:lpstr>
      <vt:lpstr>Презентация PowerPoint</vt:lpstr>
      <vt:lpstr>Проблема остается</vt:lpstr>
      <vt:lpstr>Презентация PowerPoint</vt:lpstr>
      <vt:lpstr>Наблюдение за учебными методиками элитных спорсменов</vt:lpstr>
      <vt:lpstr> Объем подготовки в циклических видах спорта</vt:lpstr>
      <vt:lpstr>Презентация PowerPoint</vt:lpstr>
      <vt:lpstr>   Типичные ежегодные пиковые объемы подготовки элитных спортсменов разных видов спорта (Steven Seiler, EspenТоnnessen,2009)</vt:lpstr>
      <vt:lpstr>Годовое распределение интенсивности и объема тренировок в сезоне 2003-2004 Олимпийского Чемпиона гребца  Олафа Тафта (Aasen S,2008)</vt:lpstr>
      <vt:lpstr>Распределение длительности тренировок в зависимости от возраста. Принцип прогрессивной нагрузки . Норвежская система. (тренер мужской сборной Норвегии Эрик Ресте)</vt:lpstr>
      <vt:lpstr>Распределение интенсивности в учебных программах ведущих спортсменов</vt:lpstr>
      <vt:lpstr>Презентация PowerPoint</vt:lpstr>
      <vt:lpstr>Презентация PowerPoint</vt:lpstr>
      <vt:lpstr>Гребцы по академической гребле</vt:lpstr>
      <vt:lpstr>Индивидуальные и командные гонки преследования по велоспорту . Золотая медаль с мировым рекордом (Германия)</vt:lpstr>
      <vt:lpstr>Презентация PowerPoint</vt:lpstr>
      <vt:lpstr>Испанские бегуны национального уровня ( Эстев Ланао и др.,2005)</vt:lpstr>
      <vt:lpstr>Анализ данных анкет, дневников спортсменов, результатов тестирования 27 спортсменов уровня  победителей ЧМ и ОИ в 1970-1990гг</vt:lpstr>
      <vt:lpstr>продолжение</vt:lpstr>
      <vt:lpstr>Обширные эмпирические анализы тренировок 3-х элитных спортсменов-Олимпийских Чемпинов и Чемпионов мира(бег, лыжные гонки, ориентирование) Тоnnessen,2009</vt:lpstr>
      <vt:lpstr>Правило распределения интенсивности в структуре тренировок успешных спортсменов</vt:lpstr>
      <vt:lpstr>80 % тренировок НИТ+ 20% тренировок ВИТ</vt:lpstr>
      <vt:lpstr>Правило 2-х тяжелых тренировок в неделю </vt:lpstr>
      <vt:lpstr>Подготовка и объемы норвежских бегунов  (Норвежский Институт Спортивной науки сезон 2008)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комбинации интенсивности и продолжительности тренировок элитных спортсменов (Aasen , 2008)</vt:lpstr>
      <vt:lpstr>Выводы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Австралийская модель распределения нагрузок по зонам мощности на основе ЧСС  макс </vt:lpstr>
      <vt:lpstr>Классификации тренировочных нагрузок по их преимущественному воздействию </vt:lpstr>
      <vt:lpstr>Классификации тренировочных нагрузок по их преимущественному воздействию </vt:lpstr>
      <vt:lpstr>              Зоны интенсивности тренировочных               нагрузок в гребном спорте </vt:lpstr>
      <vt:lpstr> Зоны интенсивности сборной команды Великобритании по академической гребле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км</cp:lastModifiedBy>
  <cp:revision>1368</cp:revision>
  <dcterms:created xsi:type="dcterms:W3CDTF">2013-03-31T13:25:30Z</dcterms:created>
  <dcterms:modified xsi:type="dcterms:W3CDTF">2016-09-17T10:37:33Z</dcterms:modified>
</cp:coreProperties>
</file>