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9" r:id="rId12"/>
    <p:sldId id="271" r:id="rId13"/>
    <p:sldId id="273" r:id="rId14"/>
    <p:sldId id="263" r:id="rId15"/>
    <p:sldId id="264" r:id="rId16"/>
    <p:sldId id="265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BCA36-0801-48CB-ADF6-1915779BF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ED2416-E2CE-4E00-B4FA-209D81AEB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8A3C36-E8E4-4FBE-B38D-535B9D69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282-78DD-4B56-ACBD-47CB2B159AC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FD2E70-2451-43DC-9775-EA800A70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D8D471-DE64-450E-B5F3-A701B067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510F-FC30-405A-9F9E-590C2B6E1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3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6F582-1A2B-4D64-8B7D-98579D2B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0EFE4-E80B-49F6-A1DF-76C76484C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CA5F2-9D9C-4824-9FB5-B60827E5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282-78DD-4B56-ACBD-47CB2B159AC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84CA66-FBA3-48C7-83D1-FF10774C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FBCA15-CFB6-451A-921E-1C2AAAA6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510F-FC30-405A-9F9E-590C2B6E1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8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EB1287-E8D8-447C-89FD-4680AE870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3B6D3D-428C-4513-A4CB-732BC7176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97B56A-4871-4442-9F93-AF57315E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282-78DD-4B56-ACBD-47CB2B159AC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3491D4-E9EC-43AF-AAC4-1700E25E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5F47AA-0C45-46EA-AC0A-CDF5F28ED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510F-FC30-405A-9F9E-590C2B6E1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4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CB63B-B713-4201-A328-0D7EA511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0ED8C9-BE24-44F1-A143-DBB9A4832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23DF39-774F-4DAF-9779-F179F01C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282-78DD-4B56-ACBD-47CB2B159AC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117B4-8EF8-4D85-B9A4-5EC90D4F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0DCD-D8E2-4CEC-99D9-3EAE5E93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510F-FC30-405A-9F9E-590C2B6E1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1F84E-FBA8-46E6-9099-19AF4C31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6449EA-E50C-4B3B-9311-8215C9EB6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4F6CF-FE8F-4058-8253-6A0F9AD2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282-78DD-4B56-ACBD-47CB2B159AC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02EAFC-C0B0-4CC9-98FB-D3A088EE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A6F906-0715-47D4-A41F-8081B61A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510F-FC30-405A-9F9E-590C2B6E1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86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30493-7680-4187-9243-D2C2EBBA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DE67DE-624A-46F1-96CB-EBC6E2409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BF1C2B-41A8-4C45-9C41-D893E8809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BF1923-3009-494A-8AC6-8AE6A693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282-78DD-4B56-ACBD-47CB2B159AC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DD4466-DBC8-4C9F-BFFB-B67637C1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C31DD7-5D29-4E20-8115-715B34A6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510F-FC30-405A-9F9E-590C2B6E1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3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CB74C-0EE5-4C6F-BEA0-9BAD3F03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A1C185-02F5-46D9-B57E-4A532B641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10674F-FDD8-4606-B37E-B75298487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CDC1E4-2D6B-4120-8F74-192DC19B9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3E7D7-E0F2-4889-A518-33DE5626C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1ACCF8-1421-4811-967C-CB0246B5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282-78DD-4B56-ACBD-47CB2B159AC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648951-28FD-4C8C-B275-3EE50A6F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91791E-4C7E-4B1A-BF10-6534F4B4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510F-FC30-405A-9F9E-590C2B6E1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9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F72CB-15CB-461E-A5D0-D3ACDFFA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70CCC7-1D71-4653-966F-4CE5377D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282-78DD-4B56-ACBD-47CB2B159AC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458D2-F7FA-4401-813E-2A7A9084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C17A30-8070-42B2-9FDE-06AAC4AC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510F-FC30-405A-9F9E-590C2B6E1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3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7498DC-7803-426C-8040-F97CC987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282-78DD-4B56-ACBD-47CB2B159AC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AEFDDD-18C4-422B-8E77-FDBCE6AC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5FDD7A-7536-461D-B469-DEED2ACF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510F-FC30-405A-9F9E-590C2B6E1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3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FE687-EE8D-4B30-90A8-8023FE2B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DC6CF-BE24-440C-BE81-00D2C339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7DC3E5-5452-4713-B89E-A26632033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10FD54-B919-4421-B22F-839F073C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282-78DD-4B56-ACBD-47CB2B159AC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86F002-FB54-48B1-A867-809D469B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951C53-8B2C-4AD8-96D8-ABF90A0A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510F-FC30-405A-9F9E-590C2B6E1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9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DF328-85F0-4DF5-B2DB-2AE1C294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2F273D3-46A6-406C-9C56-817422926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0C49F0-FC37-48D1-AC81-004DA1B89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9B1678-FEB0-47B1-86F1-8F07C5F1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2282-78DD-4B56-ACBD-47CB2B159AC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302A25-8A06-4C35-A25C-C2B921E8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8EB775-BB1C-4D46-94AD-07C1B408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510F-FC30-405A-9F9E-590C2B6E1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2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2E84B-936D-4AF5-BB4A-CF16C077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BD7656-E5F3-4626-AC80-2E5FD0665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0566F3-B458-408F-A25B-B7F9858CB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E2282-78DD-4B56-ACBD-47CB2B159AC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58DBA-BC7A-403C-B1A1-FCFD1D216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26C07-31A4-4B82-B038-1611B98DB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8510F-FC30-405A-9F9E-590C2B6E1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E0BD7D-1914-4CC6-A076-F3B1D653B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315" y="791623"/>
            <a:ext cx="9144000" cy="2387600"/>
          </a:xfrm>
        </p:spPr>
        <p:txBody>
          <a:bodyPr/>
          <a:lstStyle/>
          <a:p>
            <a:r>
              <a:rPr lang="ru-RU" dirty="0"/>
              <a:t>Функциональная спирометрия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80D742-6897-4655-96A5-D7AE25028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570051"/>
            <a:ext cx="8579797" cy="1391055"/>
          </a:xfrm>
        </p:spPr>
        <p:txBody>
          <a:bodyPr/>
          <a:lstStyle/>
          <a:p>
            <a:r>
              <a:rPr lang="ru-RU" dirty="0"/>
              <a:t>на примере </a:t>
            </a:r>
          </a:p>
          <a:p>
            <a:r>
              <a:rPr lang="ru-RU" dirty="0"/>
              <a:t>спирографа микропроцессорного портативного </a:t>
            </a:r>
          </a:p>
          <a:p>
            <a:r>
              <a:rPr lang="ru-RU" dirty="0"/>
              <a:t>СМП-21/01 «Р-Д»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EF4849-09D3-4AC2-BC77-DFD6D6B5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903" y="3375498"/>
            <a:ext cx="4747097" cy="356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2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560BD-5BDA-4429-8086-6846384F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Методика проведения теста </a:t>
            </a:r>
            <a:r>
              <a:rPr lang="ru-RU" b="1" dirty="0"/>
              <a:t>ФЖЕЛ </a:t>
            </a:r>
            <a:br>
              <a:rPr lang="ru-RU" dirty="0"/>
            </a:br>
            <a:r>
              <a:rPr lang="ru-RU" dirty="0"/>
              <a:t>(объем форсированного выдоха)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72DDD2-D073-4470-84B5-1FD02F90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надеть зажим на нос, объяснить порядок действий</a:t>
            </a:r>
          </a:p>
          <a:p>
            <a:r>
              <a:rPr lang="ru-RU" dirty="0"/>
              <a:t>до звукового сигнала датчик спирографа лежит на столе (идет калибровка)</a:t>
            </a:r>
          </a:p>
          <a:p>
            <a:r>
              <a:rPr lang="ru-RU" dirty="0"/>
              <a:t>после звукового сигнала взять мундштук, обхватить губами</a:t>
            </a:r>
          </a:p>
          <a:p>
            <a:r>
              <a:rPr lang="ru-RU" dirty="0"/>
              <a:t>2-3 цикла спокойного вдоха-выдоха</a:t>
            </a:r>
          </a:p>
          <a:p>
            <a:r>
              <a:rPr lang="ru-RU" dirty="0"/>
              <a:t>полный глубокий вдох</a:t>
            </a:r>
          </a:p>
          <a:p>
            <a:r>
              <a:rPr lang="ru-RU" b="1" dirty="0"/>
              <a:t>форсированный выдох с максимальным ускорением и поддержанием не менее 6 секунд!!!</a:t>
            </a:r>
          </a:p>
          <a:p>
            <a:r>
              <a:rPr lang="ru-RU" dirty="0"/>
              <a:t>спокойное дыхание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53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560BD-5BDA-4429-8086-6846384F5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491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Методика проведения теста </a:t>
            </a:r>
            <a:r>
              <a:rPr lang="ru-RU" b="1" dirty="0"/>
              <a:t>ПЕТЛЯ ПОТОК-ОБЪЕМ </a:t>
            </a:r>
            <a:br>
              <a:rPr lang="ru-RU" dirty="0"/>
            </a:br>
            <a:r>
              <a:rPr lang="ru-RU" dirty="0"/>
              <a:t>(измеряется ЖЕЛ, форсированные выдох и вдох)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72DDD2-D073-4470-84B5-1FD02F90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надеть зажим на нос, объяснить порядок действий</a:t>
            </a:r>
          </a:p>
          <a:p>
            <a:r>
              <a:rPr lang="ru-RU" dirty="0"/>
              <a:t>до звукового сигнала датчик спирографа лежит на столе (идет калибровка)</a:t>
            </a:r>
          </a:p>
          <a:p>
            <a:r>
              <a:rPr lang="ru-RU" dirty="0"/>
              <a:t>после звукового сигнала взять мундштук, обхватить губами</a:t>
            </a:r>
          </a:p>
          <a:p>
            <a:r>
              <a:rPr lang="ru-RU" dirty="0"/>
              <a:t>2-3 цикла спокойного вдоха-выдоха</a:t>
            </a:r>
          </a:p>
          <a:p>
            <a:r>
              <a:rPr lang="ru-RU" dirty="0"/>
              <a:t>полный глубокий выдох</a:t>
            </a:r>
          </a:p>
          <a:p>
            <a:r>
              <a:rPr lang="ru-RU" dirty="0"/>
              <a:t>полный глубокий вдох</a:t>
            </a:r>
          </a:p>
          <a:p>
            <a:r>
              <a:rPr lang="ru-RU" b="1" dirty="0"/>
              <a:t>форсированный выдох с максимальным ускорением и поддержанием не менее 6 секунд!!!</a:t>
            </a:r>
          </a:p>
          <a:p>
            <a:r>
              <a:rPr lang="ru-RU" b="1" dirty="0"/>
              <a:t>форсированный вдох с максимальным ускорением </a:t>
            </a:r>
          </a:p>
          <a:p>
            <a:r>
              <a:rPr lang="ru-RU" dirty="0"/>
              <a:t>спокойное дыхание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761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560BD-5BDA-4429-8086-6846384F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Методика проведения теста МОД </a:t>
            </a:r>
            <a:br>
              <a:rPr lang="ru-RU" b="1" dirty="0"/>
            </a:br>
            <a:r>
              <a:rPr lang="ru-RU" b="1" dirty="0"/>
              <a:t>(измерение минутного объема дыхания)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72DDD2-D073-4470-84B5-1FD02F90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надеть зажим на нос, объяснить порядок действий</a:t>
            </a:r>
          </a:p>
          <a:p>
            <a:r>
              <a:rPr lang="ru-RU" dirty="0"/>
              <a:t>до звукового сигнала датчик спирографа лежит на столе (идет калибровка)</a:t>
            </a:r>
          </a:p>
          <a:p>
            <a:r>
              <a:rPr lang="ru-RU" dirty="0"/>
              <a:t>после звукового сигнала взять мундштук, обхватить губами</a:t>
            </a:r>
          </a:p>
          <a:p>
            <a:r>
              <a:rPr lang="ru-RU" dirty="0"/>
              <a:t>спокойно дышать в течение 30 секунд</a:t>
            </a:r>
          </a:p>
        </p:txBody>
      </p:sp>
    </p:spTree>
    <p:extLst>
      <p:ext uri="{BB962C8B-B14F-4D97-AF65-F5344CB8AC3E}">
        <p14:creationId xmlns:p14="http://schemas.microsoft.com/office/powerpoint/2010/main" val="237346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560BD-5BDA-4429-8086-6846384F5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Методика проведения теста МВЛ </a:t>
            </a:r>
            <a:br>
              <a:rPr lang="ru-RU" b="1" dirty="0"/>
            </a:br>
            <a:r>
              <a:rPr lang="ru-RU" b="1" dirty="0"/>
              <a:t>(максимальная вентиляция легких)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72DDD2-D073-4470-84B5-1FD02F90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надеть зажим на нос, объяснить порядок действий</a:t>
            </a:r>
          </a:p>
          <a:p>
            <a:r>
              <a:rPr lang="ru-RU" dirty="0"/>
              <a:t>до звукового сигнала датчик спирографа лежит на столе (идет калибровка)</a:t>
            </a:r>
          </a:p>
          <a:p>
            <a:r>
              <a:rPr lang="ru-RU" dirty="0"/>
              <a:t>после звукового сигнала взять мундштук, обхватить губами</a:t>
            </a:r>
          </a:p>
          <a:p>
            <a:r>
              <a:rPr lang="ru-RU" dirty="0"/>
              <a:t>серия вдохов-выдохов с максимально возможной глубиной и частотой в течение 15 секунд</a:t>
            </a:r>
          </a:p>
        </p:txBody>
      </p:sp>
    </p:spTree>
    <p:extLst>
      <p:ext uri="{BB962C8B-B14F-4D97-AF65-F5344CB8AC3E}">
        <p14:creationId xmlns:p14="http://schemas.microsoft.com/office/powerpoint/2010/main" val="2014018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C2F17-73E0-44A8-9786-B932BE15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5489"/>
          </a:xfrm>
        </p:spPr>
        <p:txBody>
          <a:bodyPr/>
          <a:lstStyle/>
          <a:p>
            <a:pPr algn="ctr"/>
            <a:r>
              <a:rPr lang="ru-RU" dirty="0"/>
              <a:t>Результаты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BB505D-E524-4897-818B-D98FC59A9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9" y="1138136"/>
            <a:ext cx="10330775" cy="5515583"/>
          </a:xfrm>
        </p:spPr>
      </p:pic>
    </p:spTree>
    <p:extLst>
      <p:ext uri="{BB962C8B-B14F-4D97-AF65-F5344CB8AC3E}">
        <p14:creationId xmlns:p14="http://schemas.microsoft.com/office/powerpoint/2010/main" val="2142958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BA316-99B7-4345-99F1-3B252234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Оценка показателей у мужчин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FF57C3F-24EE-496F-B213-3114CB4F4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1692647" cy="542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C6B9C-E94B-4E82-80B0-4A42F566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429" y="12385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Оценка показателей у женщин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1631275-D12E-4109-8ABA-03F0578E8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60" y="1138136"/>
            <a:ext cx="12065539" cy="58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5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CC202-B97E-4474-A1BA-20DA8689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76A342-6F2A-4CAC-92F1-E7691597D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388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98BFA-7AC1-4403-B73E-08A0F055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Спирограф СМП-21/01-«Р-Д»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F4C7E-41A5-4B26-98E7-5CA451F49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509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предназначен для качественной и количественной оценки изменений функционального состояния легких;</a:t>
            </a:r>
          </a:p>
          <a:p>
            <a:r>
              <a:rPr lang="ru-RU" dirty="0"/>
              <a:t>применяется на всех этапах лечебно-диагностического процесса (выявление нарушений, оценка их выраженности, обоснование и оценка эффективности проводимой терапии, прослеживание динамики заболевания);</a:t>
            </a:r>
          </a:p>
          <a:p>
            <a:r>
              <a:rPr lang="ru-RU" dirty="0"/>
              <a:t>при экспертизе трудоспособности и пригодности к работе в определенных условиях, при массовых и эпидемиологических обследованиях групп населения;</a:t>
            </a:r>
          </a:p>
          <a:p>
            <a:r>
              <a:rPr lang="ru-RU" dirty="0"/>
              <a:t>предназначен для применения в медицинских учреждениях различного профиля для исследования на основе спирометрии механических свойств аппарата вентиляции легких человека;</a:t>
            </a:r>
          </a:p>
          <a:p>
            <a:r>
              <a:rPr lang="ru-RU" dirty="0"/>
              <a:t>в спортивной медицине (морфология и функциональная диагностика).</a:t>
            </a:r>
          </a:p>
        </p:txBody>
      </p:sp>
    </p:spTree>
    <p:extLst>
      <p:ext uri="{BB962C8B-B14F-4D97-AF65-F5344CB8AC3E}">
        <p14:creationId xmlns:p14="http://schemas.microsoft.com/office/powerpoint/2010/main" val="300568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ирограф СМП 21/01-«Р-Д» со встроенным термопринтером - МедТехник в Санкт-Петербурге">
            <a:extLst>
              <a:ext uri="{FF2B5EF4-FFF2-40B4-BE49-F238E27FC236}">
                <a16:creationId xmlns:a16="http://schemas.microsoft.com/office/drawing/2014/main" id="{275868E0-7177-4BB9-AC37-D867ECA5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0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8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A0114-2D04-4301-8372-474E9D56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Методика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F1B6F-9479-49D3-A1BC-1335C5AA3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«Унифицированная методика проведения и оценки функционального исследования механических свойств аппарата вентиляции легких человека». Данная методика была утверждена в 1996 году председателем секции пульмонологии Министерства Здравоохранения РФ Путовым Н.В. В 1999 году методика была переработана и дополнена.</a:t>
            </a:r>
          </a:p>
          <a:p>
            <a:pPr marL="0" indent="0">
              <a:buNone/>
            </a:pPr>
            <a:r>
              <a:rPr lang="ru-RU" dirty="0"/>
              <a:t>Этот портативный настольный прибор выполняет измерение и вычисление 27 показателей внешнего дыхания и формирует заключительный протокол обследования.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259137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087ED5-7C85-4964-B46F-85521A726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Измеряемые и рассчитываемые показатели внешнего дыхании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3A518F-7487-489B-B4F2-9FB3AAC63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При спокойном вдохе:</a:t>
            </a:r>
          </a:p>
          <a:p>
            <a:r>
              <a:rPr lang="ru-RU" dirty="0"/>
              <a:t>ЖЕЛ - объем спокойного вдоха;</a:t>
            </a:r>
          </a:p>
          <a:p>
            <a:r>
              <a:rPr lang="ru-RU" dirty="0" err="1"/>
              <a:t>РОвд</a:t>
            </a:r>
            <a:r>
              <a:rPr lang="ru-RU" dirty="0"/>
              <a:t> - резервный объем вдоха;</a:t>
            </a:r>
          </a:p>
          <a:p>
            <a:r>
              <a:rPr lang="ru-RU" dirty="0" err="1"/>
              <a:t>РОвыд</a:t>
            </a:r>
            <a:r>
              <a:rPr lang="ru-RU" dirty="0"/>
              <a:t> – резервный объем выдоха;</a:t>
            </a:r>
          </a:p>
          <a:p>
            <a:r>
              <a:rPr lang="ru-RU" dirty="0"/>
              <a:t>ДО – дыхательный объем;</a:t>
            </a:r>
          </a:p>
          <a:p>
            <a:r>
              <a:rPr lang="ru-RU" dirty="0" err="1"/>
              <a:t>Евд</a:t>
            </a:r>
            <a:r>
              <a:rPr lang="ru-RU" dirty="0"/>
              <a:t> – емкость вдоха.</a:t>
            </a:r>
          </a:p>
        </p:txBody>
      </p:sp>
    </p:spTree>
    <p:extLst>
      <p:ext uri="{BB962C8B-B14F-4D97-AF65-F5344CB8AC3E}">
        <p14:creationId xmlns:p14="http://schemas.microsoft.com/office/powerpoint/2010/main" val="72426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EC95C-5243-48BE-A7C4-CD636759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643"/>
            <a:ext cx="10515600" cy="5155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При форсированном выдохе: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BAC8F3-1C25-4B6F-AF5E-930429FEB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04" y="885216"/>
            <a:ext cx="11965022" cy="586577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ФЖЕЛ — объем форсированного выдоха;</a:t>
            </a:r>
          </a:p>
          <a:p>
            <a:r>
              <a:rPr lang="ru-RU" dirty="0"/>
              <a:t>ОФВ1 — объем форсированного выдоха за первую секунду;</a:t>
            </a:r>
          </a:p>
          <a:p>
            <a:r>
              <a:rPr lang="ru-RU" dirty="0"/>
              <a:t>ОФВ1%ЖЕЛ — индекс </a:t>
            </a:r>
            <a:r>
              <a:rPr lang="ru-RU" dirty="0" err="1"/>
              <a:t>Тиффно</a:t>
            </a:r>
            <a:r>
              <a:rPr lang="ru-RU" dirty="0"/>
              <a:t>;</a:t>
            </a:r>
          </a:p>
          <a:p>
            <a:r>
              <a:rPr lang="ru-RU" dirty="0"/>
              <a:t>ПОС – пиковая объемная скорость;</a:t>
            </a:r>
          </a:p>
          <a:p>
            <a:r>
              <a:rPr lang="ru-RU" dirty="0"/>
              <a:t>МОС25 — мгновенная объемная скорость в момент выдоха25% объема;</a:t>
            </a:r>
          </a:p>
          <a:p>
            <a:r>
              <a:rPr lang="ru-RU" dirty="0"/>
              <a:t>МОС50 — мгновенная объемная скорость в момент выдоха50% объема;</a:t>
            </a:r>
          </a:p>
          <a:p>
            <a:r>
              <a:rPr lang="ru-RU" dirty="0"/>
              <a:t>МОС75 — мгновенная объемная скорость в момент выдоха75% объема;</a:t>
            </a:r>
          </a:p>
          <a:p>
            <a:r>
              <a:rPr lang="ru-RU" dirty="0"/>
              <a:t>СОС25-75 — средняя объемная скорость на отрезке от25% до 75% объема;</a:t>
            </a:r>
          </a:p>
          <a:p>
            <a:r>
              <a:rPr lang="ru-RU" dirty="0" err="1"/>
              <a:t>ОФВпос</a:t>
            </a:r>
            <a:r>
              <a:rPr lang="ru-RU" dirty="0"/>
              <a:t> — объем форсированного выдоха до достижения пиковой объемной скорости;</a:t>
            </a:r>
          </a:p>
          <a:p>
            <a:r>
              <a:rPr lang="ru-RU" dirty="0" err="1"/>
              <a:t>ОФВпос</a:t>
            </a:r>
            <a:r>
              <a:rPr lang="ru-RU" dirty="0"/>
              <a:t>/ФЖЕЛ </a:t>
            </a:r>
            <a:r>
              <a:rPr lang="ru-RU" dirty="0" err="1"/>
              <a:t>Тфжел</a:t>
            </a:r>
            <a:r>
              <a:rPr lang="ru-RU" dirty="0"/>
              <a:t> — время форсированного выдоха;</a:t>
            </a:r>
          </a:p>
          <a:p>
            <a:r>
              <a:rPr lang="ru-RU" dirty="0"/>
              <a:t>ТПОС – время достижения ПОС;</a:t>
            </a:r>
          </a:p>
          <a:p>
            <a:r>
              <a:rPr lang="ru-RU" dirty="0" err="1"/>
              <a:t>РОф</a:t>
            </a:r>
            <a:r>
              <a:rPr lang="ru-RU" dirty="0"/>
              <a:t> выдоха – резервный объем форсированного выдоха;</a:t>
            </a:r>
          </a:p>
          <a:p>
            <a:r>
              <a:rPr lang="ru-RU" dirty="0" err="1"/>
              <a:t>РОф</a:t>
            </a:r>
            <a:r>
              <a:rPr lang="ru-RU" dirty="0"/>
              <a:t> вдоха - резервный объем форсированного вдоха;</a:t>
            </a:r>
          </a:p>
          <a:p>
            <a:r>
              <a:rPr lang="ru-RU" dirty="0"/>
              <a:t>ОФВ05 – объем форсированного выдоха за первые 0,5сек.</a:t>
            </a:r>
          </a:p>
        </p:txBody>
      </p:sp>
    </p:spTree>
    <p:extLst>
      <p:ext uri="{BB962C8B-B14F-4D97-AF65-F5344CB8AC3E}">
        <p14:creationId xmlns:p14="http://schemas.microsoft.com/office/powerpoint/2010/main" val="360796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B8AC5-CD71-4D93-86A8-A95DB742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 измерении минутного объема дыхания: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E3DD73-B4AF-42B3-B6AE-C1A98B43B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 — средний объем воздуха, проходящий через легкие за один цикл вдоха выдоха;</a:t>
            </a:r>
          </a:p>
          <a:p>
            <a:r>
              <a:rPr lang="ru-RU" dirty="0"/>
              <a:t>ЧД — частота дыхания;</a:t>
            </a:r>
          </a:p>
          <a:p>
            <a:r>
              <a:rPr lang="ru-RU" dirty="0"/>
              <a:t>МОД — </a:t>
            </a:r>
            <a:r>
              <a:rPr lang="ru-RU" dirty="0" err="1"/>
              <a:t>ОДхЧД</a:t>
            </a:r>
            <a:r>
              <a:rPr lang="ru-RU" dirty="0"/>
              <a:t> – минутный объем дыхания;</a:t>
            </a:r>
          </a:p>
          <a:p>
            <a:r>
              <a:rPr lang="ru-RU" dirty="0"/>
              <a:t>ОМОД - отклонение от должного объема дыхания;</a:t>
            </a:r>
          </a:p>
          <a:p>
            <a:r>
              <a:rPr lang="ru-RU" dirty="0"/>
              <a:t>ДМОД – должный минутный объем дыхания;</a:t>
            </a:r>
          </a:p>
          <a:p>
            <a:r>
              <a:rPr lang="ru-RU" dirty="0"/>
              <a:t>ИМОД – индекс отклонения МОД.</a:t>
            </a:r>
          </a:p>
        </p:txBody>
      </p:sp>
    </p:spTree>
    <p:extLst>
      <p:ext uri="{BB962C8B-B14F-4D97-AF65-F5344CB8AC3E}">
        <p14:creationId xmlns:p14="http://schemas.microsoft.com/office/powerpoint/2010/main" val="254860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3AB2D-ED3E-4DB7-9B7E-3C659A570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7715" cy="1325563"/>
          </a:xfrm>
        </p:spPr>
        <p:txBody>
          <a:bodyPr/>
          <a:lstStyle/>
          <a:p>
            <a:r>
              <a:rPr lang="ru-RU" b="1" dirty="0"/>
              <a:t>При тесте максимальной вентиляции легких: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5D09BB-2BA8-4CAE-A4BA-408D84081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7714" cy="4351338"/>
          </a:xfrm>
        </p:spPr>
        <p:txBody>
          <a:bodyPr/>
          <a:lstStyle/>
          <a:p>
            <a:r>
              <a:rPr lang="ru-RU" dirty="0" err="1"/>
              <a:t>ДОмвл</a:t>
            </a:r>
            <a:r>
              <a:rPr lang="ru-RU" dirty="0"/>
              <a:t> — максимальный объем воздуха проходящий через легкие за один цикл вдоха-выдоха;</a:t>
            </a:r>
          </a:p>
          <a:p>
            <a:r>
              <a:rPr lang="ru-RU" dirty="0" err="1"/>
              <a:t>ЧДмвл</a:t>
            </a:r>
            <a:r>
              <a:rPr lang="ru-RU" dirty="0"/>
              <a:t> — частота дыхания при МВЛ (считается по периоду максимального вдоха-выдоха);</a:t>
            </a:r>
          </a:p>
          <a:p>
            <a:r>
              <a:rPr lang="ru-RU" dirty="0"/>
              <a:t>МВЛ — </a:t>
            </a:r>
            <a:r>
              <a:rPr lang="ru-RU" dirty="0" err="1"/>
              <a:t>ДОмвл</a:t>
            </a:r>
            <a:r>
              <a:rPr lang="ru-RU" dirty="0"/>
              <a:t> х </a:t>
            </a:r>
            <a:r>
              <a:rPr lang="ru-RU" dirty="0" err="1"/>
              <a:t>ЧДмвл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350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30F8-6654-48CE-9FEB-65CB0BF0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Методика проведения теста </a:t>
            </a:r>
            <a:r>
              <a:rPr lang="ru-RU" b="1" dirty="0"/>
              <a:t>ЖЕЛ</a:t>
            </a:r>
            <a:r>
              <a:rPr lang="ru-RU" dirty="0"/>
              <a:t> (жизненная емкость легких)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8EBE4C-53A2-4AF2-9E31-503CC1ED8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надеть зажим на нос, объяснить порядок действий</a:t>
            </a:r>
          </a:p>
          <a:p>
            <a:r>
              <a:rPr lang="ru-RU" dirty="0"/>
              <a:t>до звукового сигнала датчик спирографа лежит на столе (идет калибровка)</a:t>
            </a:r>
          </a:p>
          <a:p>
            <a:r>
              <a:rPr lang="ru-RU" dirty="0"/>
              <a:t>после звукового сигнала взять мундштук, обхватить губами</a:t>
            </a:r>
          </a:p>
          <a:p>
            <a:r>
              <a:rPr lang="ru-RU" dirty="0"/>
              <a:t>2-3 цикла спокойного вдоха-выдоха</a:t>
            </a:r>
          </a:p>
          <a:p>
            <a:r>
              <a:rPr lang="ru-RU" dirty="0"/>
              <a:t>полный глубокий вдох</a:t>
            </a:r>
          </a:p>
          <a:p>
            <a:r>
              <a:rPr lang="ru-RU" dirty="0"/>
              <a:t>полный выдох</a:t>
            </a:r>
          </a:p>
          <a:p>
            <a:r>
              <a:rPr lang="ru-RU" dirty="0"/>
              <a:t>спокойное дыхание</a:t>
            </a:r>
          </a:p>
        </p:txBody>
      </p:sp>
    </p:spTree>
    <p:extLst>
      <p:ext uri="{BB962C8B-B14F-4D97-AF65-F5344CB8AC3E}">
        <p14:creationId xmlns:p14="http://schemas.microsoft.com/office/powerpoint/2010/main" val="40273047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681</Words>
  <Application>Microsoft Office PowerPoint</Application>
  <PresentationFormat>Широкоэкранный</PresentationFormat>
  <Paragraphs>88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Функциональная спирометрия</vt:lpstr>
      <vt:lpstr>Спирограф СМП-21/01-«Р-Д»</vt:lpstr>
      <vt:lpstr>Презентация PowerPoint</vt:lpstr>
      <vt:lpstr>Методика</vt:lpstr>
      <vt:lpstr>Измеряемые и рассчитываемые показатели внешнего дыхании</vt:lpstr>
      <vt:lpstr>При форсированном выдохе:</vt:lpstr>
      <vt:lpstr>При измерении минутного объема дыхания:</vt:lpstr>
      <vt:lpstr>При тесте максимальной вентиляции легких:</vt:lpstr>
      <vt:lpstr>Методика проведения теста ЖЕЛ (жизненная емкость легких)</vt:lpstr>
      <vt:lpstr>Методика проведения теста ФЖЕЛ  (объем форсированного выдоха)</vt:lpstr>
      <vt:lpstr>Методика проведения теста ПЕТЛЯ ПОТОК-ОБЪЕМ  (измеряется ЖЕЛ, форсированные выдох и вдох)</vt:lpstr>
      <vt:lpstr>Методика проведения теста МОД  (измерение минутного объема дыхания)</vt:lpstr>
      <vt:lpstr>Методика проведения теста МВЛ  (максимальная вентиляция легких)</vt:lpstr>
      <vt:lpstr>Результаты</vt:lpstr>
      <vt:lpstr>Оценка показателей у мужчин</vt:lpstr>
      <vt:lpstr>Оценка показателей у женщин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спирометрия</dc:title>
  <dc:creator>Николай Чертов</dc:creator>
  <cp:lastModifiedBy>Николай Чертов</cp:lastModifiedBy>
  <cp:revision>9</cp:revision>
  <dcterms:created xsi:type="dcterms:W3CDTF">2020-11-24T18:43:42Z</dcterms:created>
  <dcterms:modified xsi:type="dcterms:W3CDTF">2020-11-24T20:29:26Z</dcterms:modified>
</cp:coreProperties>
</file>