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40"/>
  </p:notesMasterIdLst>
  <p:sldIdLst>
    <p:sldId id="256" r:id="rId2"/>
    <p:sldId id="401" r:id="rId3"/>
    <p:sldId id="260" r:id="rId4"/>
    <p:sldId id="261" r:id="rId5"/>
    <p:sldId id="262" r:id="rId6"/>
    <p:sldId id="328" r:id="rId7"/>
    <p:sldId id="329" r:id="rId8"/>
    <p:sldId id="330" r:id="rId9"/>
    <p:sldId id="331" r:id="rId10"/>
    <p:sldId id="399" r:id="rId11"/>
    <p:sldId id="400" r:id="rId12"/>
    <p:sldId id="332" r:id="rId13"/>
    <p:sldId id="333" r:id="rId14"/>
    <p:sldId id="340" r:id="rId15"/>
    <p:sldId id="341" r:id="rId16"/>
    <p:sldId id="342" r:id="rId17"/>
    <p:sldId id="265" r:id="rId18"/>
    <p:sldId id="393" r:id="rId19"/>
    <p:sldId id="394" r:id="rId20"/>
    <p:sldId id="395" r:id="rId21"/>
    <p:sldId id="396" r:id="rId22"/>
    <p:sldId id="343" r:id="rId23"/>
    <p:sldId id="344" r:id="rId24"/>
    <p:sldId id="345" r:id="rId25"/>
    <p:sldId id="346" r:id="rId26"/>
    <p:sldId id="347" r:id="rId27"/>
    <p:sldId id="403" r:id="rId28"/>
    <p:sldId id="405" r:id="rId29"/>
    <p:sldId id="348" r:id="rId30"/>
    <p:sldId id="349" r:id="rId31"/>
    <p:sldId id="274" r:id="rId32"/>
    <p:sldId id="424" r:id="rId33"/>
    <p:sldId id="275" r:id="rId34"/>
    <p:sldId id="266" r:id="rId35"/>
    <p:sldId id="267" r:id="rId36"/>
    <p:sldId id="268" r:id="rId37"/>
    <p:sldId id="269" r:id="rId38"/>
    <p:sldId id="270" r:id="rId39"/>
    <p:sldId id="271" r:id="rId40"/>
    <p:sldId id="272" r:id="rId41"/>
    <p:sldId id="369" r:id="rId42"/>
    <p:sldId id="370" r:id="rId43"/>
    <p:sldId id="371" r:id="rId44"/>
    <p:sldId id="372" r:id="rId45"/>
    <p:sldId id="373" r:id="rId46"/>
    <p:sldId id="374" r:id="rId47"/>
    <p:sldId id="375" r:id="rId48"/>
    <p:sldId id="376" r:id="rId49"/>
    <p:sldId id="377" r:id="rId50"/>
    <p:sldId id="378" r:id="rId51"/>
    <p:sldId id="379" r:id="rId52"/>
    <p:sldId id="380" r:id="rId53"/>
    <p:sldId id="381" r:id="rId54"/>
    <p:sldId id="382" r:id="rId55"/>
    <p:sldId id="383" r:id="rId56"/>
    <p:sldId id="384" r:id="rId57"/>
    <p:sldId id="385" r:id="rId58"/>
    <p:sldId id="386" r:id="rId59"/>
    <p:sldId id="411" r:id="rId60"/>
    <p:sldId id="413" r:id="rId61"/>
    <p:sldId id="414" r:id="rId62"/>
    <p:sldId id="415" r:id="rId63"/>
    <p:sldId id="416" r:id="rId64"/>
    <p:sldId id="417" r:id="rId65"/>
    <p:sldId id="418" r:id="rId66"/>
    <p:sldId id="419" r:id="rId67"/>
    <p:sldId id="420" r:id="rId68"/>
    <p:sldId id="421" r:id="rId69"/>
    <p:sldId id="407" r:id="rId70"/>
    <p:sldId id="387" r:id="rId71"/>
    <p:sldId id="388" r:id="rId72"/>
    <p:sldId id="389" r:id="rId73"/>
    <p:sldId id="390" r:id="rId74"/>
    <p:sldId id="391" r:id="rId75"/>
    <p:sldId id="392" r:id="rId76"/>
    <p:sldId id="273" r:id="rId77"/>
    <p:sldId id="277" r:id="rId78"/>
    <p:sldId id="279" r:id="rId79"/>
    <p:sldId id="365" r:id="rId80"/>
    <p:sldId id="364" r:id="rId81"/>
    <p:sldId id="367" r:id="rId82"/>
    <p:sldId id="368" r:id="rId83"/>
    <p:sldId id="280" r:id="rId84"/>
    <p:sldId id="281" r:id="rId85"/>
    <p:sldId id="282" r:id="rId86"/>
    <p:sldId id="283" r:id="rId87"/>
    <p:sldId id="284" r:id="rId88"/>
    <p:sldId id="285" r:id="rId89"/>
    <p:sldId id="286" r:id="rId90"/>
    <p:sldId id="362" r:id="rId91"/>
    <p:sldId id="321" r:id="rId92"/>
    <p:sldId id="287" r:id="rId93"/>
    <p:sldId id="288" r:id="rId94"/>
    <p:sldId id="289" r:id="rId95"/>
    <p:sldId id="290" r:id="rId96"/>
    <p:sldId id="291" r:id="rId97"/>
    <p:sldId id="292" r:id="rId98"/>
    <p:sldId id="293" r:id="rId99"/>
    <p:sldId id="294" r:id="rId100"/>
    <p:sldId id="296" r:id="rId101"/>
    <p:sldId id="297" r:id="rId102"/>
    <p:sldId id="298" r:id="rId103"/>
    <p:sldId id="299" r:id="rId104"/>
    <p:sldId id="300" r:id="rId105"/>
    <p:sldId id="301" r:id="rId106"/>
    <p:sldId id="302" r:id="rId107"/>
    <p:sldId id="303" r:id="rId108"/>
    <p:sldId id="304" r:id="rId109"/>
    <p:sldId id="305" r:id="rId110"/>
    <p:sldId id="306" r:id="rId111"/>
    <p:sldId id="307" r:id="rId112"/>
    <p:sldId id="308" r:id="rId113"/>
    <p:sldId id="309" r:id="rId114"/>
    <p:sldId id="310" r:id="rId115"/>
    <p:sldId id="311" r:id="rId116"/>
    <p:sldId id="312" r:id="rId117"/>
    <p:sldId id="314" r:id="rId118"/>
    <p:sldId id="315" r:id="rId119"/>
    <p:sldId id="316" r:id="rId120"/>
    <p:sldId id="317" r:id="rId121"/>
    <p:sldId id="318" r:id="rId122"/>
    <p:sldId id="422" r:id="rId123"/>
    <p:sldId id="319" r:id="rId124"/>
    <p:sldId id="322" r:id="rId125"/>
    <p:sldId id="397" r:id="rId126"/>
    <p:sldId id="334" r:id="rId127"/>
    <p:sldId id="335" r:id="rId128"/>
    <p:sldId id="351" r:id="rId129"/>
    <p:sldId id="352" r:id="rId130"/>
    <p:sldId id="353" r:id="rId131"/>
    <p:sldId id="354" r:id="rId132"/>
    <p:sldId id="358" r:id="rId133"/>
    <p:sldId id="337" r:id="rId134"/>
    <p:sldId id="355" r:id="rId135"/>
    <p:sldId id="359" r:id="rId136"/>
    <p:sldId id="360" r:id="rId137"/>
    <p:sldId id="361" r:id="rId138"/>
    <p:sldId id="423" r:id="rId139"/>
  </p:sldIdLst>
  <p:sldSz cx="9144000" cy="6858000" type="screen4x3"/>
  <p:notesSz cx="6858000" cy="9144000"/>
  <p:defaultTextStyle>
    <a:defPPr>
      <a:defRPr lang="ru-RU"/>
    </a:defPPr>
    <a:lvl1pPr algn="l" rtl="0" eaLnBrk="0" fontAlgn="base" hangingPunct="0">
      <a:spcBef>
        <a:spcPct val="0"/>
      </a:spcBef>
      <a:spcAft>
        <a:spcPct val="0"/>
      </a:spcAft>
      <a:defRPr sz="2400" kern="1200">
        <a:solidFill>
          <a:schemeClr val="tx1"/>
        </a:solidFill>
        <a:latin typeface="Garamond" panose="02020404030301010803" pitchFamily="18"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Garamond" panose="02020404030301010803" pitchFamily="18"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Garamond" panose="02020404030301010803" pitchFamily="18"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Garamond" panose="02020404030301010803" pitchFamily="18"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Garamond" panose="02020404030301010803"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Garamond" panose="02020404030301010803"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Garamond" panose="02020404030301010803"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Garamond" panose="02020404030301010803"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Garamond" panose="02020404030301010803"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autoAdjust="0"/>
    <p:restoredTop sz="94617" autoAdjust="0"/>
  </p:normalViewPr>
  <p:slideViewPr>
    <p:cSldViewPr>
      <p:cViewPr varScale="1">
        <p:scale>
          <a:sx n="97" d="100"/>
          <a:sy n="97" d="100"/>
        </p:scale>
        <p:origin x="885" y="5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4A785A-0794-4853-A5EF-31E9E9E91CCC}" type="doc">
      <dgm:prSet loTypeId="urn:microsoft.com/office/officeart/2005/8/layout/pyramid1" loCatId="pyramid" qsTypeId="urn:microsoft.com/office/officeart/2005/8/quickstyle/simple1" qsCatId="simple" csTypeId="urn:microsoft.com/office/officeart/2005/8/colors/accent1_2" csCatId="accent1"/>
      <dgm:spPr/>
    </dgm:pt>
    <dgm:pt modelId="{181F849F-0479-434A-9DEE-CBC1DAEBE9E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Спорт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высших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достижений</a:t>
          </a:r>
        </a:p>
      </dgm:t>
    </dgm:pt>
    <dgm:pt modelId="{D5958C94-8E50-417D-898D-07DAD8EAE7A3}" type="parTrans" cxnId="{3841E698-C558-4814-8253-B2DA32D69318}">
      <dgm:prSet/>
      <dgm:spPr/>
    </dgm:pt>
    <dgm:pt modelId="{03A0CD7C-77A0-4C10-9814-CE672D38A755}" type="sibTrans" cxnId="{3841E698-C558-4814-8253-B2DA32D69318}">
      <dgm:prSet/>
      <dgm:spPr/>
    </dgm:pt>
    <dgm:pt modelId="{7867722F-7C92-4016-916F-FF9CCA7B44F1}">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Массовый спорт</a:t>
          </a:r>
        </a:p>
      </dgm:t>
    </dgm:pt>
    <dgm:pt modelId="{9C998DB6-8B42-435E-A12D-A58CB22460F0}" type="parTrans" cxnId="{EBAD7A87-7C31-4F22-8927-93D9E18C5291}">
      <dgm:prSet/>
      <dgm:spPr/>
    </dgm:pt>
    <dgm:pt modelId="{65451A5A-777A-4824-A413-00395268058A}" type="sibTrans" cxnId="{EBAD7A87-7C31-4F22-8927-93D9E18C5291}">
      <dgm:prSet/>
      <dgm:spPr/>
    </dgm:pt>
    <dgm:pt modelId="{339E7CD3-D8EA-4119-B5EF-A4273548185D}" type="pres">
      <dgm:prSet presAssocID="{784A785A-0794-4853-A5EF-31E9E9E91CCC}" presName="Name0" presStyleCnt="0">
        <dgm:presLayoutVars>
          <dgm:dir/>
          <dgm:animLvl val="lvl"/>
          <dgm:resizeHandles val="exact"/>
        </dgm:presLayoutVars>
      </dgm:prSet>
      <dgm:spPr/>
    </dgm:pt>
    <dgm:pt modelId="{25F83E54-D487-45D1-B51B-0472953F1756}" type="pres">
      <dgm:prSet presAssocID="{181F849F-0479-434A-9DEE-CBC1DAEBE9E7}" presName="Name8" presStyleCnt="0"/>
      <dgm:spPr/>
    </dgm:pt>
    <dgm:pt modelId="{95546506-1E1E-4E10-90D3-61EA90DCD26F}" type="pres">
      <dgm:prSet presAssocID="{181F849F-0479-434A-9DEE-CBC1DAEBE9E7}" presName="level" presStyleLbl="node1" presStyleIdx="0" presStyleCnt="2">
        <dgm:presLayoutVars>
          <dgm:chMax val="1"/>
          <dgm:bulletEnabled val="1"/>
        </dgm:presLayoutVars>
      </dgm:prSet>
      <dgm:spPr/>
    </dgm:pt>
    <dgm:pt modelId="{ECA2E2D5-B244-450F-9BC8-0E892044AF80}" type="pres">
      <dgm:prSet presAssocID="{181F849F-0479-434A-9DEE-CBC1DAEBE9E7}" presName="levelTx" presStyleLbl="revTx" presStyleIdx="0" presStyleCnt="0">
        <dgm:presLayoutVars>
          <dgm:chMax val="1"/>
          <dgm:bulletEnabled val="1"/>
        </dgm:presLayoutVars>
      </dgm:prSet>
      <dgm:spPr/>
    </dgm:pt>
    <dgm:pt modelId="{ABCE01C4-0C55-4388-8F66-6F6C15A79237}" type="pres">
      <dgm:prSet presAssocID="{7867722F-7C92-4016-916F-FF9CCA7B44F1}" presName="Name8" presStyleCnt="0"/>
      <dgm:spPr/>
    </dgm:pt>
    <dgm:pt modelId="{84B4D83A-566E-4696-BABA-652257CA8745}" type="pres">
      <dgm:prSet presAssocID="{7867722F-7C92-4016-916F-FF9CCA7B44F1}" presName="level" presStyleLbl="node1" presStyleIdx="1" presStyleCnt="2">
        <dgm:presLayoutVars>
          <dgm:chMax val="1"/>
          <dgm:bulletEnabled val="1"/>
        </dgm:presLayoutVars>
      </dgm:prSet>
      <dgm:spPr/>
    </dgm:pt>
    <dgm:pt modelId="{AEE94DDD-4048-4FCC-8B4B-314D4910A0D0}" type="pres">
      <dgm:prSet presAssocID="{7867722F-7C92-4016-916F-FF9CCA7B44F1}" presName="levelTx" presStyleLbl="revTx" presStyleIdx="0" presStyleCnt="0">
        <dgm:presLayoutVars>
          <dgm:chMax val="1"/>
          <dgm:bulletEnabled val="1"/>
        </dgm:presLayoutVars>
      </dgm:prSet>
      <dgm:spPr/>
    </dgm:pt>
  </dgm:ptLst>
  <dgm:cxnLst>
    <dgm:cxn modelId="{F418E65E-05EC-4F7A-BEA0-B8CA10999C45}" type="presOf" srcId="{181F849F-0479-434A-9DEE-CBC1DAEBE9E7}" destId="{95546506-1E1E-4E10-90D3-61EA90DCD26F}" srcOrd="0" destOrd="0" presId="urn:microsoft.com/office/officeart/2005/8/layout/pyramid1"/>
    <dgm:cxn modelId="{58AA8943-2E66-4234-BF2A-FAA0E42467AD}" type="presOf" srcId="{784A785A-0794-4853-A5EF-31E9E9E91CCC}" destId="{339E7CD3-D8EA-4119-B5EF-A4273548185D}" srcOrd="0" destOrd="0" presId="urn:microsoft.com/office/officeart/2005/8/layout/pyramid1"/>
    <dgm:cxn modelId="{C9482885-D5BD-49B3-AE66-642A1186EF26}" type="presOf" srcId="{7867722F-7C92-4016-916F-FF9CCA7B44F1}" destId="{AEE94DDD-4048-4FCC-8B4B-314D4910A0D0}" srcOrd="1" destOrd="0" presId="urn:microsoft.com/office/officeart/2005/8/layout/pyramid1"/>
    <dgm:cxn modelId="{EBAD7A87-7C31-4F22-8927-93D9E18C5291}" srcId="{784A785A-0794-4853-A5EF-31E9E9E91CCC}" destId="{7867722F-7C92-4016-916F-FF9CCA7B44F1}" srcOrd="1" destOrd="0" parTransId="{9C998DB6-8B42-435E-A12D-A58CB22460F0}" sibTransId="{65451A5A-777A-4824-A413-00395268058A}"/>
    <dgm:cxn modelId="{3841E698-C558-4814-8253-B2DA32D69318}" srcId="{784A785A-0794-4853-A5EF-31E9E9E91CCC}" destId="{181F849F-0479-434A-9DEE-CBC1DAEBE9E7}" srcOrd="0" destOrd="0" parTransId="{D5958C94-8E50-417D-898D-07DAD8EAE7A3}" sibTransId="{03A0CD7C-77A0-4C10-9814-CE672D38A755}"/>
    <dgm:cxn modelId="{413C18B9-AFBC-4D7C-A39F-85EB09150AFE}" type="presOf" srcId="{181F849F-0479-434A-9DEE-CBC1DAEBE9E7}" destId="{ECA2E2D5-B244-450F-9BC8-0E892044AF80}" srcOrd="1" destOrd="0" presId="urn:microsoft.com/office/officeart/2005/8/layout/pyramid1"/>
    <dgm:cxn modelId="{823A59F7-958C-4FF7-985E-EF0C76D7BAA0}" type="presOf" srcId="{7867722F-7C92-4016-916F-FF9CCA7B44F1}" destId="{84B4D83A-566E-4696-BABA-652257CA8745}" srcOrd="0" destOrd="0" presId="urn:microsoft.com/office/officeart/2005/8/layout/pyramid1"/>
    <dgm:cxn modelId="{0B0BD382-435F-41F4-840A-554A4B954996}" type="presParOf" srcId="{339E7CD3-D8EA-4119-B5EF-A4273548185D}" destId="{25F83E54-D487-45D1-B51B-0472953F1756}" srcOrd="0" destOrd="0" presId="urn:microsoft.com/office/officeart/2005/8/layout/pyramid1"/>
    <dgm:cxn modelId="{B6724963-0B51-4F9A-A808-080CDAE4AA41}" type="presParOf" srcId="{25F83E54-D487-45D1-B51B-0472953F1756}" destId="{95546506-1E1E-4E10-90D3-61EA90DCD26F}" srcOrd="0" destOrd="0" presId="urn:microsoft.com/office/officeart/2005/8/layout/pyramid1"/>
    <dgm:cxn modelId="{36A6DD86-D1CD-4F6A-A4FF-487E6D652C82}" type="presParOf" srcId="{25F83E54-D487-45D1-B51B-0472953F1756}" destId="{ECA2E2D5-B244-450F-9BC8-0E892044AF80}" srcOrd="1" destOrd="0" presId="urn:microsoft.com/office/officeart/2005/8/layout/pyramid1"/>
    <dgm:cxn modelId="{C712288B-FCE4-436E-856A-0F4BFBB1B526}" type="presParOf" srcId="{339E7CD3-D8EA-4119-B5EF-A4273548185D}" destId="{ABCE01C4-0C55-4388-8F66-6F6C15A79237}" srcOrd="1" destOrd="0" presId="urn:microsoft.com/office/officeart/2005/8/layout/pyramid1"/>
    <dgm:cxn modelId="{D3016134-73C6-4BB3-85D9-22E3FC7391FF}" type="presParOf" srcId="{ABCE01C4-0C55-4388-8F66-6F6C15A79237}" destId="{84B4D83A-566E-4696-BABA-652257CA8745}" srcOrd="0" destOrd="0" presId="urn:microsoft.com/office/officeart/2005/8/layout/pyramid1"/>
    <dgm:cxn modelId="{EF4E0E5E-E84F-4539-A897-62458A4B0DAD}" type="presParOf" srcId="{ABCE01C4-0C55-4388-8F66-6F6C15A79237}" destId="{AEE94DDD-4048-4FCC-8B4B-314D4910A0D0}"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082194-32C0-494B-998D-615DAE3AB379}" type="doc">
      <dgm:prSet loTypeId="urn:microsoft.com/office/officeart/2005/8/layout/pyramid1" loCatId="pyramid" qsTypeId="urn:microsoft.com/office/officeart/2005/8/quickstyle/simple1" qsCatId="simple" csTypeId="urn:microsoft.com/office/officeart/2005/8/colors/accent1_2" csCatId="accent1"/>
      <dgm:spPr/>
    </dgm:pt>
    <dgm:pt modelId="{8E3FF53D-CA19-46B5-8569-FB2DA99D15D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endParaRPr>
        </a:p>
      </dgm:t>
    </dgm:pt>
    <dgm:pt modelId="{74E2D09E-06A9-44E6-BC66-FDB481F27A97}" type="parTrans" cxnId="{6A8FDB67-78D1-4665-84A5-0FA7A30BD533}">
      <dgm:prSet/>
      <dgm:spPr/>
    </dgm:pt>
    <dgm:pt modelId="{80CC0CEF-7E91-4243-9BF0-F91A26603473}" type="sibTrans" cxnId="{6A8FDB67-78D1-4665-84A5-0FA7A30BD533}">
      <dgm:prSet/>
      <dgm:spPr/>
    </dgm:pt>
    <dgm:pt modelId="{B96916F9-C960-4E02-A508-6512D09EDC2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МСМК</a:t>
          </a:r>
        </a:p>
      </dgm:t>
    </dgm:pt>
    <dgm:pt modelId="{10313ABB-F4EB-4278-A6AD-4FE5C840F450}" type="parTrans" cxnId="{3C57477E-79C7-4D2C-9298-58E3C452BB98}">
      <dgm:prSet/>
      <dgm:spPr/>
    </dgm:pt>
    <dgm:pt modelId="{15BC5F87-51C8-4DA0-91DA-CC86C70A9178}" type="sibTrans" cxnId="{3C57477E-79C7-4D2C-9298-58E3C452BB98}">
      <dgm:prSet/>
      <dgm:spPr/>
    </dgm:pt>
    <dgm:pt modelId="{E0F47C4A-A6B5-4171-A5CF-B0A1B71089A0}">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МС</a:t>
          </a:r>
        </a:p>
      </dgm:t>
    </dgm:pt>
    <dgm:pt modelId="{DB4B7ED7-E71E-4CD0-B937-867C7616D0AC}" type="parTrans" cxnId="{FA11BF64-4B33-467A-9907-7B5CE506350B}">
      <dgm:prSet/>
      <dgm:spPr/>
    </dgm:pt>
    <dgm:pt modelId="{2C8E8813-858E-47D5-BAC5-1920555C7136}" type="sibTrans" cxnId="{FA11BF64-4B33-467A-9907-7B5CE506350B}">
      <dgm:prSet/>
      <dgm:spPr/>
    </dgm:pt>
    <dgm:pt modelId="{90E0A585-D086-4560-8FC6-2F07AB165C4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КМС</a:t>
          </a:r>
        </a:p>
      </dgm:t>
    </dgm:pt>
    <dgm:pt modelId="{D6EED240-2489-42FF-ADDD-2E48910747A9}" type="parTrans" cxnId="{A0446DDC-2812-49D4-9748-685D4D22DBC4}">
      <dgm:prSet/>
      <dgm:spPr/>
    </dgm:pt>
    <dgm:pt modelId="{23474233-B77D-4B05-A715-5E9293E4A75A}" type="sibTrans" cxnId="{A0446DDC-2812-49D4-9748-685D4D22DBC4}">
      <dgm:prSet/>
      <dgm:spPr/>
    </dgm:pt>
    <dgm:pt modelId="{9AF32EBE-401F-4B1A-A54D-619AA946DBC6}">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1 разряд</a:t>
          </a:r>
        </a:p>
      </dgm:t>
    </dgm:pt>
    <dgm:pt modelId="{336D4AA2-CDF5-468F-90DE-E892F4A7E795}" type="parTrans" cxnId="{689010AA-C287-4F80-B645-A5ECB51157AC}">
      <dgm:prSet/>
      <dgm:spPr/>
    </dgm:pt>
    <dgm:pt modelId="{FF08284A-9C84-4529-BABC-80C822CDAF0C}" type="sibTrans" cxnId="{689010AA-C287-4F80-B645-A5ECB51157AC}">
      <dgm:prSet/>
      <dgm:spPr/>
    </dgm:pt>
    <dgm:pt modelId="{268F5AB3-340F-4DB9-B073-10D8284AF46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2 разряд</a:t>
          </a:r>
        </a:p>
      </dgm:t>
    </dgm:pt>
    <dgm:pt modelId="{C4D45D2C-2AC9-40AA-A7C8-997163517161}" type="parTrans" cxnId="{027AF8AB-8460-48A2-B45D-803B685D0FD4}">
      <dgm:prSet/>
      <dgm:spPr/>
    </dgm:pt>
    <dgm:pt modelId="{F5DF4596-AE07-4E86-A7C5-3D813997A8CB}" type="sibTrans" cxnId="{027AF8AB-8460-48A2-B45D-803B685D0FD4}">
      <dgm:prSet/>
      <dgm:spPr/>
    </dgm:pt>
    <dgm:pt modelId="{EF5E5883-3936-497D-9964-7352BA7EA74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3 разряд</a:t>
          </a:r>
        </a:p>
      </dgm:t>
    </dgm:pt>
    <dgm:pt modelId="{73C55CFE-269B-434E-A79E-B3A60B6569CD}" type="parTrans" cxnId="{6B6F2444-9612-4607-B75D-8E2C44C8E35D}">
      <dgm:prSet/>
      <dgm:spPr/>
    </dgm:pt>
    <dgm:pt modelId="{5A8DCB04-AFF1-4A96-9FA8-5DFB230989D3}" type="sibTrans" cxnId="{6B6F2444-9612-4607-B75D-8E2C44C8E35D}">
      <dgm:prSet/>
      <dgm:spPr/>
    </dgm:pt>
    <dgm:pt modelId="{38260419-5924-4E33-B55D-FFAB72652BD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Юношеские разряды</a:t>
          </a:r>
        </a:p>
      </dgm:t>
    </dgm:pt>
    <dgm:pt modelId="{47BF1CBD-3958-4CA4-B19E-526B75EB18FC}" type="parTrans" cxnId="{D72160C8-3409-4616-ABAF-A53304FB6EB9}">
      <dgm:prSet/>
      <dgm:spPr/>
    </dgm:pt>
    <dgm:pt modelId="{1BD86731-A07B-408E-8D56-18D37A207651}" type="sibTrans" cxnId="{D72160C8-3409-4616-ABAF-A53304FB6EB9}">
      <dgm:prSet/>
      <dgm:spPr/>
    </dgm:pt>
    <dgm:pt modelId="{0FDCB783-D83E-4A82-A5F6-2EB197518A3C}">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latin typeface="Garamond" panose="02020404030301010803" pitchFamily="18" charset="0"/>
              <a:cs typeface="Arial" panose="020B0604020202020204" pitchFamily="34" charset="0"/>
            </a:rPr>
            <a:t>Без разряда</a:t>
          </a:r>
        </a:p>
      </dgm:t>
    </dgm:pt>
    <dgm:pt modelId="{F5BA2523-8E9E-4552-B538-4E6F077CC34E}" type="parTrans" cxnId="{6AF834A5-5636-4F7E-BA6F-18B0EFEB76B2}">
      <dgm:prSet/>
      <dgm:spPr/>
    </dgm:pt>
    <dgm:pt modelId="{E73836C5-8B98-40B4-A4D5-7F68301ADBCF}" type="sibTrans" cxnId="{6AF834A5-5636-4F7E-BA6F-18B0EFEB76B2}">
      <dgm:prSet/>
      <dgm:spPr/>
    </dgm:pt>
    <dgm:pt modelId="{A1B60EE4-6944-4A5D-A1E3-EA53EB1355F0}" type="pres">
      <dgm:prSet presAssocID="{84082194-32C0-494B-998D-615DAE3AB379}" presName="Name0" presStyleCnt="0">
        <dgm:presLayoutVars>
          <dgm:dir/>
          <dgm:animLvl val="lvl"/>
          <dgm:resizeHandles val="exact"/>
        </dgm:presLayoutVars>
      </dgm:prSet>
      <dgm:spPr/>
    </dgm:pt>
    <dgm:pt modelId="{4D13D9DB-D205-4A4B-A2A6-DECDDD099D06}" type="pres">
      <dgm:prSet presAssocID="{8E3FF53D-CA19-46B5-8569-FB2DA99D15D5}" presName="Name8" presStyleCnt="0"/>
      <dgm:spPr/>
    </dgm:pt>
    <dgm:pt modelId="{E47187D7-B804-4CD0-9CF9-0F973847A003}" type="pres">
      <dgm:prSet presAssocID="{8E3FF53D-CA19-46B5-8569-FB2DA99D15D5}" presName="level" presStyleLbl="node1" presStyleIdx="0" presStyleCnt="9">
        <dgm:presLayoutVars>
          <dgm:chMax val="1"/>
          <dgm:bulletEnabled val="1"/>
        </dgm:presLayoutVars>
      </dgm:prSet>
      <dgm:spPr/>
    </dgm:pt>
    <dgm:pt modelId="{F093DB78-746B-4EDE-841A-0B61CF9AF9F7}" type="pres">
      <dgm:prSet presAssocID="{8E3FF53D-CA19-46B5-8569-FB2DA99D15D5}" presName="levelTx" presStyleLbl="revTx" presStyleIdx="0" presStyleCnt="0">
        <dgm:presLayoutVars>
          <dgm:chMax val="1"/>
          <dgm:bulletEnabled val="1"/>
        </dgm:presLayoutVars>
      </dgm:prSet>
      <dgm:spPr/>
    </dgm:pt>
    <dgm:pt modelId="{6BE4F685-381E-4F62-97D7-09E5CD526700}" type="pres">
      <dgm:prSet presAssocID="{B96916F9-C960-4E02-A508-6512D09EDC2B}" presName="Name8" presStyleCnt="0"/>
      <dgm:spPr/>
    </dgm:pt>
    <dgm:pt modelId="{A55421CC-A80D-49DB-9A71-8CB7FC214A6D}" type="pres">
      <dgm:prSet presAssocID="{B96916F9-C960-4E02-A508-6512D09EDC2B}" presName="level" presStyleLbl="node1" presStyleIdx="1" presStyleCnt="9">
        <dgm:presLayoutVars>
          <dgm:chMax val="1"/>
          <dgm:bulletEnabled val="1"/>
        </dgm:presLayoutVars>
      </dgm:prSet>
      <dgm:spPr/>
    </dgm:pt>
    <dgm:pt modelId="{7E103687-1A21-4C2E-A383-DB30C1677343}" type="pres">
      <dgm:prSet presAssocID="{B96916F9-C960-4E02-A508-6512D09EDC2B}" presName="levelTx" presStyleLbl="revTx" presStyleIdx="0" presStyleCnt="0">
        <dgm:presLayoutVars>
          <dgm:chMax val="1"/>
          <dgm:bulletEnabled val="1"/>
        </dgm:presLayoutVars>
      </dgm:prSet>
      <dgm:spPr/>
    </dgm:pt>
    <dgm:pt modelId="{D1222524-4D29-40BF-A2C8-807C13A71A73}" type="pres">
      <dgm:prSet presAssocID="{E0F47C4A-A6B5-4171-A5CF-B0A1B71089A0}" presName="Name8" presStyleCnt="0"/>
      <dgm:spPr/>
    </dgm:pt>
    <dgm:pt modelId="{FB6A499B-A098-4235-9B46-37D57A6D4E01}" type="pres">
      <dgm:prSet presAssocID="{E0F47C4A-A6B5-4171-A5CF-B0A1B71089A0}" presName="level" presStyleLbl="node1" presStyleIdx="2" presStyleCnt="9">
        <dgm:presLayoutVars>
          <dgm:chMax val="1"/>
          <dgm:bulletEnabled val="1"/>
        </dgm:presLayoutVars>
      </dgm:prSet>
      <dgm:spPr/>
    </dgm:pt>
    <dgm:pt modelId="{19797F0D-97E8-4929-AF79-148B445F76F3}" type="pres">
      <dgm:prSet presAssocID="{E0F47C4A-A6B5-4171-A5CF-B0A1B71089A0}" presName="levelTx" presStyleLbl="revTx" presStyleIdx="0" presStyleCnt="0">
        <dgm:presLayoutVars>
          <dgm:chMax val="1"/>
          <dgm:bulletEnabled val="1"/>
        </dgm:presLayoutVars>
      </dgm:prSet>
      <dgm:spPr/>
    </dgm:pt>
    <dgm:pt modelId="{657A45D9-F9E5-45CB-A4A4-0FAA3F6307F2}" type="pres">
      <dgm:prSet presAssocID="{90E0A585-D086-4560-8FC6-2F07AB165C45}" presName="Name8" presStyleCnt="0"/>
      <dgm:spPr/>
    </dgm:pt>
    <dgm:pt modelId="{8BEF5F58-E0E2-49F3-B85E-20E49C6B48CD}" type="pres">
      <dgm:prSet presAssocID="{90E0A585-D086-4560-8FC6-2F07AB165C45}" presName="level" presStyleLbl="node1" presStyleIdx="3" presStyleCnt="9">
        <dgm:presLayoutVars>
          <dgm:chMax val="1"/>
          <dgm:bulletEnabled val="1"/>
        </dgm:presLayoutVars>
      </dgm:prSet>
      <dgm:spPr/>
    </dgm:pt>
    <dgm:pt modelId="{134CA090-0754-43FD-81A7-3A2CC6E32EF6}" type="pres">
      <dgm:prSet presAssocID="{90E0A585-D086-4560-8FC6-2F07AB165C45}" presName="levelTx" presStyleLbl="revTx" presStyleIdx="0" presStyleCnt="0">
        <dgm:presLayoutVars>
          <dgm:chMax val="1"/>
          <dgm:bulletEnabled val="1"/>
        </dgm:presLayoutVars>
      </dgm:prSet>
      <dgm:spPr/>
    </dgm:pt>
    <dgm:pt modelId="{CD47CFDD-0A2C-4AA1-9708-128C5880DA69}" type="pres">
      <dgm:prSet presAssocID="{9AF32EBE-401F-4B1A-A54D-619AA946DBC6}" presName="Name8" presStyleCnt="0"/>
      <dgm:spPr/>
    </dgm:pt>
    <dgm:pt modelId="{30858260-A57F-4A6E-B8E9-6C68E9AAC5EA}" type="pres">
      <dgm:prSet presAssocID="{9AF32EBE-401F-4B1A-A54D-619AA946DBC6}" presName="level" presStyleLbl="node1" presStyleIdx="4" presStyleCnt="9">
        <dgm:presLayoutVars>
          <dgm:chMax val="1"/>
          <dgm:bulletEnabled val="1"/>
        </dgm:presLayoutVars>
      </dgm:prSet>
      <dgm:spPr/>
    </dgm:pt>
    <dgm:pt modelId="{BD457627-7C07-4D66-9363-F3BA39B00B1A}" type="pres">
      <dgm:prSet presAssocID="{9AF32EBE-401F-4B1A-A54D-619AA946DBC6}" presName="levelTx" presStyleLbl="revTx" presStyleIdx="0" presStyleCnt="0">
        <dgm:presLayoutVars>
          <dgm:chMax val="1"/>
          <dgm:bulletEnabled val="1"/>
        </dgm:presLayoutVars>
      </dgm:prSet>
      <dgm:spPr/>
    </dgm:pt>
    <dgm:pt modelId="{7F345299-DA02-48A9-8F05-AA5C2A5F70AE}" type="pres">
      <dgm:prSet presAssocID="{268F5AB3-340F-4DB9-B073-10D8284AF46A}" presName="Name8" presStyleCnt="0"/>
      <dgm:spPr/>
    </dgm:pt>
    <dgm:pt modelId="{0A22BC3B-1D0D-4D1E-863A-0A03C6899E9A}" type="pres">
      <dgm:prSet presAssocID="{268F5AB3-340F-4DB9-B073-10D8284AF46A}" presName="level" presStyleLbl="node1" presStyleIdx="5" presStyleCnt="9">
        <dgm:presLayoutVars>
          <dgm:chMax val="1"/>
          <dgm:bulletEnabled val="1"/>
        </dgm:presLayoutVars>
      </dgm:prSet>
      <dgm:spPr/>
    </dgm:pt>
    <dgm:pt modelId="{C0F6B373-AFB8-47A4-AA5B-BC5EB781D107}" type="pres">
      <dgm:prSet presAssocID="{268F5AB3-340F-4DB9-B073-10D8284AF46A}" presName="levelTx" presStyleLbl="revTx" presStyleIdx="0" presStyleCnt="0">
        <dgm:presLayoutVars>
          <dgm:chMax val="1"/>
          <dgm:bulletEnabled val="1"/>
        </dgm:presLayoutVars>
      </dgm:prSet>
      <dgm:spPr/>
    </dgm:pt>
    <dgm:pt modelId="{7BA21834-78E3-4338-8BD5-7999A76E12EC}" type="pres">
      <dgm:prSet presAssocID="{EF5E5883-3936-497D-9964-7352BA7EA749}" presName="Name8" presStyleCnt="0"/>
      <dgm:spPr/>
    </dgm:pt>
    <dgm:pt modelId="{497D7E3D-9868-4A61-9DB0-33D1BCADED4B}" type="pres">
      <dgm:prSet presAssocID="{EF5E5883-3936-497D-9964-7352BA7EA749}" presName="level" presStyleLbl="node1" presStyleIdx="6" presStyleCnt="9">
        <dgm:presLayoutVars>
          <dgm:chMax val="1"/>
          <dgm:bulletEnabled val="1"/>
        </dgm:presLayoutVars>
      </dgm:prSet>
      <dgm:spPr/>
    </dgm:pt>
    <dgm:pt modelId="{C51CDF1D-3FC2-4FF9-B8CB-94BBB52101F2}" type="pres">
      <dgm:prSet presAssocID="{EF5E5883-3936-497D-9964-7352BA7EA749}" presName="levelTx" presStyleLbl="revTx" presStyleIdx="0" presStyleCnt="0">
        <dgm:presLayoutVars>
          <dgm:chMax val="1"/>
          <dgm:bulletEnabled val="1"/>
        </dgm:presLayoutVars>
      </dgm:prSet>
      <dgm:spPr/>
    </dgm:pt>
    <dgm:pt modelId="{282C5FD9-4BC7-4E5D-B678-C738630E3345}" type="pres">
      <dgm:prSet presAssocID="{38260419-5924-4E33-B55D-FFAB72652BD7}" presName="Name8" presStyleCnt="0"/>
      <dgm:spPr/>
    </dgm:pt>
    <dgm:pt modelId="{401543C0-C318-4F4C-8515-FD08DBBEE2DF}" type="pres">
      <dgm:prSet presAssocID="{38260419-5924-4E33-B55D-FFAB72652BD7}" presName="level" presStyleLbl="node1" presStyleIdx="7" presStyleCnt="9">
        <dgm:presLayoutVars>
          <dgm:chMax val="1"/>
          <dgm:bulletEnabled val="1"/>
        </dgm:presLayoutVars>
      </dgm:prSet>
      <dgm:spPr/>
    </dgm:pt>
    <dgm:pt modelId="{C5F5377E-BFFC-4E2D-9E86-40D428A9A1ED}" type="pres">
      <dgm:prSet presAssocID="{38260419-5924-4E33-B55D-FFAB72652BD7}" presName="levelTx" presStyleLbl="revTx" presStyleIdx="0" presStyleCnt="0">
        <dgm:presLayoutVars>
          <dgm:chMax val="1"/>
          <dgm:bulletEnabled val="1"/>
        </dgm:presLayoutVars>
      </dgm:prSet>
      <dgm:spPr/>
    </dgm:pt>
    <dgm:pt modelId="{0A788F30-EBAB-4B55-8436-7E0E4D396448}" type="pres">
      <dgm:prSet presAssocID="{0FDCB783-D83E-4A82-A5F6-2EB197518A3C}" presName="Name8" presStyleCnt="0"/>
      <dgm:spPr/>
    </dgm:pt>
    <dgm:pt modelId="{856A8C2D-D66A-49AA-9E31-3034AE766133}" type="pres">
      <dgm:prSet presAssocID="{0FDCB783-D83E-4A82-A5F6-2EB197518A3C}" presName="level" presStyleLbl="node1" presStyleIdx="8" presStyleCnt="9">
        <dgm:presLayoutVars>
          <dgm:chMax val="1"/>
          <dgm:bulletEnabled val="1"/>
        </dgm:presLayoutVars>
      </dgm:prSet>
      <dgm:spPr/>
    </dgm:pt>
    <dgm:pt modelId="{A9F13440-0953-49DF-8EED-5EE8809BBFCE}" type="pres">
      <dgm:prSet presAssocID="{0FDCB783-D83E-4A82-A5F6-2EB197518A3C}" presName="levelTx" presStyleLbl="revTx" presStyleIdx="0" presStyleCnt="0">
        <dgm:presLayoutVars>
          <dgm:chMax val="1"/>
          <dgm:bulletEnabled val="1"/>
        </dgm:presLayoutVars>
      </dgm:prSet>
      <dgm:spPr/>
    </dgm:pt>
  </dgm:ptLst>
  <dgm:cxnLst>
    <dgm:cxn modelId="{08FEE90E-8126-4703-80E6-CEBCBDF9C5BF}" type="presOf" srcId="{9AF32EBE-401F-4B1A-A54D-619AA946DBC6}" destId="{BD457627-7C07-4D66-9363-F3BA39B00B1A}" srcOrd="1" destOrd="0" presId="urn:microsoft.com/office/officeart/2005/8/layout/pyramid1"/>
    <dgm:cxn modelId="{1A36402B-9869-4D55-BE17-0B76368B26BD}" type="presOf" srcId="{268F5AB3-340F-4DB9-B073-10D8284AF46A}" destId="{0A22BC3B-1D0D-4D1E-863A-0A03C6899E9A}" srcOrd="0" destOrd="0" presId="urn:microsoft.com/office/officeart/2005/8/layout/pyramid1"/>
    <dgm:cxn modelId="{E287D42C-32CF-44DF-9954-AA077F60EC63}" type="presOf" srcId="{B96916F9-C960-4E02-A508-6512D09EDC2B}" destId="{A55421CC-A80D-49DB-9A71-8CB7FC214A6D}" srcOrd="0" destOrd="0" presId="urn:microsoft.com/office/officeart/2005/8/layout/pyramid1"/>
    <dgm:cxn modelId="{89901231-D076-4C76-8B89-4BFAEA50059B}" type="presOf" srcId="{84082194-32C0-494B-998D-615DAE3AB379}" destId="{A1B60EE4-6944-4A5D-A1E3-EA53EB1355F0}" srcOrd="0" destOrd="0" presId="urn:microsoft.com/office/officeart/2005/8/layout/pyramid1"/>
    <dgm:cxn modelId="{C2EF2D63-CA6D-493E-8551-A66EE7D20ED9}" type="presOf" srcId="{9AF32EBE-401F-4B1A-A54D-619AA946DBC6}" destId="{30858260-A57F-4A6E-B8E9-6C68E9AAC5EA}" srcOrd="0" destOrd="0" presId="urn:microsoft.com/office/officeart/2005/8/layout/pyramid1"/>
    <dgm:cxn modelId="{3ED88263-70AA-47BA-8DDB-9AACF828AE34}" type="presOf" srcId="{EF5E5883-3936-497D-9964-7352BA7EA749}" destId="{C51CDF1D-3FC2-4FF9-B8CB-94BBB52101F2}" srcOrd="1" destOrd="0" presId="urn:microsoft.com/office/officeart/2005/8/layout/pyramid1"/>
    <dgm:cxn modelId="{6B6F2444-9612-4607-B75D-8E2C44C8E35D}" srcId="{84082194-32C0-494B-998D-615DAE3AB379}" destId="{EF5E5883-3936-497D-9964-7352BA7EA749}" srcOrd="6" destOrd="0" parTransId="{73C55CFE-269B-434E-A79E-B3A60B6569CD}" sibTransId="{5A8DCB04-AFF1-4A96-9FA8-5DFB230989D3}"/>
    <dgm:cxn modelId="{FA11BF64-4B33-467A-9907-7B5CE506350B}" srcId="{84082194-32C0-494B-998D-615DAE3AB379}" destId="{E0F47C4A-A6B5-4171-A5CF-B0A1B71089A0}" srcOrd="2" destOrd="0" parTransId="{DB4B7ED7-E71E-4CD0-B937-867C7616D0AC}" sibTransId="{2C8E8813-858E-47D5-BAC5-1920555C7136}"/>
    <dgm:cxn modelId="{9EEB7647-BAC3-49F0-A5CE-A85650DFF445}" type="presOf" srcId="{0FDCB783-D83E-4A82-A5F6-2EB197518A3C}" destId="{A9F13440-0953-49DF-8EED-5EE8809BBFCE}" srcOrd="1" destOrd="0" presId="urn:microsoft.com/office/officeart/2005/8/layout/pyramid1"/>
    <dgm:cxn modelId="{6A8FDB67-78D1-4665-84A5-0FA7A30BD533}" srcId="{84082194-32C0-494B-998D-615DAE3AB379}" destId="{8E3FF53D-CA19-46B5-8569-FB2DA99D15D5}" srcOrd="0" destOrd="0" parTransId="{74E2D09E-06A9-44E6-BC66-FDB481F27A97}" sibTransId="{80CC0CEF-7E91-4243-9BF0-F91A26603473}"/>
    <dgm:cxn modelId="{2B40E64F-8A0D-4F4B-BA4E-CD0ADA333427}" type="presOf" srcId="{268F5AB3-340F-4DB9-B073-10D8284AF46A}" destId="{C0F6B373-AFB8-47A4-AA5B-BC5EB781D107}" srcOrd="1" destOrd="0" presId="urn:microsoft.com/office/officeart/2005/8/layout/pyramid1"/>
    <dgm:cxn modelId="{51F36974-5054-49E7-B701-977740E7AEED}" type="presOf" srcId="{38260419-5924-4E33-B55D-FFAB72652BD7}" destId="{401543C0-C318-4F4C-8515-FD08DBBEE2DF}" srcOrd="0" destOrd="0" presId="urn:microsoft.com/office/officeart/2005/8/layout/pyramid1"/>
    <dgm:cxn modelId="{3C57477E-79C7-4D2C-9298-58E3C452BB98}" srcId="{84082194-32C0-494B-998D-615DAE3AB379}" destId="{B96916F9-C960-4E02-A508-6512D09EDC2B}" srcOrd="1" destOrd="0" parTransId="{10313ABB-F4EB-4278-A6AD-4FE5C840F450}" sibTransId="{15BC5F87-51C8-4DA0-91DA-CC86C70A9178}"/>
    <dgm:cxn modelId="{7A595A7F-5CBB-4FC8-8FBE-A1A0FA228F0E}" type="presOf" srcId="{E0F47C4A-A6B5-4171-A5CF-B0A1B71089A0}" destId="{FB6A499B-A098-4235-9B46-37D57A6D4E01}" srcOrd="0" destOrd="0" presId="urn:microsoft.com/office/officeart/2005/8/layout/pyramid1"/>
    <dgm:cxn modelId="{38D48A8F-7B06-4C7B-B556-065E024A7624}" type="presOf" srcId="{EF5E5883-3936-497D-9964-7352BA7EA749}" destId="{497D7E3D-9868-4A61-9DB0-33D1BCADED4B}" srcOrd="0" destOrd="0" presId="urn:microsoft.com/office/officeart/2005/8/layout/pyramid1"/>
    <dgm:cxn modelId="{FF09D899-237D-46FC-A9BF-58FF29BA9901}" type="presOf" srcId="{E0F47C4A-A6B5-4171-A5CF-B0A1B71089A0}" destId="{19797F0D-97E8-4929-AF79-148B445F76F3}" srcOrd="1" destOrd="0" presId="urn:microsoft.com/office/officeart/2005/8/layout/pyramid1"/>
    <dgm:cxn modelId="{227AC1A1-7DB0-4D5C-A42D-54C47D083A2A}" type="presOf" srcId="{90E0A585-D086-4560-8FC6-2F07AB165C45}" destId="{8BEF5F58-E0E2-49F3-B85E-20E49C6B48CD}" srcOrd="0" destOrd="0" presId="urn:microsoft.com/office/officeart/2005/8/layout/pyramid1"/>
    <dgm:cxn modelId="{6AF834A5-5636-4F7E-BA6F-18B0EFEB76B2}" srcId="{84082194-32C0-494B-998D-615DAE3AB379}" destId="{0FDCB783-D83E-4A82-A5F6-2EB197518A3C}" srcOrd="8" destOrd="0" parTransId="{F5BA2523-8E9E-4552-B538-4E6F077CC34E}" sibTransId="{E73836C5-8B98-40B4-A4D5-7F68301ADBCF}"/>
    <dgm:cxn modelId="{689010AA-C287-4F80-B645-A5ECB51157AC}" srcId="{84082194-32C0-494B-998D-615DAE3AB379}" destId="{9AF32EBE-401F-4B1A-A54D-619AA946DBC6}" srcOrd="4" destOrd="0" parTransId="{336D4AA2-CDF5-468F-90DE-E892F4A7E795}" sibTransId="{FF08284A-9C84-4529-BABC-80C822CDAF0C}"/>
    <dgm:cxn modelId="{AFBB26AB-0110-408F-8518-251BC18D1A85}" type="presOf" srcId="{8E3FF53D-CA19-46B5-8569-FB2DA99D15D5}" destId="{F093DB78-746B-4EDE-841A-0B61CF9AF9F7}" srcOrd="1" destOrd="0" presId="urn:microsoft.com/office/officeart/2005/8/layout/pyramid1"/>
    <dgm:cxn modelId="{027AF8AB-8460-48A2-B45D-803B685D0FD4}" srcId="{84082194-32C0-494B-998D-615DAE3AB379}" destId="{268F5AB3-340F-4DB9-B073-10D8284AF46A}" srcOrd="5" destOrd="0" parTransId="{C4D45D2C-2AC9-40AA-A7C8-997163517161}" sibTransId="{F5DF4596-AE07-4E86-A7C5-3D813997A8CB}"/>
    <dgm:cxn modelId="{D72160C8-3409-4616-ABAF-A53304FB6EB9}" srcId="{84082194-32C0-494B-998D-615DAE3AB379}" destId="{38260419-5924-4E33-B55D-FFAB72652BD7}" srcOrd="7" destOrd="0" parTransId="{47BF1CBD-3958-4CA4-B19E-526B75EB18FC}" sibTransId="{1BD86731-A07B-408E-8D56-18D37A207651}"/>
    <dgm:cxn modelId="{42C6FBCD-8859-44D1-9B73-1010E618CD2F}" type="presOf" srcId="{90E0A585-D086-4560-8FC6-2F07AB165C45}" destId="{134CA090-0754-43FD-81A7-3A2CC6E32EF6}" srcOrd="1" destOrd="0" presId="urn:microsoft.com/office/officeart/2005/8/layout/pyramid1"/>
    <dgm:cxn modelId="{A0446DDC-2812-49D4-9748-685D4D22DBC4}" srcId="{84082194-32C0-494B-998D-615DAE3AB379}" destId="{90E0A585-D086-4560-8FC6-2F07AB165C45}" srcOrd="3" destOrd="0" parTransId="{D6EED240-2489-42FF-ADDD-2E48910747A9}" sibTransId="{23474233-B77D-4B05-A715-5E9293E4A75A}"/>
    <dgm:cxn modelId="{B79A5AE1-894A-452E-962D-641C60F72A2A}" type="presOf" srcId="{B96916F9-C960-4E02-A508-6512D09EDC2B}" destId="{7E103687-1A21-4C2E-A383-DB30C1677343}" srcOrd="1" destOrd="0" presId="urn:microsoft.com/office/officeart/2005/8/layout/pyramid1"/>
    <dgm:cxn modelId="{270B29E3-103F-42B0-8A8B-7C002F9BFD2C}" type="presOf" srcId="{38260419-5924-4E33-B55D-FFAB72652BD7}" destId="{C5F5377E-BFFC-4E2D-9E86-40D428A9A1ED}" srcOrd="1" destOrd="0" presId="urn:microsoft.com/office/officeart/2005/8/layout/pyramid1"/>
    <dgm:cxn modelId="{7C4B13E5-06F3-4766-8BCF-4B5C38C42AB8}" type="presOf" srcId="{8E3FF53D-CA19-46B5-8569-FB2DA99D15D5}" destId="{E47187D7-B804-4CD0-9CF9-0F973847A003}" srcOrd="0" destOrd="0" presId="urn:microsoft.com/office/officeart/2005/8/layout/pyramid1"/>
    <dgm:cxn modelId="{FAE0D3FA-8BD2-412D-AD59-F4342DFB134D}" type="presOf" srcId="{0FDCB783-D83E-4A82-A5F6-2EB197518A3C}" destId="{856A8C2D-D66A-49AA-9E31-3034AE766133}" srcOrd="0" destOrd="0" presId="urn:microsoft.com/office/officeart/2005/8/layout/pyramid1"/>
    <dgm:cxn modelId="{BCE00883-A171-4C6E-B2E6-2FA21E485ED9}" type="presParOf" srcId="{A1B60EE4-6944-4A5D-A1E3-EA53EB1355F0}" destId="{4D13D9DB-D205-4A4B-A2A6-DECDDD099D06}" srcOrd="0" destOrd="0" presId="urn:microsoft.com/office/officeart/2005/8/layout/pyramid1"/>
    <dgm:cxn modelId="{DB5FC047-CA2A-43F2-AE60-43EA275F8F36}" type="presParOf" srcId="{4D13D9DB-D205-4A4B-A2A6-DECDDD099D06}" destId="{E47187D7-B804-4CD0-9CF9-0F973847A003}" srcOrd="0" destOrd="0" presId="urn:microsoft.com/office/officeart/2005/8/layout/pyramid1"/>
    <dgm:cxn modelId="{34D7330A-79B4-4206-827E-4170ECC0B620}" type="presParOf" srcId="{4D13D9DB-D205-4A4B-A2A6-DECDDD099D06}" destId="{F093DB78-746B-4EDE-841A-0B61CF9AF9F7}" srcOrd="1" destOrd="0" presId="urn:microsoft.com/office/officeart/2005/8/layout/pyramid1"/>
    <dgm:cxn modelId="{DE2653AE-5592-4FCE-BD07-772843B2C972}" type="presParOf" srcId="{A1B60EE4-6944-4A5D-A1E3-EA53EB1355F0}" destId="{6BE4F685-381E-4F62-97D7-09E5CD526700}" srcOrd="1" destOrd="0" presId="urn:microsoft.com/office/officeart/2005/8/layout/pyramid1"/>
    <dgm:cxn modelId="{5960262F-99C5-43A2-BA0A-460EFA1CA5BE}" type="presParOf" srcId="{6BE4F685-381E-4F62-97D7-09E5CD526700}" destId="{A55421CC-A80D-49DB-9A71-8CB7FC214A6D}" srcOrd="0" destOrd="0" presId="urn:microsoft.com/office/officeart/2005/8/layout/pyramid1"/>
    <dgm:cxn modelId="{97C2252F-E430-4783-9F0B-A9CA17A5E2B4}" type="presParOf" srcId="{6BE4F685-381E-4F62-97D7-09E5CD526700}" destId="{7E103687-1A21-4C2E-A383-DB30C1677343}" srcOrd="1" destOrd="0" presId="urn:microsoft.com/office/officeart/2005/8/layout/pyramid1"/>
    <dgm:cxn modelId="{0D75189E-16FA-4F45-A3EF-7B2AC90C8343}" type="presParOf" srcId="{A1B60EE4-6944-4A5D-A1E3-EA53EB1355F0}" destId="{D1222524-4D29-40BF-A2C8-807C13A71A73}" srcOrd="2" destOrd="0" presId="urn:microsoft.com/office/officeart/2005/8/layout/pyramid1"/>
    <dgm:cxn modelId="{C407E851-7C02-4FA2-8601-263059DD6E33}" type="presParOf" srcId="{D1222524-4D29-40BF-A2C8-807C13A71A73}" destId="{FB6A499B-A098-4235-9B46-37D57A6D4E01}" srcOrd="0" destOrd="0" presId="urn:microsoft.com/office/officeart/2005/8/layout/pyramid1"/>
    <dgm:cxn modelId="{020C0021-82F4-424C-8E2B-D278201107B2}" type="presParOf" srcId="{D1222524-4D29-40BF-A2C8-807C13A71A73}" destId="{19797F0D-97E8-4929-AF79-148B445F76F3}" srcOrd="1" destOrd="0" presId="urn:microsoft.com/office/officeart/2005/8/layout/pyramid1"/>
    <dgm:cxn modelId="{41987CBF-3405-49A1-9169-E13F5BF043EB}" type="presParOf" srcId="{A1B60EE4-6944-4A5D-A1E3-EA53EB1355F0}" destId="{657A45D9-F9E5-45CB-A4A4-0FAA3F6307F2}" srcOrd="3" destOrd="0" presId="urn:microsoft.com/office/officeart/2005/8/layout/pyramid1"/>
    <dgm:cxn modelId="{27845247-78FB-453D-9E47-DAD898BDDFE2}" type="presParOf" srcId="{657A45D9-F9E5-45CB-A4A4-0FAA3F6307F2}" destId="{8BEF5F58-E0E2-49F3-B85E-20E49C6B48CD}" srcOrd="0" destOrd="0" presId="urn:microsoft.com/office/officeart/2005/8/layout/pyramid1"/>
    <dgm:cxn modelId="{53FD0C6C-3071-4D79-A8D9-EF3FB1FA2332}" type="presParOf" srcId="{657A45D9-F9E5-45CB-A4A4-0FAA3F6307F2}" destId="{134CA090-0754-43FD-81A7-3A2CC6E32EF6}" srcOrd="1" destOrd="0" presId="urn:microsoft.com/office/officeart/2005/8/layout/pyramid1"/>
    <dgm:cxn modelId="{9C733A32-8C57-4607-8C54-33E76DD683C5}" type="presParOf" srcId="{A1B60EE4-6944-4A5D-A1E3-EA53EB1355F0}" destId="{CD47CFDD-0A2C-4AA1-9708-128C5880DA69}" srcOrd="4" destOrd="0" presId="urn:microsoft.com/office/officeart/2005/8/layout/pyramid1"/>
    <dgm:cxn modelId="{C056385A-1FC5-4326-BD0D-DE5399F4EFB6}" type="presParOf" srcId="{CD47CFDD-0A2C-4AA1-9708-128C5880DA69}" destId="{30858260-A57F-4A6E-B8E9-6C68E9AAC5EA}" srcOrd="0" destOrd="0" presId="urn:microsoft.com/office/officeart/2005/8/layout/pyramid1"/>
    <dgm:cxn modelId="{A20070F5-2E16-44B6-8017-83ED6A722A8C}" type="presParOf" srcId="{CD47CFDD-0A2C-4AA1-9708-128C5880DA69}" destId="{BD457627-7C07-4D66-9363-F3BA39B00B1A}" srcOrd="1" destOrd="0" presId="urn:microsoft.com/office/officeart/2005/8/layout/pyramid1"/>
    <dgm:cxn modelId="{88B965A8-58E8-4AF7-B376-C552076BCAA9}" type="presParOf" srcId="{A1B60EE4-6944-4A5D-A1E3-EA53EB1355F0}" destId="{7F345299-DA02-48A9-8F05-AA5C2A5F70AE}" srcOrd="5" destOrd="0" presId="urn:microsoft.com/office/officeart/2005/8/layout/pyramid1"/>
    <dgm:cxn modelId="{4A27790D-E58C-45ED-9192-0288F853B043}" type="presParOf" srcId="{7F345299-DA02-48A9-8F05-AA5C2A5F70AE}" destId="{0A22BC3B-1D0D-4D1E-863A-0A03C6899E9A}" srcOrd="0" destOrd="0" presId="urn:microsoft.com/office/officeart/2005/8/layout/pyramid1"/>
    <dgm:cxn modelId="{13E3632E-4FC7-442E-A71C-A7AB50C337B4}" type="presParOf" srcId="{7F345299-DA02-48A9-8F05-AA5C2A5F70AE}" destId="{C0F6B373-AFB8-47A4-AA5B-BC5EB781D107}" srcOrd="1" destOrd="0" presId="urn:microsoft.com/office/officeart/2005/8/layout/pyramid1"/>
    <dgm:cxn modelId="{4483B83C-9DA4-4E7E-9417-8D522BB0C680}" type="presParOf" srcId="{A1B60EE4-6944-4A5D-A1E3-EA53EB1355F0}" destId="{7BA21834-78E3-4338-8BD5-7999A76E12EC}" srcOrd="6" destOrd="0" presId="urn:microsoft.com/office/officeart/2005/8/layout/pyramid1"/>
    <dgm:cxn modelId="{BE271AA7-3B71-4786-9BA5-D1A6D74AC318}" type="presParOf" srcId="{7BA21834-78E3-4338-8BD5-7999A76E12EC}" destId="{497D7E3D-9868-4A61-9DB0-33D1BCADED4B}" srcOrd="0" destOrd="0" presId="urn:microsoft.com/office/officeart/2005/8/layout/pyramid1"/>
    <dgm:cxn modelId="{8A866356-EA6D-4BF5-AD1F-8BB44C9A7165}" type="presParOf" srcId="{7BA21834-78E3-4338-8BD5-7999A76E12EC}" destId="{C51CDF1D-3FC2-4FF9-B8CB-94BBB52101F2}" srcOrd="1" destOrd="0" presId="urn:microsoft.com/office/officeart/2005/8/layout/pyramid1"/>
    <dgm:cxn modelId="{D5048827-AB5E-46BF-86C2-4FB6E2F21490}" type="presParOf" srcId="{A1B60EE4-6944-4A5D-A1E3-EA53EB1355F0}" destId="{282C5FD9-4BC7-4E5D-B678-C738630E3345}" srcOrd="7" destOrd="0" presId="urn:microsoft.com/office/officeart/2005/8/layout/pyramid1"/>
    <dgm:cxn modelId="{2D46F57E-9496-4237-81E4-48763337FC1D}" type="presParOf" srcId="{282C5FD9-4BC7-4E5D-B678-C738630E3345}" destId="{401543C0-C318-4F4C-8515-FD08DBBEE2DF}" srcOrd="0" destOrd="0" presId="urn:microsoft.com/office/officeart/2005/8/layout/pyramid1"/>
    <dgm:cxn modelId="{CEC151B2-CC30-4E77-BE8E-42293ABF814B}" type="presParOf" srcId="{282C5FD9-4BC7-4E5D-B678-C738630E3345}" destId="{C5F5377E-BFFC-4E2D-9E86-40D428A9A1ED}" srcOrd="1" destOrd="0" presId="urn:microsoft.com/office/officeart/2005/8/layout/pyramid1"/>
    <dgm:cxn modelId="{6314C219-3AD5-441C-A66C-D9286B57B4A2}" type="presParOf" srcId="{A1B60EE4-6944-4A5D-A1E3-EA53EB1355F0}" destId="{0A788F30-EBAB-4B55-8436-7E0E4D396448}" srcOrd="8" destOrd="0" presId="urn:microsoft.com/office/officeart/2005/8/layout/pyramid1"/>
    <dgm:cxn modelId="{665F362F-6C95-47BE-8AAC-5E3C1BEACE26}" type="presParOf" srcId="{0A788F30-EBAB-4B55-8436-7E0E4D396448}" destId="{856A8C2D-D66A-49AA-9E31-3034AE766133}" srcOrd="0" destOrd="0" presId="urn:microsoft.com/office/officeart/2005/8/layout/pyramid1"/>
    <dgm:cxn modelId="{6C0BE7A1-C0D6-4CC3-82B3-82332B9B75FE}" type="presParOf" srcId="{0A788F30-EBAB-4B55-8436-7E0E4D396448}" destId="{A9F13440-0953-49DF-8EED-5EE8809BBFCE}"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546506-1E1E-4E10-90D3-61EA90DCD26F}">
      <dsp:nvSpPr>
        <dsp:cNvPr id="0" name=""/>
        <dsp:cNvSpPr/>
      </dsp:nvSpPr>
      <dsp:spPr>
        <a:xfrm>
          <a:off x="2057399" y="0"/>
          <a:ext cx="4114800" cy="2262981"/>
        </a:xfrm>
        <a:prstGeom prst="trapezoid">
          <a:avLst>
            <a:gd name="adj" fmla="val 9091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2500" b="0" i="0" u="none" strike="noStrike" kern="1200" cap="none" normalizeH="0" baseline="0">
            <a:ln>
              <a:noFill/>
            </a:ln>
            <a:solidFill>
              <a:schemeClr val="tx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2500" b="0" i="0" u="none" strike="noStrike" kern="1200" cap="none" normalizeH="0" baseline="0">
            <a:ln>
              <a:noFill/>
            </a:ln>
            <a:solidFill>
              <a:schemeClr val="tx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2500" b="0" i="0" u="none" strike="noStrike" kern="1200" cap="none" normalizeH="0" baseline="0">
            <a:ln>
              <a:noFill/>
            </a:ln>
            <a:solidFill>
              <a:schemeClr val="tx1"/>
            </a:solidFill>
            <a:effectLst/>
            <a:latin typeface="Garamond" panose="02020404030301010803" pitchFamily="18" charset="0"/>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5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Спорт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5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высших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5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достижений</a:t>
          </a:r>
        </a:p>
      </dsp:txBody>
      <dsp:txXfrm>
        <a:off x="2057399" y="0"/>
        <a:ext cx="4114800" cy="2262981"/>
      </dsp:txXfrm>
    </dsp:sp>
    <dsp:sp modelId="{84B4D83A-566E-4696-BABA-652257CA8745}">
      <dsp:nvSpPr>
        <dsp:cNvPr id="0" name=""/>
        <dsp:cNvSpPr/>
      </dsp:nvSpPr>
      <dsp:spPr>
        <a:xfrm>
          <a:off x="0" y="2262981"/>
          <a:ext cx="8229600" cy="2262981"/>
        </a:xfrm>
        <a:prstGeom prst="trapezoid">
          <a:avLst>
            <a:gd name="adj" fmla="val 9091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750" tIns="31750" rIns="31750" bIns="3175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5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Массовый спорт</a:t>
          </a:r>
        </a:p>
      </dsp:txBody>
      <dsp:txXfrm>
        <a:off x="1440179" y="2262981"/>
        <a:ext cx="5349240" cy="22629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7187D7-B804-4CD0-9CF9-0F973847A003}">
      <dsp:nvSpPr>
        <dsp:cNvPr id="0" name=""/>
        <dsp:cNvSpPr/>
      </dsp:nvSpPr>
      <dsp:spPr>
        <a:xfrm>
          <a:off x="3657600" y="0"/>
          <a:ext cx="914400" cy="502884"/>
        </a:xfrm>
        <a:prstGeom prst="trapezoid">
          <a:avLst>
            <a:gd name="adj" fmla="val 9091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2900" b="0" i="0" u="none" strike="noStrike" kern="1200" cap="none" normalizeH="0" baseline="0">
            <a:ln>
              <a:noFill/>
            </a:ln>
            <a:solidFill>
              <a:schemeClr val="tx1"/>
            </a:solidFill>
            <a:effectLst/>
            <a:latin typeface="Garamond" panose="02020404030301010803" pitchFamily="18" charset="0"/>
            <a:cs typeface="Arial" panose="020B0604020202020204" pitchFamily="34" charset="0"/>
          </a:endParaRPr>
        </a:p>
      </dsp:txBody>
      <dsp:txXfrm>
        <a:off x="3657600" y="0"/>
        <a:ext cx="914400" cy="502884"/>
      </dsp:txXfrm>
    </dsp:sp>
    <dsp:sp modelId="{A55421CC-A80D-49DB-9A71-8CB7FC214A6D}">
      <dsp:nvSpPr>
        <dsp:cNvPr id="0" name=""/>
        <dsp:cNvSpPr/>
      </dsp:nvSpPr>
      <dsp:spPr>
        <a:xfrm>
          <a:off x="3200400" y="502884"/>
          <a:ext cx="1828800" cy="502884"/>
        </a:xfrm>
        <a:prstGeom prst="trapezoid">
          <a:avLst>
            <a:gd name="adj" fmla="val 9091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9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МСМК</a:t>
          </a:r>
        </a:p>
      </dsp:txBody>
      <dsp:txXfrm>
        <a:off x="3520440" y="502884"/>
        <a:ext cx="1188720" cy="502884"/>
      </dsp:txXfrm>
    </dsp:sp>
    <dsp:sp modelId="{FB6A499B-A098-4235-9B46-37D57A6D4E01}">
      <dsp:nvSpPr>
        <dsp:cNvPr id="0" name=""/>
        <dsp:cNvSpPr/>
      </dsp:nvSpPr>
      <dsp:spPr>
        <a:xfrm>
          <a:off x="2743200" y="1005769"/>
          <a:ext cx="2743199" cy="502884"/>
        </a:xfrm>
        <a:prstGeom prst="trapezoid">
          <a:avLst>
            <a:gd name="adj" fmla="val 9091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9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МС</a:t>
          </a:r>
        </a:p>
      </dsp:txBody>
      <dsp:txXfrm>
        <a:off x="3223260" y="1005769"/>
        <a:ext cx="1783080" cy="502884"/>
      </dsp:txXfrm>
    </dsp:sp>
    <dsp:sp modelId="{8BEF5F58-E0E2-49F3-B85E-20E49C6B48CD}">
      <dsp:nvSpPr>
        <dsp:cNvPr id="0" name=""/>
        <dsp:cNvSpPr/>
      </dsp:nvSpPr>
      <dsp:spPr>
        <a:xfrm>
          <a:off x="2286000" y="1508654"/>
          <a:ext cx="3657600" cy="502884"/>
        </a:xfrm>
        <a:prstGeom prst="trapezoid">
          <a:avLst>
            <a:gd name="adj" fmla="val 9091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9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КМС</a:t>
          </a:r>
        </a:p>
      </dsp:txBody>
      <dsp:txXfrm>
        <a:off x="2926080" y="1508654"/>
        <a:ext cx="2377440" cy="502884"/>
      </dsp:txXfrm>
    </dsp:sp>
    <dsp:sp modelId="{30858260-A57F-4A6E-B8E9-6C68E9AAC5EA}">
      <dsp:nvSpPr>
        <dsp:cNvPr id="0" name=""/>
        <dsp:cNvSpPr/>
      </dsp:nvSpPr>
      <dsp:spPr>
        <a:xfrm>
          <a:off x="1828799" y="2011539"/>
          <a:ext cx="4572000" cy="502884"/>
        </a:xfrm>
        <a:prstGeom prst="trapezoid">
          <a:avLst>
            <a:gd name="adj" fmla="val 9091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9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1 разряд</a:t>
          </a:r>
        </a:p>
      </dsp:txBody>
      <dsp:txXfrm>
        <a:off x="2628899" y="2011539"/>
        <a:ext cx="2971800" cy="502884"/>
      </dsp:txXfrm>
    </dsp:sp>
    <dsp:sp modelId="{0A22BC3B-1D0D-4D1E-863A-0A03C6899E9A}">
      <dsp:nvSpPr>
        <dsp:cNvPr id="0" name=""/>
        <dsp:cNvSpPr/>
      </dsp:nvSpPr>
      <dsp:spPr>
        <a:xfrm>
          <a:off x="1371599" y="2514423"/>
          <a:ext cx="5486400" cy="502884"/>
        </a:xfrm>
        <a:prstGeom prst="trapezoid">
          <a:avLst>
            <a:gd name="adj" fmla="val 9091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9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2 разряд</a:t>
          </a:r>
        </a:p>
      </dsp:txBody>
      <dsp:txXfrm>
        <a:off x="2331719" y="2514423"/>
        <a:ext cx="3566160" cy="502884"/>
      </dsp:txXfrm>
    </dsp:sp>
    <dsp:sp modelId="{497D7E3D-9868-4A61-9DB0-33D1BCADED4B}">
      <dsp:nvSpPr>
        <dsp:cNvPr id="0" name=""/>
        <dsp:cNvSpPr/>
      </dsp:nvSpPr>
      <dsp:spPr>
        <a:xfrm>
          <a:off x="914399" y="3017308"/>
          <a:ext cx="6400800" cy="502884"/>
        </a:xfrm>
        <a:prstGeom prst="trapezoid">
          <a:avLst>
            <a:gd name="adj" fmla="val 9091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9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3 разряд</a:t>
          </a:r>
        </a:p>
      </dsp:txBody>
      <dsp:txXfrm>
        <a:off x="2034539" y="3017308"/>
        <a:ext cx="4160520" cy="502884"/>
      </dsp:txXfrm>
    </dsp:sp>
    <dsp:sp modelId="{401543C0-C318-4F4C-8515-FD08DBBEE2DF}">
      <dsp:nvSpPr>
        <dsp:cNvPr id="0" name=""/>
        <dsp:cNvSpPr/>
      </dsp:nvSpPr>
      <dsp:spPr>
        <a:xfrm>
          <a:off x="457199" y="3520193"/>
          <a:ext cx="7315200" cy="502884"/>
        </a:xfrm>
        <a:prstGeom prst="trapezoid">
          <a:avLst>
            <a:gd name="adj" fmla="val 9091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9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Юношеские разряды</a:t>
          </a:r>
        </a:p>
      </dsp:txBody>
      <dsp:txXfrm>
        <a:off x="1737359" y="3520193"/>
        <a:ext cx="4754880" cy="502884"/>
      </dsp:txXfrm>
    </dsp:sp>
    <dsp:sp modelId="{856A8C2D-D66A-49AA-9E31-3034AE766133}">
      <dsp:nvSpPr>
        <dsp:cNvPr id="0" name=""/>
        <dsp:cNvSpPr/>
      </dsp:nvSpPr>
      <dsp:spPr>
        <a:xfrm>
          <a:off x="0" y="4023078"/>
          <a:ext cx="8229600" cy="502884"/>
        </a:xfrm>
        <a:prstGeom prst="trapezoid">
          <a:avLst>
            <a:gd name="adj" fmla="val 90915"/>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900" b="0" i="0" u="none" strike="noStrike" kern="1200" cap="none" normalizeH="0" baseline="0">
              <a:ln>
                <a:noFill/>
              </a:ln>
              <a:solidFill>
                <a:schemeClr val="tx1"/>
              </a:solidFill>
              <a:effectLst/>
              <a:latin typeface="Garamond" panose="02020404030301010803" pitchFamily="18" charset="0"/>
              <a:cs typeface="Arial" panose="020B0604020202020204" pitchFamily="34" charset="0"/>
            </a:rPr>
            <a:t>Без разряда</a:t>
          </a:r>
        </a:p>
      </dsp:txBody>
      <dsp:txXfrm>
        <a:off x="1440179" y="4023078"/>
        <a:ext cx="5349240" cy="502884"/>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02" name="Rectangle 2">
            <a:extLst>
              <a:ext uri="{FF2B5EF4-FFF2-40B4-BE49-F238E27FC236}">
                <a16:creationId xmlns:a16="http://schemas.microsoft.com/office/drawing/2014/main" id="{26F43AC9-4B83-488D-AABF-D1F2FC0F5986}"/>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ru-RU" altLang="ru-RU"/>
          </a:p>
        </p:txBody>
      </p:sp>
      <p:sp>
        <p:nvSpPr>
          <p:cNvPr id="204803" name="Rectangle 3">
            <a:extLst>
              <a:ext uri="{FF2B5EF4-FFF2-40B4-BE49-F238E27FC236}">
                <a16:creationId xmlns:a16="http://schemas.microsoft.com/office/drawing/2014/main" id="{75D60A6C-5B19-4886-B28E-E674B3FE2BAA}"/>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ru-RU" altLang="ru-RU"/>
          </a:p>
        </p:txBody>
      </p:sp>
      <p:sp>
        <p:nvSpPr>
          <p:cNvPr id="5124" name="Rectangle 4">
            <a:extLst>
              <a:ext uri="{FF2B5EF4-FFF2-40B4-BE49-F238E27FC236}">
                <a16:creationId xmlns:a16="http://schemas.microsoft.com/office/drawing/2014/main" id="{9A66B34E-863E-451A-9C4D-EC7740C15851}"/>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4805" name="Rectangle 5">
            <a:extLst>
              <a:ext uri="{FF2B5EF4-FFF2-40B4-BE49-F238E27FC236}">
                <a16:creationId xmlns:a16="http://schemas.microsoft.com/office/drawing/2014/main" id="{6E1B8034-AD80-4CC5-B428-6AEC35CA023C}"/>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noProof="0"/>
              <a:t>Образец текста</a:t>
            </a:r>
          </a:p>
          <a:p>
            <a:pPr lvl="1"/>
            <a:r>
              <a:rPr lang="ru-RU" altLang="ru-RU" noProof="0"/>
              <a:t>Второй уровень</a:t>
            </a:r>
          </a:p>
          <a:p>
            <a:pPr lvl="2"/>
            <a:r>
              <a:rPr lang="ru-RU" altLang="ru-RU" noProof="0"/>
              <a:t>Третий уровень</a:t>
            </a:r>
          </a:p>
          <a:p>
            <a:pPr lvl="3"/>
            <a:r>
              <a:rPr lang="ru-RU" altLang="ru-RU" noProof="0"/>
              <a:t>Четвертый уровень</a:t>
            </a:r>
          </a:p>
          <a:p>
            <a:pPr lvl="4"/>
            <a:r>
              <a:rPr lang="ru-RU" altLang="ru-RU" noProof="0"/>
              <a:t>Пятый уровень</a:t>
            </a:r>
          </a:p>
        </p:txBody>
      </p:sp>
      <p:sp>
        <p:nvSpPr>
          <p:cNvPr id="204806" name="Rectangle 6">
            <a:extLst>
              <a:ext uri="{FF2B5EF4-FFF2-40B4-BE49-F238E27FC236}">
                <a16:creationId xmlns:a16="http://schemas.microsoft.com/office/drawing/2014/main" id="{34021BBD-2865-44C5-84D9-100D9B1B58E3}"/>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ru-RU" altLang="ru-RU"/>
          </a:p>
        </p:txBody>
      </p:sp>
      <p:sp>
        <p:nvSpPr>
          <p:cNvPr id="204807" name="Rectangle 7">
            <a:extLst>
              <a:ext uri="{FF2B5EF4-FFF2-40B4-BE49-F238E27FC236}">
                <a16:creationId xmlns:a16="http://schemas.microsoft.com/office/drawing/2014/main" id="{145F27AA-2712-44BC-BCED-02ED66B2084F}"/>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D31D4832-4BB9-4963-A3E8-BE9E37325AA4}" type="slidenum">
              <a:rPr lang="ru-RU" altLang="ru-RU"/>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00CDA578-7D29-40DA-8718-01D0DEBE9DB2}"/>
              </a:ext>
            </a:extLst>
          </p:cNvPr>
          <p:cNvSpPr>
            <a:spLocks noGrp="1" noChangeArrowheads="1"/>
          </p:cNvSpPr>
          <p:nvPr>
            <p:ph type="sldNum" sz="quarter" idx="5"/>
          </p:nvPr>
        </p:nvSpPr>
        <p:spPr>
          <a:noFill/>
        </p:spPr>
        <p:txBody>
          <a:bodyPr/>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fld id="{201EFBE1-920A-4B45-86B8-EEAA3539733A}" type="slidenum">
              <a:rPr lang="ru-RU" altLang="ru-RU" sz="1200">
                <a:latin typeface="Arial" panose="020B0604020202020204" pitchFamily="34" charset="0"/>
              </a:rPr>
              <a:pPr/>
              <a:t>60</a:t>
            </a:fld>
            <a:endParaRPr lang="ru-RU" altLang="ru-RU" sz="1200">
              <a:latin typeface="Arial" panose="020B0604020202020204" pitchFamily="34" charset="0"/>
            </a:endParaRPr>
          </a:p>
        </p:txBody>
      </p:sp>
      <p:sp>
        <p:nvSpPr>
          <p:cNvPr id="65539" name="Rectangle 7">
            <a:extLst>
              <a:ext uri="{FF2B5EF4-FFF2-40B4-BE49-F238E27FC236}">
                <a16:creationId xmlns:a16="http://schemas.microsoft.com/office/drawing/2014/main" id="{4F6AE7A9-FC6B-4218-AB49-AD3F431C7A8B}"/>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pPr algn="r" eaLnBrk="1" hangingPunct="1"/>
            <a:fld id="{2E9AE9D6-A481-44A3-845F-E12109AE058D}" type="slidenum">
              <a:rPr lang="en-US" altLang="ru-RU" sz="1200">
                <a:latin typeface="Times New Roman" panose="02020603050405020304" pitchFamily="18" charset="0"/>
              </a:rPr>
              <a:pPr algn="r" eaLnBrk="1" hangingPunct="1"/>
              <a:t>60</a:t>
            </a:fld>
            <a:endParaRPr lang="en-US" altLang="ru-RU" sz="1200">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BF969C54-D0DA-4D3A-B395-015BB56EA79B}"/>
              </a:ext>
            </a:extLst>
          </p:cNvPr>
          <p:cNvSpPr>
            <a:spLocks noGrp="1" noChangeArrowheads="1"/>
          </p:cNvSpPr>
          <p:nvPr>
            <p:ph type="sldNum" sz="quarter" idx="5"/>
          </p:nvPr>
        </p:nvSpPr>
        <p:spPr>
          <a:noFill/>
        </p:spPr>
        <p:txBody>
          <a:bodyPr/>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fld id="{D0CBAC65-D837-451A-8849-887A6F239317}" type="slidenum">
              <a:rPr lang="ru-RU" altLang="ru-RU" sz="1200">
                <a:latin typeface="Arial" panose="020B0604020202020204" pitchFamily="34" charset="0"/>
              </a:rPr>
              <a:pPr/>
              <a:t>61</a:t>
            </a:fld>
            <a:endParaRPr lang="ru-RU" altLang="ru-RU" sz="1200">
              <a:latin typeface="Arial" panose="020B0604020202020204" pitchFamily="34" charset="0"/>
            </a:endParaRPr>
          </a:p>
        </p:txBody>
      </p:sp>
      <p:sp>
        <p:nvSpPr>
          <p:cNvPr id="67587" name="Rectangle 7">
            <a:extLst>
              <a:ext uri="{FF2B5EF4-FFF2-40B4-BE49-F238E27FC236}">
                <a16:creationId xmlns:a16="http://schemas.microsoft.com/office/drawing/2014/main" id="{9DD043B1-9237-4BC9-B802-F07E51956BEF}"/>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pPr algn="r" eaLnBrk="1" hangingPunct="1"/>
            <a:fld id="{07BB6E91-029D-4929-B23A-A1029878213F}" type="slidenum">
              <a:rPr lang="en-US" altLang="ru-RU" sz="1200">
                <a:latin typeface="Times New Roman" panose="02020603050405020304" pitchFamily="18" charset="0"/>
              </a:rPr>
              <a:pPr algn="r" eaLnBrk="1" hangingPunct="1"/>
              <a:t>61</a:t>
            </a:fld>
            <a:endParaRPr lang="en-US" altLang="ru-RU" sz="1200">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7F54CDAB-8FD8-4901-8D25-66DEEBB8924B}"/>
              </a:ext>
            </a:extLst>
          </p:cNvPr>
          <p:cNvSpPr>
            <a:spLocks noGrp="1" noChangeArrowheads="1"/>
          </p:cNvSpPr>
          <p:nvPr>
            <p:ph type="sldNum" sz="quarter" idx="5"/>
          </p:nvPr>
        </p:nvSpPr>
        <p:spPr>
          <a:noFill/>
        </p:spPr>
        <p:txBody>
          <a:bodyPr/>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fld id="{39EDC8A1-B9AE-4A7E-9907-F10EE476D6D1}" type="slidenum">
              <a:rPr lang="ru-RU" altLang="ru-RU" sz="1200">
                <a:latin typeface="Arial" panose="020B0604020202020204" pitchFamily="34" charset="0"/>
              </a:rPr>
              <a:pPr/>
              <a:t>62</a:t>
            </a:fld>
            <a:endParaRPr lang="ru-RU" altLang="ru-RU" sz="1200">
              <a:latin typeface="Arial" panose="020B0604020202020204" pitchFamily="34" charset="0"/>
            </a:endParaRPr>
          </a:p>
        </p:txBody>
      </p:sp>
      <p:sp>
        <p:nvSpPr>
          <p:cNvPr id="69635" name="Rectangle 7">
            <a:extLst>
              <a:ext uri="{FF2B5EF4-FFF2-40B4-BE49-F238E27FC236}">
                <a16:creationId xmlns:a16="http://schemas.microsoft.com/office/drawing/2014/main" id="{8DC3B13F-67FE-4C5A-8D3D-56810E2A4FCE}"/>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pPr algn="r" eaLnBrk="1" hangingPunct="1"/>
            <a:fld id="{6B85FDE2-BAED-480A-BD01-E7E39FD893BC}" type="slidenum">
              <a:rPr lang="en-US" altLang="ru-RU" sz="1200">
                <a:latin typeface="Times New Roman" panose="02020603050405020304" pitchFamily="18" charset="0"/>
              </a:rPr>
              <a:pPr algn="r" eaLnBrk="1" hangingPunct="1"/>
              <a:t>62</a:t>
            </a:fld>
            <a:endParaRPr lang="en-US" altLang="ru-RU" sz="1200">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3B356730-B549-4AE7-819F-2A7AFDACBB3B}"/>
              </a:ext>
            </a:extLst>
          </p:cNvPr>
          <p:cNvSpPr>
            <a:spLocks noGrp="1" noChangeArrowheads="1"/>
          </p:cNvSpPr>
          <p:nvPr>
            <p:ph type="sldNum" sz="quarter" idx="5"/>
          </p:nvPr>
        </p:nvSpPr>
        <p:spPr>
          <a:noFill/>
        </p:spPr>
        <p:txBody>
          <a:bodyPr/>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fld id="{008D762D-0565-450C-9D21-09531120B452}" type="slidenum">
              <a:rPr lang="ru-RU" altLang="ru-RU" sz="1200">
                <a:latin typeface="Arial" panose="020B0604020202020204" pitchFamily="34" charset="0"/>
              </a:rPr>
              <a:pPr/>
              <a:t>63</a:t>
            </a:fld>
            <a:endParaRPr lang="ru-RU" altLang="ru-RU" sz="1200">
              <a:latin typeface="Arial" panose="020B0604020202020204" pitchFamily="34" charset="0"/>
            </a:endParaRPr>
          </a:p>
        </p:txBody>
      </p:sp>
      <p:sp>
        <p:nvSpPr>
          <p:cNvPr id="71683" name="Rectangle 7">
            <a:extLst>
              <a:ext uri="{FF2B5EF4-FFF2-40B4-BE49-F238E27FC236}">
                <a16:creationId xmlns:a16="http://schemas.microsoft.com/office/drawing/2014/main" id="{1985283B-FAE4-40EB-9670-80F9EFE14CF3}"/>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pPr algn="r" eaLnBrk="1" hangingPunct="1"/>
            <a:fld id="{D2425C68-B667-4C83-AE66-5331B1F564F4}" type="slidenum">
              <a:rPr lang="en-US" altLang="ru-RU" sz="1200">
                <a:latin typeface="Times New Roman" panose="02020603050405020304" pitchFamily="18" charset="0"/>
              </a:rPr>
              <a:pPr algn="r" eaLnBrk="1" hangingPunct="1"/>
              <a:t>63</a:t>
            </a:fld>
            <a:endParaRPr lang="en-US" altLang="ru-RU" sz="1200">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A8E7BA12-891D-4890-B288-9AB11BD04A61}"/>
              </a:ext>
            </a:extLst>
          </p:cNvPr>
          <p:cNvSpPr>
            <a:spLocks noGrp="1" noChangeArrowheads="1"/>
          </p:cNvSpPr>
          <p:nvPr>
            <p:ph type="sldNum" sz="quarter" idx="5"/>
          </p:nvPr>
        </p:nvSpPr>
        <p:spPr>
          <a:noFill/>
        </p:spPr>
        <p:txBody>
          <a:bodyPr/>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fld id="{FA374C21-3CA3-46CB-8507-7789B5CADD4C}" type="slidenum">
              <a:rPr lang="ru-RU" altLang="ru-RU" sz="1200">
                <a:latin typeface="Arial" panose="020B0604020202020204" pitchFamily="34" charset="0"/>
              </a:rPr>
              <a:pPr/>
              <a:t>64</a:t>
            </a:fld>
            <a:endParaRPr lang="ru-RU" altLang="ru-RU" sz="1200">
              <a:latin typeface="Arial" panose="020B0604020202020204" pitchFamily="34" charset="0"/>
            </a:endParaRPr>
          </a:p>
        </p:txBody>
      </p:sp>
      <p:sp>
        <p:nvSpPr>
          <p:cNvPr id="73731" name="Rectangle 7">
            <a:extLst>
              <a:ext uri="{FF2B5EF4-FFF2-40B4-BE49-F238E27FC236}">
                <a16:creationId xmlns:a16="http://schemas.microsoft.com/office/drawing/2014/main" id="{5091AD9F-F42E-4812-BAFE-3C035807FC4C}"/>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pPr algn="r" eaLnBrk="1" hangingPunct="1"/>
            <a:fld id="{7195E943-1124-4F0D-9A6F-5C253BA872FD}" type="slidenum">
              <a:rPr lang="en-US" altLang="ru-RU" sz="1200">
                <a:latin typeface="Times New Roman" panose="02020603050405020304" pitchFamily="18" charset="0"/>
              </a:rPr>
              <a:pPr algn="r" eaLnBrk="1" hangingPunct="1"/>
              <a:t>64</a:t>
            </a:fld>
            <a:endParaRPr lang="en-US" altLang="ru-RU" sz="1200">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5792CBC2-E309-42F2-9C42-4F44E7CFF3AA}"/>
              </a:ext>
            </a:extLst>
          </p:cNvPr>
          <p:cNvSpPr>
            <a:spLocks noGrp="1" noChangeArrowheads="1"/>
          </p:cNvSpPr>
          <p:nvPr>
            <p:ph type="sldNum" sz="quarter" idx="5"/>
          </p:nvPr>
        </p:nvSpPr>
        <p:spPr>
          <a:noFill/>
        </p:spPr>
        <p:txBody>
          <a:bodyPr/>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fld id="{8AFED3EE-09B3-46C3-8981-4B5823CB7D03}" type="slidenum">
              <a:rPr lang="ru-RU" altLang="ru-RU" sz="1200">
                <a:latin typeface="Arial" panose="020B0604020202020204" pitchFamily="34" charset="0"/>
              </a:rPr>
              <a:pPr/>
              <a:t>65</a:t>
            </a:fld>
            <a:endParaRPr lang="ru-RU" altLang="ru-RU" sz="1200">
              <a:latin typeface="Arial" panose="020B0604020202020204" pitchFamily="34" charset="0"/>
            </a:endParaRPr>
          </a:p>
        </p:txBody>
      </p:sp>
      <p:sp>
        <p:nvSpPr>
          <p:cNvPr id="75779" name="Rectangle 7">
            <a:extLst>
              <a:ext uri="{FF2B5EF4-FFF2-40B4-BE49-F238E27FC236}">
                <a16:creationId xmlns:a16="http://schemas.microsoft.com/office/drawing/2014/main" id="{CE6D7A64-05E3-4E7C-BCD0-AE77CC42A5CA}"/>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pPr algn="r" eaLnBrk="1" hangingPunct="1"/>
            <a:fld id="{A1E56FD8-A785-454A-8E55-1C864E8596CE}" type="slidenum">
              <a:rPr lang="en-US" altLang="ru-RU" sz="1200">
                <a:latin typeface="Times New Roman" panose="02020603050405020304" pitchFamily="18" charset="0"/>
              </a:rPr>
              <a:pPr algn="r" eaLnBrk="1" hangingPunct="1"/>
              <a:t>65</a:t>
            </a:fld>
            <a:endParaRPr lang="en-US" altLang="ru-RU" sz="1200">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90358607-E770-4DA8-B718-7225BB3EFDD3}"/>
              </a:ext>
            </a:extLst>
          </p:cNvPr>
          <p:cNvSpPr>
            <a:spLocks noGrp="1" noChangeArrowheads="1"/>
          </p:cNvSpPr>
          <p:nvPr>
            <p:ph type="sldNum" sz="quarter" idx="5"/>
          </p:nvPr>
        </p:nvSpPr>
        <p:spPr>
          <a:noFill/>
        </p:spPr>
        <p:txBody>
          <a:bodyPr/>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fld id="{22F1CF56-1405-49CC-96E9-EE250800D458}" type="slidenum">
              <a:rPr lang="ru-RU" altLang="ru-RU" sz="1200">
                <a:latin typeface="Arial" panose="020B0604020202020204" pitchFamily="34" charset="0"/>
              </a:rPr>
              <a:pPr/>
              <a:t>66</a:t>
            </a:fld>
            <a:endParaRPr lang="ru-RU" altLang="ru-RU" sz="1200">
              <a:latin typeface="Arial" panose="020B0604020202020204" pitchFamily="34" charset="0"/>
            </a:endParaRPr>
          </a:p>
        </p:txBody>
      </p:sp>
      <p:sp>
        <p:nvSpPr>
          <p:cNvPr id="77827" name="Rectangle 7">
            <a:extLst>
              <a:ext uri="{FF2B5EF4-FFF2-40B4-BE49-F238E27FC236}">
                <a16:creationId xmlns:a16="http://schemas.microsoft.com/office/drawing/2014/main" id="{4D64A4B5-9D5C-4158-8218-1F7B58DC17A8}"/>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pPr algn="r" eaLnBrk="1" hangingPunct="1"/>
            <a:fld id="{DEC1A50F-F22C-4251-8F63-17090B7D0DAF}" type="slidenum">
              <a:rPr lang="en-US" altLang="ru-RU" sz="1200">
                <a:latin typeface="Times New Roman" panose="02020603050405020304" pitchFamily="18" charset="0"/>
              </a:rPr>
              <a:pPr algn="r" eaLnBrk="1" hangingPunct="1"/>
              <a:t>66</a:t>
            </a:fld>
            <a:endParaRPr lang="en-US" altLang="ru-RU" sz="1200">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a:extLst>
              <a:ext uri="{FF2B5EF4-FFF2-40B4-BE49-F238E27FC236}">
                <a16:creationId xmlns:a16="http://schemas.microsoft.com/office/drawing/2014/main" id="{9BCCF86C-2B19-442F-B6BE-63EFC9B563CE}"/>
              </a:ext>
            </a:extLst>
          </p:cNvPr>
          <p:cNvSpPr>
            <a:spLocks noGrp="1" noChangeArrowheads="1"/>
          </p:cNvSpPr>
          <p:nvPr>
            <p:ph type="sldNum" sz="quarter" idx="5"/>
          </p:nvPr>
        </p:nvSpPr>
        <p:spPr>
          <a:noFill/>
        </p:spPr>
        <p:txBody>
          <a:bodyPr/>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fld id="{0C0A0DC0-0D2D-4196-882C-C777F3F9A309}" type="slidenum">
              <a:rPr lang="ru-RU" altLang="ru-RU" sz="1200">
                <a:latin typeface="Arial" panose="020B0604020202020204" pitchFamily="34" charset="0"/>
              </a:rPr>
              <a:pPr/>
              <a:t>67</a:t>
            </a:fld>
            <a:endParaRPr lang="ru-RU" altLang="ru-RU" sz="1200">
              <a:latin typeface="Arial" panose="020B0604020202020204" pitchFamily="34" charset="0"/>
            </a:endParaRPr>
          </a:p>
        </p:txBody>
      </p:sp>
      <p:sp>
        <p:nvSpPr>
          <p:cNvPr id="79875" name="Rectangle 7">
            <a:extLst>
              <a:ext uri="{FF2B5EF4-FFF2-40B4-BE49-F238E27FC236}">
                <a16:creationId xmlns:a16="http://schemas.microsoft.com/office/drawing/2014/main" id="{A84E8FE8-1B3F-4A11-9504-D0C393BAA48B}"/>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pPr algn="r" eaLnBrk="1" hangingPunct="1"/>
            <a:fld id="{A8192FEE-461E-4A81-AE74-D3DE9699B337}" type="slidenum">
              <a:rPr lang="en-US" altLang="ru-RU" sz="1200">
                <a:latin typeface="Times New Roman" panose="02020603050405020304" pitchFamily="18" charset="0"/>
              </a:rPr>
              <a:pPr algn="r" eaLnBrk="1" hangingPunct="1"/>
              <a:t>67</a:t>
            </a:fld>
            <a:endParaRPr lang="en-US" altLang="ru-RU" sz="1200">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a:extLst>
              <a:ext uri="{FF2B5EF4-FFF2-40B4-BE49-F238E27FC236}">
                <a16:creationId xmlns:a16="http://schemas.microsoft.com/office/drawing/2014/main" id="{456E28F8-ADE3-400E-9144-E9018134BAA1}"/>
              </a:ext>
            </a:extLst>
          </p:cNvPr>
          <p:cNvSpPr>
            <a:spLocks noGrp="1" noChangeArrowheads="1"/>
          </p:cNvSpPr>
          <p:nvPr>
            <p:ph type="sldNum" sz="quarter" idx="5"/>
          </p:nvPr>
        </p:nvSpPr>
        <p:spPr>
          <a:noFill/>
        </p:spPr>
        <p:txBody>
          <a:bodyPr/>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fld id="{AE547AEB-9389-4DCE-8BE7-410F01765F93}" type="slidenum">
              <a:rPr lang="ru-RU" altLang="ru-RU" sz="1200">
                <a:latin typeface="Arial" panose="020B0604020202020204" pitchFamily="34" charset="0"/>
              </a:rPr>
              <a:pPr/>
              <a:t>68</a:t>
            </a:fld>
            <a:endParaRPr lang="ru-RU" altLang="ru-RU" sz="1200">
              <a:latin typeface="Arial" panose="020B0604020202020204" pitchFamily="34" charset="0"/>
            </a:endParaRPr>
          </a:p>
        </p:txBody>
      </p:sp>
      <p:sp>
        <p:nvSpPr>
          <p:cNvPr id="81923" name="Rectangle 7">
            <a:extLst>
              <a:ext uri="{FF2B5EF4-FFF2-40B4-BE49-F238E27FC236}">
                <a16:creationId xmlns:a16="http://schemas.microsoft.com/office/drawing/2014/main" id="{C7CB1DFB-AFF8-4712-98F3-F16E4C679633}"/>
              </a:ext>
            </a:extLst>
          </p:cNvPr>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400">
                <a:solidFill>
                  <a:schemeClr val="tx1"/>
                </a:solidFill>
                <a:latin typeface="Garamond" panose="02020404030301010803" pitchFamily="18" charset="0"/>
                <a:cs typeface="Arial" panose="020B0604020202020204" pitchFamily="34" charset="0"/>
              </a:defRPr>
            </a:lvl1pPr>
            <a:lvl2pPr marL="742950" indent="-285750">
              <a:defRPr sz="2400">
                <a:solidFill>
                  <a:schemeClr val="tx1"/>
                </a:solidFill>
                <a:latin typeface="Garamond" panose="02020404030301010803" pitchFamily="18" charset="0"/>
                <a:cs typeface="Arial" panose="020B0604020202020204" pitchFamily="34" charset="0"/>
              </a:defRPr>
            </a:lvl2pPr>
            <a:lvl3pPr marL="1143000" indent="-228600">
              <a:defRPr sz="2400">
                <a:solidFill>
                  <a:schemeClr val="tx1"/>
                </a:solidFill>
                <a:latin typeface="Garamond" panose="02020404030301010803" pitchFamily="18" charset="0"/>
                <a:cs typeface="Arial" panose="020B0604020202020204" pitchFamily="34" charset="0"/>
              </a:defRPr>
            </a:lvl3pPr>
            <a:lvl4pPr marL="1600200" indent="-228600">
              <a:defRPr sz="2400">
                <a:solidFill>
                  <a:schemeClr val="tx1"/>
                </a:solidFill>
                <a:latin typeface="Garamond" panose="02020404030301010803" pitchFamily="18" charset="0"/>
                <a:cs typeface="Arial" panose="020B0604020202020204" pitchFamily="34" charset="0"/>
              </a:defRPr>
            </a:lvl4pPr>
            <a:lvl5pPr marL="2057400" indent="-228600">
              <a:defRPr sz="24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Garamond" panose="02020404030301010803" pitchFamily="18" charset="0"/>
                <a:cs typeface="Arial" panose="020B0604020202020204" pitchFamily="34" charset="0"/>
              </a:defRPr>
            </a:lvl9pPr>
          </a:lstStyle>
          <a:p>
            <a:pPr algn="r" eaLnBrk="1" hangingPunct="1"/>
            <a:fld id="{E040383C-32E8-422A-B5ED-8030F6F5B250}" type="slidenum">
              <a:rPr lang="en-US" altLang="ru-RU" sz="1200">
                <a:latin typeface="Times New Roman" panose="02020603050405020304" pitchFamily="18" charset="0"/>
              </a:rPr>
              <a:pPr algn="r" eaLnBrk="1" hangingPunct="1"/>
              <a:t>68</a:t>
            </a:fld>
            <a:endParaRPr lang="en-US" altLang="ru-RU" sz="120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BE7A51E3-316E-4F5A-BAB4-1F12FEBFB63B}"/>
              </a:ext>
            </a:extLst>
          </p:cNvPr>
          <p:cNvGrpSpPr>
            <a:grpSpLocks/>
          </p:cNvGrpSpPr>
          <p:nvPr/>
        </p:nvGrpSpPr>
        <p:grpSpPr bwMode="auto">
          <a:xfrm>
            <a:off x="0" y="0"/>
            <a:ext cx="9140825" cy="6850063"/>
            <a:chOff x="0" y="0"/>
            <a:chExt cx="5758" cy="4315"/>
          </a:xfrm>
        </p:grpSpPr>
        <p:grpSp>
          <p:nvGrpSpPr>
            <p:cNvPr id="5" name="Group 3">
              <a:extLst>
                <a:ext uri="{FF2B5EF4-FFF2-40B4-BE49-F238E27FC236}">
                  <a16:creationId xmlns:a16="http://schemas.microsoft.com/office/drawing/2014/main" id="{0C48DB36-A354-4D13-9B70-06BDA5122B9D}"/>
                </a:ext>
              </a:extLst>
            </p:cNvPr>
            <p:cNvGrpSpPr>
              <a:grpSpLocks/>
            </p:cNvGrpSpPr>
            <p:nvPr userDrawn="1"/>
          </p:nvGrpSpPr>
          <p:grpSpPr bwMode="auto">
            <a:xfrm>
              <a:off x="1728" y="2230"/>
              <a:ext cx="4027" cy="2085"/>
              <a:chOff x="1728" y="2230"/>
              <a:chExt cx="4027" cy="2085"/>
            </a:xfrm>
          </p:grpSpPr>
          <p:sp>
            <p:nvSpPr>
              <p:cNvPr id="8" name="Freeform 4">
                <a:extLst>
                  <a:ext uri="{FF2B5EF4-FFF2-40B4-BE49-F238E27FC236}">
                    <a16:creationId xmlns:a16="http://schemas.microsoft.com/office/drawing/2014/main" id="{27CA5067-7F4D-4977-862F-697AA460B4C3}"/>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ru-RU"/>
              </a:p>
            </p:txBody>
          </p:sp>
          <p:sp>
            <p:nvSpPr>
              <p:cNvPr id="9" name="Freeform 5">
                <a:extLst>
                  <a:ext uri="{FF2B5EF4-FFF2-40B4-BE49-F238E27FC236}">
                    <a16:creationId xmlns:a16="http://schemas.microsoft.com/office/drawing/2014/main" id="{F9E400F9-325C-4CC8-86FC-DC9FE998DBC7}"/>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ru-RU"/>
              </a:p>
            </p:txBody>
          </p:sp>
          <p:sp>
            <p:nvSpPr>
              <p:cNvPr id="10" name="Freeform 6">
                <a:extLst>
                  <a:ext uri="{FF2B5EF4-FFF2-40B4-BE49-F238E27FC236}">
                    <a16:creationId xmlns:a16="http://schemas.microsoft.com/office/drawing/2014/main" id="{F5FC6CEF-4FAB-45BD-81D2-196A79053F56}"/>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ru-RU"/>
              </a:p>
            </p:txBody>
          </p:sp>
          <p:sp>
            <p:nvSpPr>
              <p:cNvPr id="11" name="Freeform 7">
                <a:extLst>
                  <a:ext uri="{FF2B5EF4-FFF2-40B4-BE49-F238E27FC236}">
                    <a16:creationId xmlns:a16="http://schemas.microsoft.com/office/drawing/2014/main" id="{470CAAD2-B6A4-4048-8407-DCD913C33A25}"/>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 name="Freeform 8">
                <a:extLst>
                  <a:ext uri="{FF2B5EF4-FFF2-40B4-BE49-F238E27FC236}">
                    <a16:creationId xmlns:a16="http://schemas.microsoft.com/office/drawing/2014/main" id="{CCCA83BE-48A7-43EC-932B-E5D655A13E58}"/>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ru-RU"/>
              </a:p>
            </p:txBody>
          </p:sp>
        </p:grpSp>
        <p:sp>
          <p:nvSpPr>
            <p:cNvPr id="6" name="Freeform 9">
              <a:extLst>
                <a:ext uri="{FF2B5EF4-FFF2-40B4-BE49-F238E27FC236}">
                  <a16:creationId xmlns:a16="http://schemas.microsoft.com/office/drawing/2014/main" id="{DF77BB71-9421-4AEF-9319-FC0F36D578FF}"/>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ru-RU"/>
            </a:p>
          </p:txBody>
        </p:sp>
        <p:sp>
          <p:nvSpPr>
            <p:cNvPr id="7" name="Freeform 10">
              <a:extLst>
                <a:ext uri="{FF2B5EF4-FFF2-40B4-BE49-F238E27FC236}">
                  <a16:creationId xmlns:a16="http://schemas.microsoft.com/office/drawing/2014/main" id="{E2ACD4F8-D584-4319-BEE0-56E4BA3AFA9D}"/>
                </a:ext>
              </a:extLst>
            </p:cNvPr>
            <p:cNvSpPr>
              <a:spLocks/>
            </p:cNvSpPr>
            <p:nvPr/>
          </p:nvSpPr>
          <p:spPr bwMode="hidden">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27659" name="Rectangle 11">
            <a:extLst>
              <a:ext uri="{FF2B5EF4-FFF2-40B4-BE49-F238E27FC236}">
                <a16:creationId xmlns:a16="http://schemas.microsoft.com/office/drawing/2014/main" id="{7CC8B905-EA9E-442D-8F9A-0049577AE664}"/>
              </a:ext>
            </a:extLst>
          </p:cNvPr>
          <p:cNvSpPr>
            <a:spLocks noGrp="1" noChangeArrowheads="1"/>
          </p:cNvSpPr>
          <p:nvPr>
            <p:ph type="ctrTitle" sz="quarter"/>
          </p:nvPr>
        </p:nvSpPr>
        <p:spPr>
          <a:xfrm>
            <a:off x="685800" y="1736725"/>
            <a:ext cx="7772400" cy="1920875"/>
          </a:xfrm>
        </p:spPr>
        <p:txBody>
          <a:bodyPr/>
          <a:lstStyle>
            <a:lvl1pPr>
              <a:defRPr sz="6000"/>
            </a:lvl1pPr>
          </a:lstStyle>
          <a:p>
            <a:pPr lvl="0"/>
            <a:r>
              <a:rPr lang="ru-RU" altLang="ru-RU" noProof="0"/>
              <a:t>Образец заголовка</a:t>
            </a:r>
          </a:p>
        </p:txBody>
      </p:sp>
      <p:sp>
        <p:nvSpPr>
          <p:cNvPr id="27660" name="Rectangle 12">
            <a:extLst>
              <a:ext uri="{FF2B5EF4-FFF2-40B4-BE49-F238E27FC236}">
                <a16:creationId xmlns:a16="http://schemas.microsoft.com/office/drawing/2014/main" id="{C7EC6318-E12B-4BBE-BAC3-6ADFF7BA02E8}"/>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ru-RU" altLang="ru-RU" noProof="0"/>
              <a:t>Образец подзаголовка</a:t>
            </a:r>
          </a:p>
        </p:txBody>
      </p:sp>
      <p:sp>
        <p:nvSpPr>
          <p:cNvPr id="13" name="Rectangle 13">
            <a:extLst>
              <a:ext uri="{FF2B5EF4-FFF2-40B4-BE49-F238E27FC236}">
                <a16:creationId xmlns:a16="http://schemas.microsoft.com/office/drawing/2014/main" id="{F6557DF3-6657-4EC6-B12E-0BB7F19C8DE3}"/>
              </a:ext>
            </a:extLst>
          </p:cNvPr>
          <p:cNvSpPr>
            <a:spLocks noGrp="1" noChangeArrowheads="1"/>
          </p:cNvSpPr>
          <p:nvPr>
            <p:ph type="dt" sz="quarter" idx="10"/>
          </p:nvPr>
        </p:nvSpPr>
        <p:spPr>
          <a:xfrm>
            <a:off x="457200" y="6248400"/>
            <a:ext cx="2133600" cy="476250"/>
          </a:xfrm>
        </p:spPr>
        <p:txBody>
          <a:bodyPr/>
          <a:lstStyle>
            <a:lvl1pPr>
              <a:defRPr/>
            </a:lvl1pPr>
          </a:lstStyle>
          <a:p>
            <a:pPr>
              <a:defRPr/>
            </a:pPr>
            <a:endParaRPr lang="ru-RU" altLang="ru-RU"/>
          </a:p>
        </p:txBody>
      </p:sp>
      <p:sp>
        <p:nvSpPr>
          <p:cNvPr id="14" name="Rectangle 14">
            <a:extLst>
              <a:ext uri="{FF2B5EF4-FFF2-40B4-BE49-F238E27FC236}">
                <a16:creationId xmlns:a16="http://schemas.microsoft.com/office/drawing/2014/main" id="{B8FCD34E-904B-4BE5-8951-C65085EF46B2}"/>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ru-RU" altLang="ru-RU"/>
          </a:p>
        </p:txBody>
      </p:sp>
      <p:sp>
        <p:nvSpPr>
          <p:cNvPr id="15" name="Rectangle 15">
            <a:extLst>
              <a:ext uri="{FF2B5EF4-FFF2-40B4-BE49-F238E27FC236}">
                <a16:creationId xmlns:a16="http://schemas.microsoft.com/office/drawing/2014/main" id="{B87D2BFC-E78A-43AC-9AA5-84BEE428B0D4}"/>
              </a:ext>
            </a:extLst>
          </p:cNvPr>
          <p:cNvSpPr>
            <a:spLocks noGrp="1" noChangeArrowheads="1"/>
          </p:cNvSpPr>
          <p:nvPr>
            <p:ph type="sldNum" sz="quarter" idx="12"/>
          </p:nvPr>
        </p:nvSpPr>
        <p:spPr>
          <a:xfrm>
            <a:off x="6553200" y="6254750"/>
            <a:ext cx="2133600" cy="476250"/>
          </a:xfrm>
        </p:spPr>
        <p:txBody>
          <a:bodyPr/>
          <a:lstStyle>
            <a:lvl1pPr>
              <a:defRPr/>
            </a:lvl1pPr>
          </a:lstStyle>
          <a:p>
            <a:fld id="{07B8DC2D-A82C-49A2-A2C9-BAE1939F1FB5}" type="slidenum">
              <a:rPr lang="ru-RU" altLang="ru-RU"/>
              <a:pPr/>
              <a:t>‹#›</a:t>
            </a:fld>
            <a:endParaRPr lang="ru-RU" altLang="ru-RU"/>
          </a:p>
        </p:txBody>
      </p:sp>
    </p:spTree>
    <p:extLst>
      <p:ext uri="{BB962C8B-B14F-4D97-AF65-F5344CB8AC3E}">
        <p14:creationId xmlns:p14="http://schemas.microsoft.com/office/powerpoint/2010/main" val="235262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A5E618-888E-4154-A789-5872A557F243}"/>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41B80834-A50E-4A89-942C-793C2531C064}"/>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a:extLst>
              <a:ext uri="{FF2B5EF4-FFF2-40B4-BE49-F238E27FC236}">
                <a16:creationId xmlns:a16="http://schemas.microsoft.com/office/drawing/2014/main" id="{FC6B1A03-4EB7-4B34-B9BD-FDBB3E872AEF}"/>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3">
            <a:extLst>
              <a:ext uri="{FF2B5EF4-FFF2-40B4-BE49-F238E27FC236}">
                <a16:creationId xmlns:a16="http://schemas.microsoft.com/office/drawing/2014/main" id="{53A79F14-E92D-4C15-9058-39E51626853A}"/>
              </a:ext>
            </a:extLst>
          </p:cNvPr>
          <p:cNvSpPr>
            <a:spLocks noGrp="1" noChangeArrowheads="1"/>
          </p:cNvSpPr>
          <p:nvPr>
            <p:ph type="sldNum" sz="quarter" idx="11"/>
          </p:nvPr>
        </p:nvSpPr>
        <p:spPr>
          <a:ln/>
        </p:spPr>
        <p:txBody>
          <a:bodyPr/>
          <a:lstStyle>
            <a:lvl1pPr>
              <a:defRPr/>
            </a:lvl1pPr>
          </a:lstStyle>
          <a:p>
            <a:fld id="{1C303802-6EB1-4174-94B3-1D3FEF231C07}" type="slidenum">
              <a:rPr lang="ru-RU" altLang="ru-RU"/>
              <a:pPr/>
              <a:t>‹#›</a:t>
            </a:fld>
            <a:endParaRPr lang="ru-RU" altLang="ru-RU"/>
          </a:p>
        </p:txBody>
      </p:sp>
      <p:sp>
        <p:nvSpPr>
          <p:cNvPr id="6" name="Rectangle 14">
            <a:extLst>
              <a:ext uri="{FF2B5EF4-FFF2-40B4-BE49-F238E27FC236}">
                <a16:creationId xmlns:a16="http://schemas.microsoft.com/office/drawing/2014/main" id="{64F7C3D2-2C8E-47C4-867A-4B136E0387F2}"/>
              </a:ext>
            </a:extLst>
          </p:cNvPr>
          <p:cNvSpPr>
            <a:spLocks noGrp="1" noChangeArrowheads="1"/>
          </p:cNvSpPr>
          <p:nvPr>
            <p:ph type="ftr" sz="quarter"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2184818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A59D98C4-3DDF-445E-9F97-785AD6C192D7}"/>
              </a:ext>
            </a:extLst>
          </p:cNvPr>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AFC390EA-36C1-4E04-B3E5-43B5F79AA29E}"/>
              </a:ext>
            </a:extLst>
          </p:cNvPr>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a:extLst>
              <a:ext uri="{FF2B5EF4-FFF2-40B4-BE49-F238E27FC236}">
                <a16:creationId xmlns:a16="http://schemas.microsoft.com/office/drawing/2014/main" id="{17701DAE-B6B7-4116-879C-107BD75F8697}"/>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3">
            <a:extLst>
              <a:ext uri="{FF2B5EF4-FFF2-40B4-BE49-F238E27FC236}">
                <a16:creationId xmlns:a16="http://schemas.microsoft.com/office/drawing/2014/main" id="{1F27306B-F118-47BA-A699-9F11CE5AF151}"/>
              </a:ext>
            </a:extLst>
          </p:cNvPr>
          <p:cNvSpPr>
            <a:spLocks noGrp="1" noChangeArrowheads="1"/>
          </p:cNvSpPr>
          <p:nvPr>
            <p:ph type="sldNum" sz="quarter" idx="11"/>
          </p:nvPr>
        </p:nvSpPr>
        <p:spPr>
          <a:ln/>
        </p:spPr>
        <p:txBody>
          <a:bodyPr/>
          <a:lstStyle>
            <a:lvl1pPr>
              <a:defRPr/>
            </a:lvl1pPr>
          </a:lstStyle>
          <a:p>
            <a:fld id="{8ED3D14B-4379-4A1C-94B9-9AB4479A4852}" type="slidenum">
              <a:rPr lang="ru-RU" altLang="ru-RU"/>
              <a:pPr/>
              <a:t>‹#›</a:t>
            </a:fld>
            <a:endParaRPr lang="ru-RU" altLang="ru-RU"/>
          </a:p>
        </p:txBody>
      </p:sp>
      <p:sp>
        <p:nvSpPr>
          <p:cNvPr id="6" name="Rectangle 14">
            <a:extLst>
              <a:ext uri="{FF2B5EF4-FFF2-40B4-BE49-F238E27FC236}">
                <a16:creationId xmlns:a16="http://schemas.microsoft.com/office/drawing/2014/main" id="{4A624C2E-996D-45DB-9C23-1710C164D1B5}"/>
              </a:ext>
            </a:extLst>
          </p:cNvPr>
          <p:cNvSpPr>
            <a:spLocks noGrp="1" noChangeArrowheads="1"/>
          </p:cNvSpPr>
          <p:nvPr>
            <p:ph type="ftr" sz="quarter"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1256126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47F939-FBD9-4D12-8E9D-D6DBD25783C8}"/>
              </a:ext>
            </a:extLst>
          </p:cNvPr>
          <p:cNvSpPr>
            <a:spLocks noGrp="1"/>
          </p:cNvSpPr>
          <p:nvPr>
            <p:ph type="title"/>
          </p:nvPr>
        </p:nvSpPr>
        <p:spPr>
          <a:xfrm>
            <a:off x="457200" y="274638"/>
            <a:ext cx="8229600" cy="1143000"/>
          </a:xfrm>
        </p:spPr>
        <p:txBody>
          <a:bodyPr/>
          <a:lstStyle/>
          <a:p>
            <a:r>
              <a:rPr lang="ru-RU"/>
              <a:t>Образец заголовка</a:t>
            </a:r>
          </a:p>
        </p:txBody>
      </p:sp>
      <p:sp>
        <p:nvSpPr>
          <p:cNvPr id="3" name="Таблица 2">
            <a:extLst>
              <a:ext uri="{FF2B5EF4-FFF2-40B4-BE49-F238E27FC236}">
                <a16:creationId xmlns:a16="http://schemas.microsoft.com/office/drawing/2014/main" id="{A124E46E-606E-49E4-98DB-D65EC6B92FE9}"/>
              </a:ext>
            </a:extLst>
          </p:cNvPr>
          <p:cNvSpPr>
            <a:spLocks noGrp="1"/>
          </p:cNvSpPr>
          <p:nvPr>
            <p:ph type="tbl" idx="1"/>
          </p:nvPr>
        </p:nvSpPr>
        <p:spPr>
          <a:xfrm>
            <a:off x="457200" y="1600200"/>
            <a:ext cx="8229600" cy="4525963"/>
          </a:xfrm>
        </p:spPr>
        <p:txBody>
          <a:bodyPr/>
          <a:lstStyle/>
          <a:p>
            <a:pPr lvl="0"/>
            <a:endParaRPr lang="ru-RU" noProof="0"/>
          </a:p>
        </p:txBody>
      </p:sp>
      <p:sp>
        <p:nvSpPr>
          <p:cNvPr id="4" name="Rectangle 2">
            <a:extLst>
              <a:ext uri="{FF2B5EF4-FFF2-40B4-BE49-F238E27FC236}">
                <a16:creationId xmlns:a16="http://schemas.microsoft.com/office/drawing/2014/main" id="{C6110A60-7543-4C64-B803-92567E5E51B7}"/>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3">
            <a:extLst>
              <a:ext uri="{FF2B5EF4-FFF2-40B4-BE49-F238E27FC236}">
                <a16:creationId xmlns:a16="http://schemas.microsoft.com/office/drawing/2014/main" id="{A4A1E67D-6217-4ECA-9086-7CE853E67364}"/>
              </a:ext>
            </a:extLst>
          </p:cNvPr>
          <p:cNvSpPr>
            <a:spLocks noGrp="1" noChangeArrowheads="1"/>
          </p:cNvSpPr>
          <p:nvPr>
            <p:ph type="sldNum" sz="quarter" idx="11"/>
          </p:nvPr>
        </p:nvSpPr>
        <p:spPr>
          <a:ln/>
        </p:spPr>
        <p:txBody>
          <a:bodyPr/>
          <a:lstStyle>
            <a:lvl1pPr>
              <a:defRPr/>
            </a:lvl1pPr>
          </a:lstStyle>
          <a:p>
            <a:fld id="{0C5F9ACB-071E-45CE-9A04-07AB634CC97B}" type="slidenum">
              <a:rPr lang="ru-RU" altLang="ru-RU"/>
              <a:pPr/>
              <a:t>‹#›</a:t>
            </a:fld>
            <a:endParaRPr lang="ru-RU" altLang="ru-RU"/>
          </a:p>
        </p:txBody>
      </p:sp>
      <p:sp>
        <p:nvSpPr>
          <p:cNvPr id="6" name="Rectangle 14">
            <a:extLst>
              <a:ext uri="{FF2B5EF4-FFF2-40B4-BE49-F238E27FC236}">
                <a16:creationId xmlns:a16="http://schemas.microsoft.com/office/drawing/2014/main" id="{ACAD4327-7E87-4CBC-91CA-213D163DA2CB}"/>
              </a:ext>
            </a:extLst>
          </p:cNvPr>
          <p:cNvSpPr>
            <a:spLocks noGrp="1" noChangeArrowheads="1"/>
          </p:cNvSpPr>
          <p:nvPr>
            <p:ph type="ftr" sz="quarter"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1569909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FCB322-A0DB-4F24-AF94-5CC3F51C7B2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F8575D66-4167-43C1-8F1B-DC98D0DE8764}"/>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a:extLst>
              <a:ext uri="{FF2B5EF4-FFF2-40B4-BE49-F238E27FC236}">
                <a16:creationId xmlns:a16="http://schemas.microsoft.com/office/drawing/2014/main" id="{7C34B307-E782-4C9D-939B-43DD95262F5A}"/>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3">
            <a:extLst>
              <a:ext uri="{FF2B5EF4-FFF2-40B4-BE49-F238E27FC236}">
                <a16:creationId xmlns:a16="http://schemas.microsoft.com/office/drawing/2014/main" id="{DEC837EE-0C90-401A-9695-46290DA874C1}"/>
              </a:ext>
            </a:extLst>
          </p:cNvPr>
          <p:cNvSpPr>
            <a:spLocks noGrp="1" noChangeArrowheads="1"/>
          </p:cNvSpPr>
          <p:nvPr>
            <p:ph type="sldNum" sz="quarter" idx="11"/>
          </p:nvPr>
        </p:nvSpPr>
        <p:spPr>
          <a:ln/>
        </p:spPr>
        <p:txBody>
          <a:bodyPr/>
          <a:lstStyle>
            <a:lvl1pPr>
              <a:defRPr/>
            </a:lvl1pPr>
          </a:lstStyle>
          <a:p>
            <a:fld id="{36BFA45C-CE36-4BD3-A39C-144E7DDA8B79}" type="slidenum">
              <a:rPr lang="ru-RU" altLang="ru-RU"/>
              <a:pPr/>
              <a:t>‹#›</a:t>
            </a:fld>
            <a:endParaRPr lang="ru-RU" altLang="ru-RU"/>
          </a:p>
        </p:txBody>
      </p:sp>
      <p:sp>
        <p:nvSpPr>
          <p:cNvPr id="6" name="Rectangle 14">
            <a:extLst>
              <a:ext uri="{FF2B5EF4-FFF2-40B4-BE49-F238E27FC236}">
                <a16:creationId xmlns:a16="http://schemas.microsoft.com/office/drawing/2014/main" id="{5EA8453A-8A3E-46E4-B3EB-B03B50DD6CC0}"/>
              </a:ext>
            </a:extLst>
          </p:cNvPr>
          <p:cNvSpPr>
            <a:spLocks noGrp="1" noChangeArrowheads="1"/>
          </p:cNvSpPr>
          <p:nvPr>
            <p:ph type="ftr" sz="quarter"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77142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84BEB5-37B6-48F2-A479-47E9300C361B}"/>
              </a:ext>
            </a:extLst>
          </p:cNvPr>
          <p:cNvSpPr>
            <a:spLocks noGrp="1"/>
          </p:cNvSpPr>
          <p:nvPr>
            <p:ph type="title"/>
          </p:nvPr>
        </p:nvSpPr>
        <p:spPr>
          <a:xfrm>
            <a:off x="623888" y="1709738"/>
            <a:ext cx="78867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E69D8F85-B54B-40DC-8CBA-F778A152F33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a:t>Образец текста</a:t>
            </a:r>
          </a:p>
        </p:txBody>
      </p:sp>
      <p:sp>
        <p:nvSpPr>
          <p:cNvPr id="4" name="Rectangle 2">
            <a:extLst>
              <a:ext uri="{FF2B5EF4-FFF2-40B4-BE49-F238E27FC236}">
                <a16:creationId xmlns:a16="http://schemas.microsoft.com/office/drawing/2014/main" id="{412B3652-5D86-4B86-BCA2-81987C02817F}"/>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3">
            <a:extLst>
              <a:ext uri="{FF2B5EF4-FFF2-40B4-BE49-F238E27FC236}">
                <a16:creationId xmlns:a16="http://schemas.microsoft.com/office/drawing/2014/main" id="{F9757A37-A638-4EBE-B13E-AC18420B2BA5}"/>
              </a:ext>
            </a:extLst>
          </p:cNvPr>
          <p:cNvSpPr>
            <a:spLocks noGrp="1" noChangeArrowheads="1"/>
          </p:cNvSpPr>
          <p:nvPr>
            <p:ph type="sldNum" sz="quarter" idx="11"/>
          </p:nvPr>
        </p:nvSpPr>
        <p:spPr>
          <a:ln/>
        </p:spPr>
        <p:txBody>
          <a:bodyPr/>
          <a:lstStyle>
            <a:lvl1pPr>
              <a:defRPr/>
            </a:lvl1pPr>
          </a:lstStyle>
          <a:p>
            <a:fld id="{EB1DB7A1-2117-426C-82FD-31DD9846D7F9}" type="slidenum">
              <a:rPr lang="ru-RU" altLang="ru-RU"/>
              <a:pPr/>
              <a:t>‹#›</a:t>
            </a:fld>
            <a:endParaRPr lang="ru-RU" altLang="ru-RU"/>
          </a:p>
        </p:txBody>
      </p:sp>
      <p:sp>
        <p:nvSpPr>
          <p:cNvPr id="6" name="Rectangle 14">
            <a:extLst>
              <a:ext uri="{FF2B5EF4-FFF2-40B4-BE49-F238E27FC236}">
                <a16:creationId xmlns:a16="http://schemas.microsoft.com/office/drawing/2014/main" id="{E7D27270-6B0F-4A13-884B-136F4720AA4D}"/>
              </a:ext>
            </a:extLst>
          </p:cNvPr>
          <p:cNvSpPr>
            <a:spLocks noGrp="1" noChangeArrowheads="1"/>
          </p:cNvSpPr>
          <p:nvPr>
            <p:ph type="ftr" sz="quarter"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1079033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F9A66E-8281-4E72-AA27-B59C2ED6B7D5}"/>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3373E952-C3DD-4F2C-BAFA-2AF9E5F4B894}"/>
              </a:ext>
            </a:extLst>
          </p:cNvPr>
          <p:cNvSpPr>
            <a:spLocks noGrp="1"/>
          </p:cNvSpPr>
          <p:nvPr>
            <p:ph sz="half" idx="1"/>
          </p:nvPr>
        </p:nvSpPr>
        <p:spPr>
          <a:xfrm>
            <a:off x="457200" y="1600200"/>
            <a:ext cx="40386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164B7E71-4F39-44F7-9E60-1676DEEBD28C}"/>
              </a:ext>
            </a:extLst>
          </p:cNvPr>
          <p:cNvSpPr>
            <a:spLocks noGrp="1"/>
          </p:cNvSpPr>
          <p:nvPr>
            <p:ph sz="half" idx="2"/>
          </p:nvPr>
        </p:nvSpPr>
        <p:spPr>
          <a:xfrm>
            <a:off x="4648200" y="1600200"/>
            <a:ext cx="40386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a:extLst>
              <a:ext uri="{FF2B5EF4-FFF2-40B4-BE49-F238E27FC236}">
                <a16:creationId xmlns:a16="http://schemas.microsoft.com/office/drawing/2014/main" id="{281FE1B1-DC69-415D-B285-19F24DD1897D}"/>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3">
            <a:extLst>
              <a:ext uri="{FF2B5EF4-FFF2-40B4-BE49-F238E27FC236}">
                <a16:creationId xmlns:a16="http://schemas.microsoft.com/office/drawing/2014/main" id="{1804A948-9990-4742-8BAB-252414EEED14}"/>
              </a:ext>
            </a:extLst>
          </p:cNvPr>
          <p:cNvSpPr>
            <a:spLocks noGrp="1" noChangeArrowheads="1"/>
          </p:cNvSpPr>
          <p:nvPr>
            <p:ph type="sldNum" sz="quarter" idx="11"/>
          </p:nvPr>
        </p:nvSpPr>
        <p:spPr>
          <a:ln/>
        </p:spPr>
        <p:txBody>
          <a:bodyPr/>
          <a:lstStyle>
            <a:lvl1pPr>
              <a:defRPr/>
            </a:lvl1pPr>
          </a:lstStyle>
          <a:p>
            <a:fld id="{6C3C35E5-A581-4027-A173-31683F5665E8}" type="slidenum">
              <a:rPr lang="ru-RU" altLang="ru-RU"/>
              <a:pPr/>
              <a:t>‹#›</a:t>
            </a:fld>
            <a:endParaRPr lang="ru-RU" altLang="ru-RU"/>
          </a:p>
        </p:txBody>
      </p:sp>
      <p:sp>
        <p:nvSpPr>
          <p:cNvPr id="7" name="Rectangle 14">
            <a:extLst>
              <a:ext uri="{FF2B5EF4-FFF2-40B4-BE49-F238E27FC236}">
                <a16:creationId xmlns:a16="http://schemas.microsoft.com/office/drawing/2014/main" id="{A342487D-E9D9-4BFD-A183-ADFA4B4D6B2E}"/>
              </a:ext>
            </a:extLst>
          </p:cNvPr>
          <p:cNvSpPr>
            <a:spLocks noGrp="1" noChangeArrowheads="1"/>
          </p:cNvSpPr>
          <p:nvPr>
            <p:ph type="ftr" sz="quarter"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483502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BC9092-9EF6-4D28-A38B-528C903A0832}"/>
              </a:ext>
            </a:extLst>
          </p:cNvPr>
          <p:cNvSpPr>
            <a:spLocks noGrp="1"/>
          </p:cNvSpPr>
          <p:nvPr>
            <p:ph type="title"/>
          </p:nvPr>
        </p:nvSpPr>
        <p:spPr>
          <a:xfrm>
            <a:off x="630238" y="365125"/>
            <a:ext cx="78867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47FBA3BC-B208-4CDD-8304-63B8BD2D3319}"/>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1132EFB2-D8A4-4688-B5FA-D40AC1877ADB}"/>
              </a:ext>
            </a:extLst>
          </p:cNvPr>
          <p:cNvSpPr>
            <a:spLocks noGrp="1"/>
          </p:cNvSpPr>
          <p:nvPr>
            <p:ph sz="half" idx="2"/>
          </p:nvPr>
        </p:nvSpPr>
        <p:spPr>
          <a:xfrm>
            <a:off x="630238" y="2505075"/>
            <a:ext cx="386873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BD8B677D-241E-45B4-881B-7F9A01E875B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31AF93C9-012D-4618-9507-63B40833FDD0}"/>
              </a:ext>
            </a:extLst>
          </p:cNvPr>
          <p:cNvSpPr>
            <a:spLocks noGrp="1"/>
          </p:cNvSpPr>
          <p:nvPr>
            <p:ph sz="quarter" idx="4"/>
          </p:nvPr>
        </p:nvSpPr>
        <p:spPr>
          <a:xfrm>
            <a:off x="4629150" y="2505075"/>
            <a:ext cx="38877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a:extLst>
              <a:ext uri="{FF2B5EF4-FFF2-40B4-BE49-F238E27FC236}">
                <a16:creationId xmlns:a16="http://schemas.microsoft.com/office/drawing/2014/main" id="{8C247AAC-08FA-4A6B-A4BC-86687B7294CB}"/>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8" name="Rectangle 3">
            <a:extLst>
              <a:ext uri="{FF2B5EF4-FFF2-40B4-BE49-F238E27FC236}">
                <a16:creationId xmlns:a16="http://schemas.microsoft.com/office/drawing/2014/main" id="{4CB300E7-9E7F-45A3-AE0C-44480B94681D}"/>
              </a:ext>
            </a:extLst>
          </p:cNvPr>
          <p:cNvSpPr>
            <a:spLocks noGrp="1" noChangeArrowheads="1"/>
          </p:cNvSpPr>
          <p:nvPr>
            <p:ph type="sldNum" sz="quarter" idx="11"/>
          </p:nvPr>
        </p:nvSpPr>
        <p:spPr>
          <a:ln/>
        </p:spPr>
        <p:txBody>
          <a:bodyPr/>
          <a:lstStyle>
            <a:lvl1pPr>
              <a:defRPr/>
            </a:lvl1pPr>
          </a:lstStyle>
          <a:p>
            <a:fld id="{80ED611C-E6AF-4F6D-9E4C-B8252DC7A98B}" type="slidenum">
              <a:rPr lang="ru-RU" altLang="ru-RU"/>
              <a:pPr/>
              <a:t>‹#›</a:t>
            </a:fld>
            <a:endParaRPr lang="ru-RU" altLang="ru-RU"/>
          </a:p>
        </p:txBody>
      </p:sp>
      <p:sp>
        <p:nvSpPr>
          <p:cNvPr id="9" name="Rectangle 14">
            <a:extLst>
              <a:ext uri="{FF2B5EF4-FFF2-40B4-BE49-F238E27FC236}">
                <a16:creationId xmlns:a16="http://schemas.microsoft.com/office/drawing/2014/main" id="{18EA8C1D-1D74-4DAE-BA97-A1652CF112FB}"/>
              </a:ext>
            </a:extLst>
          </p:cNvPr>
          <p:cNvSpPr>
            <a:spLocks noGrp="1" noChangeArrowheads="1"/>
          </p:cNvSpPr>
          <p:nvPr>
            <p:ph type="ftr" sz="quarter"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2791317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5A7ADB-46AF-49A5-828D-2823599B3465}"/>
              </a:ext>
            </a:extLst>
          </p:cNvPr>
          <p:cNvSpPr>
            <a:spLocks noGrp="1"/>
          </p:cNvSpPr>
          <p:nvPr>
            <p:ph type="title"/>
          </p:nvPr>
        </p:nvSpPr>
        <p:spPr/>
        <p:txBody>
          <a:bodyPr/>
          <a:lstStyle/>
          <a:p>
            <a:r>
              <a:rPr lang="ru-RU"/>
              <a:t>Образец заголовка</a:t>
            </a:r>
          </a:p>
        </p:txBody>
      </p:sp>
      <p:sp>
        <p:nvSpPr>
          <p:cNvPr id="3" name="Rectangle 2">
            <a:extLst>
              <a:ext uri="{FF2B5EF4-FFF2-40B4-BE49-F238E27FC236}">
                <a16:creationId xmlns:a16="http://schemas.microsoft.com/office/drawing/2014/main" id="{052ACEE1-7280-4AB2-A531-E87CCD798273}"/>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4" name="Rectangle 3">
            <a:extLst>
              <a:ext uri="{FF2B5EF4-FFF2-40B4-BE49-F238E27FC236}">
                <a16:creationId xmlns:a16="http://schemas.microsoft.com/office/drawing/2014/main" id="{441F34B6-C68C-455F-8471-865C08A95F54}"/>
              </a:ext>
            </a:extLst>
          </p:cNvPr>
          <p:cNvSpPr>
            <a:spLocks noGrp="1" noChangeArrowheads="1"/>
          </p:cNvSpPr>
          <p:nvPr>
            <p:ph type="sldNum" sz="quarter" idx="11"/>
          </p:nvPr>
        </p:nvSpPr>
        <p:spPr>
          <a:ln/>
        </p:spPr>
        <p:txBody>
          <a:bodyPr/>
          <a:lstStyle>
            <a:lvl1pPr>
              <a:defRPr/>
            </a:lvl1pPr>
          </a:lstStyle>
          <a:p>
            <a:fld id="{31354A60-B238-44BA-BBA8-D3894841680C}" type="slidenum">
              <a:rPr lang="ru-RU" altLang="ru-RU"/>
              <a:pPr/>
              <a:t>‹#›</a:t>
            </a:fld>
            <a:endParaRPr lang="ru-RU" altLang="ru-RU"/>
          </a:p>
        </p:txBody>
      </p:sp>
      <p:sp>
        <p:nvSpPr>
          <p:cNvPr id="5" name="Rectangle 14">
            <a:extLst>
              <a:ext uri="{FF2B5EF4-FFF2-40B4-BE49-F238E27FC236}">
                <a16:creationId xmlns:a16="http://schemas.microsoft.com/office/drawing/2014/main" id="{2C57B4E6-15D0-4C67-A9C7-92A222CCF82C}"/>
              </a:ext>
            </a:extLst>
          </p:cNvPr>
          <p:cNvSpPr>
            <a:spLocks noGrp="1" noChangeArrowheads="1"/>
          </p:cNvSpPr>
          <p:nvPr>
            <p:ph type="ftr" sz="quarter"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1990785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32CC3B8-04AE-4951-B61E-9E8A43C5A916}"/>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3" name="Rectangle 3">
            <a:extLst>
              <a:ext uri="{FF2B5EF4-FFF2-40B4-BE49-F238E27FC236}">
                <a16:creationId xmlns:a16="http://schemas.microsoft.com/office/drawing/2014/main" id="{03A78E09-FE75-433E-A6AC-2A1A7CEDFD70}"/>
              </a:ext>
            </a:extLst>
          </p:cNvPr>
          <p:cNvSpPr>
            <a:spLocks noGrp="1" noChangeArrowheads="1"/>
          </p:cNvSpPr>
          <p:nvPr>
            <p:ph type="sldNum" sz="quarter" idx="11"/>
          </p:nvPr>
        </p:nvSpPr>
        <p:spPr>
          <a:ln/>
        </p:spPr>
        <p:txBody>
          <a:bodyPr/>
          <a:lstStyle>
            <a:lvl1pPr>
              <a:defRPr/>
            </a:lvl1pPr>
          </a:lstStyle>
          <a:p>
            <a:fld id="{F2E0A106-6495-4B39-AF6D-AB92F4DF099C}" type="slidenum">
              <a:rPr lang="ru-RU" altLang="ru-RU"/>
              <a:pPr/>
              <a:t>‹#›</a:t>
            </a:fld>
            <a:endParaRPr lang="ru-RU" altLang="ru-RU"/>
          </a:p>
        </p:txBody>
      </p:sp>
      <p:sp>
        <p:nvSpPr>
          <p:cNvPr id="4" name="Rectangle 14">
            <a:extLst>
              <a:ext uri="{FF2B5EF4-FFF2-40B4-BE49-F238E27FC236}">
                <a16:creationId xmlns:a16="http://schemas.microsoft.com/office/drawing/2014/main" id="{58AAFE88-78E8-412B-ABBB-D7BA81330B68}"/>
              </a:ext>
            </a:extLst>
          </p:cNvPr>
          <p:cNvSpPr>
            <a:spLocks noGrp="1" noChangeArrowheads="1"/>
          </p:cNvSpPr>
          <p:nvPr>
            <p:ph type="ftr" sz="quarter"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2938990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75C514-2061-4B2C-9918-AC887ED0E73A}"/>
              </a:ext>
            </a:extLst>
          </p:cNvPr>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979A51B3-8E7A-4BA1-86C7-36ECF120CE3F}"/>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A3A3A1F8-A40B-4889-A190-41C05647041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Rectangle 2">
            <a:extLst>
              <a:ext uri="{FF2B5EF4-FFF2-40B4-BE49-F238E27FC236}">
                <a16:creationId xmlns:a16="http://schemas.microsoft.com/office/drawing/2014/main" id="{699AF7C5-3833-4714-B5CB-9CC447FB83CF}"/>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3">
            <a:extLst>
              <a:ext uri="{FF2B5EF4-FFF2-40B4-BE49-F238E27FC236}">
                <a16:creationId xmlns:a16="http://schemas.microsoft.com/office/drawing/2014/main" id="{D56ACF5A-845E-4B77-A82D-3661F8B09B83}"/>
              </a:ext>
            </a:extLst>
          </p:cNvPr>
          <p:cNvSpPr>
            <a:spLocks noGrp="1" noChangeArrowheads="1"/>
          </p:cNvSpPr>
          <p:nvPr>
            <p:ph type="sldNum" sz="quarter" idx="11"/>
          </p:nvPr>
        </p:nvSpPr>
        <p:spPr>
          <a:ln/>
        </p:spPr>
        <p:txBody>
          <a:bodyPr/>
          <a:lstStyle>
            <a:lvl1pPr>
              <a:defRPr/>
            </a:lvl1pPr>
          </a:lstStyle>
          <a:p>
            <a:fld id="{9C97E7FE-4A70-45C2-8163-FBB70F9FFC26}" type="slidenum">
              <a:rPr lang="ru-RU" altLang="ru-RU"/>
              <a:pPr/>
              <a:t>‹#›</a:t>
            </a:fld>
            <a:endParaRPr lang="ru-RU" altLang="ru-RU"/>
          </a:p>
        </p:txBody>
      </p:sp>
      <p:sp>
        <p:nvSpPr>
          <p:cNvPr id="7" name="Rectangle 14">
            <a:extLst>
              <a:ext uri="{FF2B5EF4-FFF2-40B4-BE49-F238E27FC236}">
                <a16:creationId xmlns:a16="http://schemas.microsoft.com/office/drawing/2014/main" id="{176F0B28-8F6E-4163-BA0B-50E1826ED057}"/>
              </a:ext>
            </a:extLst>
          </p:cNvPr>
          <p:cNvSpPr>
            <a:spLocks noGrp="1" noChangeArrowheads="1"/>
          </p:cNvSpPr>
          <p:nvPr>
            <p:ph type="ftr" sz="quarter"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3962045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C899F4-6633-4E37-B7B8-6903A46FA36C}"/>
              </a:ext>
            </a:extLst>
          </p:cNvPr>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E2CDC301-62EE-4EC9-866E-1B97B2FE3B37}"/>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a:extLst>
              <a:ext uri="{FF2B5EF4-FFF2-40B4-BE49-F238E27FC236}">
                <a16:creationId xmlns:a16="http://schemas.microsoft.com/office/drawing/2014/main" id="{7E2A3836-9A9E-4443-A480-124C6E88794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Rectangle 2">
            <a:extLst>
              <a:ext uri="{FF2B5EF4-FFF2-40B4-BE49-F238E27FC236}">
                <a16:creationId xmlns:a16="http://schemas.microsoft.com/office/drawing/2014/main" id="{05FCC4CC-DF72-4767-B020-13C9BC62394A}"/>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3">
            <a:extLst>
              <a:ext uri="{FF2B5EF4-FFF2-40B4-BE49-F238E27FC236}">
                <a16:creationId xmlns:a16="http://schemas.microsoft.com/office/drawing/2014/main" id="{6B9D1DE9-3E16-4CC9-BA00-DDB62E691673}"/>
              </a:ext>
            </a:extLst>
          </p:cNvPr>
          <p:cNvSpPr>
            <a:spLocks noGrp="1" noChangeArrowheads="1"/>
          </p:cNvSpPr>
          <p:nvPr>
            <p:ph type="sldNum" sz="quarter" idx="11"/>
          </p:nvPr>
        </p:nvSpPr>
        <p:spPr>
          <a:ln/>
        </p:spPr>
        <p:txBody>
          <a:bodyPr/>
          <a:lstStyle>
            <a:lvl1pPr>
              <a:defRPr/>
            </a:lvl1pPr>
          </a:lstStyle>
          <a:p>
            <a:fld id="{2A11C1A6-EFD1-4386-942B-09BC1160DC4C}" type="slidenum">
              <a:rPr lang="ru-RU" altLang="ru-RU"/>
              <a:pPr/>
              <a:t>‹#›</a:t>
            </a:fld>
            <a:endParaRPr lang="ru-RU" altLang="ru-RU"/>
          </a:p>
        </p:txBody>
      </p:sp>
      <p:sp>
        <p:nvSpPr>
          <p:cNvPr id="7" name="Rectangle 14">
            <a:extLst>
              <a:ext uri="{FF2B5EF4-FFF2-40B4-BE49-F238E27FC236}">
                <a16:creationId xmlns:a16="http://schemas.microsoft.com/office/drawing/2014/main" id="{C2C26925-6873-4DCA-BEB8-260A025F1A82}"/>
              </a:ext>
            </a:extLst>
          </p:cNvPr>
          <p:cNvSpPr>
            <a:spLocks noGrp="1" noChangeArrowheads="1"/>
          </p:cNvSpPr>
          <p:nvPr>
            <p:ph type="ftr" sz="quarter" idx="12"/>
          </p:nvPr>
        </p:nvSpPr>
        <p:spPr>
          <a:ln/>
        </p:spPr>
        <p:txBody>
          <a:bodyPr/>
          <a:lstStyle>
            <a:lvl1pPr>
              <a:defRPr/>
            </a:lvl1pPr>
          </a:lstStyle>
          <a:p>
            <a:pPr>
              <a:defRPr/>
            </a:pPr>
            <a:endParaRPr lang="ru-RU" altLang="ru-RU"/>
          </a:p>
        </p:txBody>
      </p:sp>
    </p:spTree>
    <p:extLst>
      <p:ext uri="{BB962C8B-B14F-4D97-AF65-F5344CB8AC3E}">
        <p14:creationId xmlns:p14="http://schemas.microsoft.com/office/powerpoint/2010/main" val="3297033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C267E447-66F8-4E25-B4E9-3D033A96A67B}"/>
              </a:ext>
            </a:extLst>
          </p:cNvPr>
          <p:cNvSpPr>
            <a:spLocks noGrp="1" noChangeArrowheads="1"/>
          </p:cNvSpPr>
          <p:nvPr>
            <p:ph type="dt" sz="half" idx="2"/>
          </p:nvPr>
        </p:nvSpPr>
        <p:spPr bwMode="auto">
          <a:xfrm>
            <a:off x="457200" y="625157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ru-RU" altLang="ru-RU"/>
          </a:p>
        </p:txBody>
      </p:sp>
      <p:sp>
        <p:nvSpPr>
          <p:cNvPr id="26627" name="Rectangle 3">
            <a:extLst>
              <a:ext uri="{FF2B5EF4-FFF2-40B4-BE49-F238E27FC236}">
                <a16:creationId xmlns:a16="http://schemas.microsoft.com/office/drawing/2014/main" id="{D20DBAA6-23C2-426C-B115-C4251816C2FB}"/>
              </a:ext>
            </a:extLst>
          </p:cNvPr>
          <p:cNvSpPr>
            <a:spLocks noGrp="1" noChangeArrowheads="1"/>
          </p:cNvSpPr>
          <p:nvPr>
            <p:ph type="sldNum" sz="quarter" idx="4"/>
          </p:nvPr>
        </p:nvSpPr>
        <p:spPr bwMode="auto">
          <a:xfrm>
            <a:off x="6553200" y="62484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2E4B222F-5B86-4709-A966-C38231C9B4E2}" type="slidenum">
              <a:rPr lang="ru-RU" altLang="ru-RU"/>
              <a:pPr/>
              <a:t>‹#›</a:t>
            </a:fld>
            <a:endParaRPr lang="ru-RU" altLang="ru-RU"/>
          </a:p>
        </p:txBody>
      </p:sp>
      <p:grpSp>
        <p:nvGrpSpPr>
          <p:cNvPr id="3076" name="Group 4">
            <a:extLst>
              <a:ext uri="{FF2B5EF4-FFF2-40B4-BE49-F238E27FC236}">
                <a16:creationId xmlns:a16="http://schemas.microsoft.com/office/drawing/2014/main" id="{D898FB82-72DE-4B31-9ED6-DFC53AC9D1B8}"/>
              </a:ext>
            </a:extLst>
          </p:cNvPr>
          <p:cNvGrpSpPr>
            <a:grpSpLocks/>
          </p:cNvGrpSpPr>
          <p:nvPr/>
        </p:nvGrpSpPr>
        <p:grpSpPr bwMode="auto">
          <a:xfrm>
            <a:off x="0" y="0"/>
            <a:ext cx="9140825" cy="6850063"/>
            <a:chOff x="0" y="0"/>
            <a:chExt cx="5758" cy="4315"/>
          </a:xfrm>
        </p:grpSpPr>
        <p:grpSp>
          <p:nvGrpSpPr>
            <p:cNvPr id="3080" name="Group 5">
              <a:extLst>
                <a:ext uri="{FF2B5EF4-FFF2-40B4-BE49-F238E27FC236}">
                  <a16:creationId xmlns:a16="http://schemas.microsoft.com/office/drawing/2014/main" id="{989F5E85-1417-420A-88B2-D5CE588ABE40}"/>
                </a:ext>
              </a:extLst>
            </p:cNvPr>
            <p:cNvGrpSpPr>
              <a:grpSpLocks/>
            </p:cNvGrpSpPr>
            <p:nvPr userDrawn="1"/>
          </p:nvGrpSpPr>
          <p:grpSpPr bwMode="auto">
            <a:xfrm>
              <a:off x="1728" y="2230"/>
              <a:ext cx="4027" cy="2085"/>
              <a:chOff x="1728" y="2230"/>
              <a:chExt cx="4027" cy="2085"/>
            </a:xfrm>
          </p:grpSpPr>
          <p:sp>
            <p:nvSpPr>
              <p:cNvPr id="26630" name="Freeform 6">
                <a:extLst>
                  <a:ext uri="{FF2B5EF4-FFF2-40B4-BE49-F238E27FC236}">
                    <a16:creationId xmlns:a16="http://schemas.microsoft.com/office/drawing/2014/main" id="{4DCFE853-6BB9-46DF-9479-479E0A2ED81E}"/>
                  </a:ext>
                </a:extLst>
              </p:cNvPr>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ru-RU"/>
              </a:p>
            </p:txBody>
          </p:sp>
          <p:sp>
            <p:nvSpPr>
              <p:cNvPr id="26631" name="Freeform 7">
                <a:extLst>
                  <a:ext uri="{FF2B5EF4-FFF2-40B4-BE49-F238E27FC236}">
                    <a16:creationId xmlns:a16="http://schemas.microsoft.com/office/drawing/2014/main" id="{7EA4D077-6A10-4DBB-9EEB-CD540BEA9465}"/>
                  </a:ext>
                </a:extLst>
              </p:cNvPr>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ru-RU"/>
              </a:p>
            </p:txBody>
          </p:sp>
          <p:sp>
            <p:nvSpPr>
              <p:cNvPr id="26632" name="Freeform 8">
                <a:extLst>
                  <a:ext uri="{FF2B5EF4-FFF2-40B4-BE49-F238E27FC236}">
                    <a16:creationId xmlns:a16="http://schemas.microsoft.com/office/drawing/2014/main" id="{04204038-DC32-4130-B555-F5262628C706}"/>
                  </a:ext>
                </a:extLst>
              </p:cNvPr>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ru-RU"/>
              </a:p>
            </p:txBody>
          </p:sp>
          <p:sp>
            <p:nvSpPr>
              <p:cNvPr id="3086" name="Freeform 9">
                <a:extLst>
                  <a:ext uri="{FF2B5EF4-FFF2-40B4-BE49-F238E27FC236}">
                    <a16:creationId xmlns:a16="http://schemas.microsoft.com/office/drawing/2014/main" id="{EE6B18AA-AFD5-4143-A0A4-ECF479845185}"/>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26634" name="Freeform 10">
                <a:extLst>
                  <a:ext uri="{FF2B5EF4-FFF2-40B4-BE49-F238E27FC236}">
                    <a16:creationId xmlns:a16="http://schemas.microsoft.com/office/drawing/2014/main" id="{EB049F63-1B84-4290-A666-97A94190AD10}"/>
                  </a:ext>
                </a:extLst>
              </p:cNvPr>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ru-RU"/>
              </a:p>
            </p:txBody>
          </p:sp>
        </p:grpSp>
        <p:sp>
          <p:nvSpPr>
            <p:cNvPr id="26635" name="Freeform 11">
              <a:extLst>
                <a:ext uri="{FF2B5EF4-FFF2-40B4-BE49-F238E27FC236}">
                  <a16:creationId xmlns:a16="http://schemas.microsoft.com/office/drawing/2014/main" id="{048FF6FC-91A2-4F14-9D66-14C28D8D1C89}"/>
                </a:ext>
              </a:extLst>
            </p:cNvPr>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defRPr/>
              </a:pPr>
              <a:endParaRPr lang="ru-RU"/>
            </a:p>
          </p:txBody>
        </p:sp>
        <p:sp>
          <p:nvSpPr>
            <p:cNvPr id="3082" name="Freeform 12">
              <a:extLst>
                <a:ext uri="{FF2B5EF4-FFF2-40B4-BE49-F238E27FC236}">
                  <a16:creationId xmlns:a16="http://schemas.microsoft.com/office/drawing/2014/main" id="{0E96151E-402F-41D6-8263-24648F516161}"/>
                </a:ext>
              </a:extLst>
            </p:cNvPr>
            <p:cNvSpPr>
              <a:spLocks/>
            </p:cNvSpPr>
            <p:nvPr/>
          </p:nvSpPr>
          <p:spPr bwMode="hidden">
            <a:xfrm>
              <a:off x="0" y="0"/>
              <a:ext cx="5758" cy="1776"/>
            </a:xfrm>
            <a:custGeom>
              <a:avLst/>
              <a:gdLst>
                <a:gd name="T0" fmla="*/ 0 w 5740"/>
                <a:gd name="T1" fmla="*/ 0 h 1906"/>
                <a:gd name="T2" fmla="*/ 0 w 5740"/>
                <a:gd name="T3" fmla="*/ 1542 h 1906"/>
                <a:gd name="T4" fmla="*/ 5794 w 5740"/>
                <a:gd name="T5" fmla="*/ 1542 h 1906"/>
                <a:gd name="T6" fmla="*/ 579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grpSp>
      <p:sp>
        <p:nvSpPr>
          <p:cNvPr id="26637" name="Rectangle 13">
            <a:extLst>
              <a:ext uri="{FF2B5EF4-FFF2-40B4-BE49-F238E27FC236}">
                <a16:creationId xmlns:a16="http://schemas.microsoft.com/office/drawing/2014/main" id="{2829181F-8B01-41B4-BEF2-51F2A23863A2}"/>
              </a:ext>
            </a:extLst>
          </p:cNvPr>
          <p:cNvSpPr>
            <a:spLocks noGrp="1" noRot="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26638" name="Rectangle 14">
            <a:extLst>
              <a:ext uri="{FF2B5EF4-FFF2-40B4-BE49-F238E27FC236}">
                <a16:creationId xmlns:a16="http://schemas.microsoft.com/office/drawing/2014/main" id="{0A66023D-75F0-46A0-A195-B08412B88491}"/>
              </a:ext>
            </a:extLst>
          </p:cNvPr>
          <p:cNvSpPr>
            <a:spLocks noGrp="1" noChangeArrowheads="1"/>
          </p:cNvSpPr>
          <p:nvPr>
            <p:ph type="ftr" sz="quarter" idx="3"/>
          </p:nvPr>
        </p:nvSpPr>
        <p:spPr bwMode="auto">
          <a:xfrm>
            <a:off x="3124200" y="624840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Arial" panose="020B0604020202020204" pitchFamily="34" charset="0"/>
              </a:defRPr>
            </a:lvl1pPr>
          </a:lstStyle>
          <a:p>
            <a:pPr>
              <a:defRPr/>
            </a:pPr>
            <a:endParaRPr lang="ru-RU" altLang="ru-RU"/>
          </a:p>
        </p:txBody>
      </p:sp>
      <p:sp>
        <p:nvSpPr>
          <p:cNvPr id="26639" name="Rectangle 15">
            <a:extLst>
              <a:ext uri="{FF2B5EF4-FFF2-40B4-BE49-F238E27FC236}">
                <a16:creationId xmlns:a16="http://schemas.microsoft.com/office/drawing/2014/main" id="{5005D1DE-42C7-48B5-9C72-9C34542923C7}"/>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Tree>
  </p:cSld>
  <p:clrMap bg1="dk2" tx1="lt1" bg2="dk1" tx2="lt2" accent1="accent1" accent2="accent2" accent3="accent3" accent4="accent4" accent5="accent5" accent6="accent6" hlink="hlink" folHlink="folHlink"/>
  <p:sldLayoutIdLst>
    <p:sldLayoutId id="2147483700"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ctr" rtl="0" eaLnBrk="0" fontAlgn="base" hangingPunct="0">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hyperlink" Target="http://www.sport.sfedu.r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38.xml"/><Relationship Id="rId3" Type="http://schemas.openxmlformats.org/officeDocument/2006/relationships/slide" Target="slide14.xml"/><Relationship Id="rId7" Type="http://schemas.openxmlformats.org/officeDocument/2006/relationships/slide" Target="slide134.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33.xml"/><Relationship Id="rId5" Type="http://schemas.openxmlformats.org/officeDocument/2006/relationships/slide" Target="slide34.xml"/><Relationship Id="rId4" Type="http://schemas.openxmlformats.org/officeDocument/2006/relationships/slide" Target="slide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oleObject" Target="../embeddings/oleObject2.bin"/></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8.png"/><Relationship Id="rId4" Type="http://schemas.openxmlformats.org/officeDocument/2006/relationships/oleObject" Target="../embeddings/oleObject3.bin"/></Relationships>
</file>

<file path=ppt/slides/_rels/slide68.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9.png"/><Relationship Id="rId4" Type="http://schemas.openxmlformats.org/officeDocument/2006/relationships/oleObject" Target="../embeddings/oleObject4.bin"/></Relationships>
</file>

<file path=ppt/slides/_rels/slide6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A2E6808-DCA3-4151-BA77-4C4E87B3416D}"/>
              </a:ext>
            </a:extLst>
          </p:cNvPr>
          <p:cNvSpPr>
            <a:spLocks noGrp="1" noRot="1" noChangeArrowheads="1"/>
          </p:cNvSpPr>
          <p:nvPr>
            <p:ph type="ctrTitle" idx="4294967295"/>
          </p:nvPr>
        </p:nvSpPr>
        <p:spPr>
          <a:xfrm>
            <a:off x="914400" y="1905000"/>
            <a:ext cx="8001000" cy="3505200"/>
          </a:xfrm>
        </p:spPr>
        <p:txBody>
          <a:bodyPr/>
          <a:lstStyle/>
          <a:p>
            <a:pPr eaLnBrk="1" hangingPunct="1">
              <a:defRPr/>
            </a:pPr>
            <a:r>
              <a:rPr lang="ru-RU" altLang="ru-RU" sz="5400" dirty="0"/>
              <a:t>СПОРТИВНЫЙ ОТБОР И ПРОГНОЗИРОВАНИЕ РЕЗУЛЬТАТОВ</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77972E02-9BC5-4475-8D3E-DB27A6F48928}"/>
              </a:ext>
            </a:extLst>
          </p:cNvPr>
          <p:cNvSpPr>
            <a:spLocks noGrp="1" noRot="1" noChangeArrowheads="1"/>
          </p:cNvSpPr>
          <p:nvPr>
            <p:ph type="title"/>
          </p:nvPr>
        </p:nvSpPr>
        <p:spPr/>
        <p:txBody>
          <a:bodyPr/>
          <a:lstStyle/>
          <a:p>
            <a:pPr eaLnBrk="1" hangingPunct="1">
              <a:defRPr/>
            </a:pPr>
            <a:r>
              <a:rPr lang="ru-RU" altLang="ru-RU" sz="2800"/>
              <a:t>Условная система спорта </a:t>
            </a:r>
            <a:br>
              <a:rPr lang="ru-RU" altLang="ru-RU" sz="2800"/>
            </a:br>
            <a:r>
              <a:rPr lang="ru-RU" altLang="ru-RU" sz="2800"/>
              <a:t>(на примере одного вида или в масштабе национального спортивного движения)</a:t>
            </a:r>
          </a:p>
        </p:txBody>
      </p:sp>
      <p:graphicFrame>
        <p:nvGraphicFramePr>
          <p:cNvPr id="2" name="Схема 1">
            <a:extLst>
              <a:ext uri="{FF2B5EF4-FFF2-40B4-BE49-F238E27FC236}">
                <a16:creationId xmlns:a16="http://schemas.microsoft.com/office/drawing/2014/main" id="{08CCB007-3FE6-447E-9E5F-4C50329ED390}"/>
              </a:ext>
            </a:extLst>
          </p:cNvPr>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9DAB3594-C91E-4B15-8294-E50ECCDFA7F5}"/>
              </a:ext>
            </a:extLst>
          </p:cNvPr>
          <p:cNvSpPr>
            <a:spLocks noGrp="1" noRot="1" noChangeArrowheads="1"/>
          </p:cNvSpPr>
          <p:nvPr>
            <p:ph type="title"/>
          </p:nvPr>
        </p:nvSpPr>
        <p:spPr/>
        <p:txBody>
          <a:bodyPr/>
          <a:lstStyle/>
          <a:p>
            <a:pPr eaLnBrk="1" hangingPunct="1">
              <a:defRPr/>
            </a:pPr>
            <a:r>
              <a:rPr lang="ru-RU" altLang="ru-RU" sz="4000"/>
              <a:t>ИЗМЕРЕНИЕ ПОПЕРЕЧНЫХ РАЗМЕРОВ ТЕЛА</a:t>
            </a:r>
          </a:p>
        </p:txBody>
      </p:sp>
      <p:sp>
        <p:nvSpPr>
          <p:cNvPr id="58371" name="Rectangle 3">
            <a:extLst>
              <a:ext uri="{FF2B5EF4-FFF2-40B4-BE49-F238E27FC236}">
                <a16:creationId xmlns:a16="http://schemas.microsoft.com/office/drawing/2014/main" id="{44419B50-37EE-479F-A494-8BF034E49AE0}"/>
              </a:ext>
            </a:extLst>
          </p:cNvPr>
          <p:cNvSpPr>
            <a:spLocks noGrp="1" noChangeArrowheads="1"/>
          </p:cNvSpPr>
          <p:nvPr>
            <p:ph type="body" idx="1"/>
          </p:nvPr>
        </p:nvSpPr>
        <p:spPr/>
        <p:txBody>
          <a:bodyPr/>
          <a:lstStyle/>
          <a:p>
            <a:pPr eaLnBrk="1" hangingPunct="1">
              <a:lnSpc>
                <a:spcPct val="90000"/>
              </a:lnSpc>
              <a:defRPr/>
            </a:pPr>
            <a:r>
              <a:rPr lang="ru-RU" altLang="ru-RU" sz="2400"/>
              <a:t>АКРОМИАЛЬНЫИ ДИАМЕТР (ШИРИНА ПЛЕЧ) - расстояние между правой и левой акромиальными (плечевыми) точками. Измерение легче проводить спереди.</a:t>
            </a:r>
          </a:p>
          <a:p>
            <a:pPr eaLnBrk="1" hangingPunct="1">
              <a:lnSpc>
                <a:spcPct val="90000"/>
              </a:lnSpc>
              <a:defRPr/>
            </a:pPr>
            <a:r>
              <a:rPr lang="ru-RU" altLang="ru-RU" sz="2400"/>
              <a:t>СРЕДНЕГРУДИННЫЙ ПОПЕРЕЧНЫЙ ДИАМЕТР ГРУДНОЙ КЛЕТКИ - горизонтальное расстояние между наиболее выступающими точками боковых поверхностей грудной клетки на уровне среднегрудинной точки, что соответствует уровню верхнего края четвертых ребер. Ножки толстотного циркуля устанавливаются по среднеподмышечным линиям с обеих сторон грудной клетки.</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604B85AD-38C4-4C6F-A546-62AB1BF043A0}"/>
              </a:ext>
            </a:extLst>
          </p:cNvPr>
          <p:cNvSpPr>
            <a:spLocks noGrp="1" noRot="1" noChangeArrowheads="1"/>
          </p:cNvSpPr>
          <p:nvPr>
            <p:ph type="title"/>
          </p:nvPr>
        </p:nvSpPr>
        <p:spPr/>
        <p:txBody>
          <a:bodyPr/>
          <a:lstStyle/>
          <a:p>
            <a:pPr eaLnBrk="1" hangingPunct="1">
              <a:defRPr/>
            </a:pPr>
            <a:r>
              <a:rPr lang="ru-RU" altLang="ru-RU" sz="4000"/>
              <a:t>ИЗМЕРЕНИЕ ПОПЕРЕЧНЫХ РАЗМЕРОВ ТЕЛА</a:t>
            </a:r>
          </a:p>
        </p:txBody>
      </p:sp>
      <p:sp>
        <p:nvSpPr>
          <p:cNvPr id="59395" name="Rectangle 3">
            <a:extLst>
              <a:ext uri="{FF2B5EF4-FFF2-40B4-BE49-F238E27FC236}">
                <a16:creationId xmlns:a16="http://schemas.microsoft.com/office/drawing/2014/main" id="{2282B0FE-EEDB-474F-9E67-1E8B0471A6D8}"/>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a:t>   САГИТТАЛЬНЫЙ (ПЕРЕДНЕЗАДНИЙ) СРЕДНЕГРУ­ДИННЫЙ ДИАМЕТР ГРУДНОЙ КЛЕТКИ - измеряется в горизонтальной плоскости по сагиттальной оси на уровне среднегрудинной точки. Одна ножка циркуля устанавливается на среднегрудинной точке, другая - на позвоночнике при строго горизонтальном положении линейки.</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9F69CE21-71C4-49C7-92AA-20C8313F043E}"/>
              </a:ext>
            </a:extLst>
          </p:cNvPr>
          <p:cNvSpPr>
            <a:spLocks noGrp="1" noRot="1" noChangeArrowheads="1"/>
          </p:cNvSpPr>
          <p:nvPr>
            <p:ph type="title"/>
          </p:nvPr>
        </p:nvSpPr>
        <p:spPr/>
        <p:txBody>
          <a:bodyPr/>
          <a:lstStyle/>
          <a:p>
            <a:pPr eaLnBrk="1" hangingPunct="1">
              <a:defRPr/>
            </a:pPr>
            <a:r>
              <a:rPr lang="ru-RU" altLang="ru-RU" sz="4000"/>
              <a:t>ИЗМЕРЕНИЕ ПОПЕРЕЧНЫХ РАЗМЕРОВ ТЕЛА</a:t>
            </a:r>
          </a:p>
        </p:txBody>
      </p:sp>
      <p:sp>
        <p:nvSpPr>
          <p:cNvPr id="60419" name="Rectangle 3">
            <a:extLst>
              <a:ext uri="{FF2B5EF4-FFF2-40B4-BE49-F238E27FC236}">
                <a16:creationId xmlns:a16="http://schemas.microsoft.com/office/drawing/2014/main" id="{66F79CB6-3AF6-4A32-AEA4-B7DCE5938FD7}"/>
              </a:ext>
            </a:extLst>
          </p:cNvPr>
          <p:cNvSpPr>
            <a:spLocks noGrp="1" noChangeArrowheads="1"/>
          </p:cNvSpPr>
          <p:nvPr>
            <p:ph type="body" idx="1"/>
          </p:nvPr>
        </p:nvSpPr>
        <p:spPr/>
        <p:txBody>
          <a:bodyPr/>
          <a:lstStyle/>
          <a:p>
            <a:pPr eaLnBrk="1" hangingPunct="1">
              <a:defRPr/>
            </a:pPr>
            <a:r>
              <a:rPr lang="ru-RU" altLang="ru-RU" sz="2800"/>
              <a:t>ТАЗОГРЕБНЕВЫЙ диаметр (ШИРИНА ТАЗА) - наибольшее расстояние между двумя подвздошно-гребневыми точками, т.е. расстояние между наиболее удаленными друг от друга точками подвздошных гребней. Измеряется при достаточно сильном нажиме толстотным циркулем.</a:t>
            </a:r>
          </a:p>
          <a:p>
            <a:pPr eaLnBrk="1" hangingPunct="1">
              <a:defRPr/>
            </a:pPr>
            <a:r>
              <a:rPr lang="ru-RU" altLang="ru-RU" sz="2800"/>
              <a:t>НИЖНИЙ ЭПИФИЗ ПЛЕЧА - наибольшее расстояние по горизонтали между наружным и внутренним надмыщелками плечевой кости.</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35DCDA52-9F39-4EDF-B3C4-DB38771AE0A0}"/>
              </a:ext>
            </a:extLst>
          </p:cNvPr>
          <p:cNvSpPr>
            <a:spLocks noGrp="1" noRot="1" noChangeArrowheads="1"/>
          </p:cNvSpPr>
          <p:nvPr>
            <p:ph type="title"/>
          </p:nvPr>
        </p:nvSpPr>
        <p:spPr/>
        <p:txBody>
          <a:bodyPr/>
          <a:lstStyle/>
          <a:p>
            <a:pPr eaLnBrk="1" hangingPunct="1">
              <a:defRPr/>
            </a:pPr>
            <a:r>
              <a:rPr lang="ru-RU" altLang="ru-RU" sz="4000"/>
              <a:t>ИЗМЕРЕНИЕ ПОПЕРЕЧНЫХ РАЗМЕРОВ ТЕЛА</a:t>
            </a:r>
          </a:p>
        </p:txBody>
      </p:sp>
      <p:sp>
        <p:nvSpPr>
          <p:cNvPr id="61443" name="Rectangle 3">
            <a:extLst>
              <a:ext uri="{FF2B5EF4-FFF2-40B4-BE49-F238E27FC236}">
                <a16:creationId xmlns:a16="http://schemas.microsoft.com/office/drawing/2014/main" id="{A792D699-0903-4C83-866B-D1025DA1CF6E}"/>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НИЖНИЙ ЭПИФИЗ ПРЕДПЛЕЧЬЯ - наибольшее расстояние по горизонтали между шиловидными отростками лучевой и локтевой костей. Измерение выполняется верхней штангой (верхушкой) антропометра, обязательно горизонтально, без сдавливания мягких тканей</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B9016516-1E24-4BFB-B7C1-D4FE1024FFB1}"/>
              </a:ext>
            </a:extLst>
          </p:cNvPr>
          <p:cNvSpPr>
            <a:spLocks noGrp="1" noRot="1" noChangeArrowheads="1"/>
          </p:cNvSpPr>
          <p:nvPr>
            <p:ph type="title"/>
          </p:nvPr>
        </p:nvSpPr>
        <p:spPr/>
        <p:txBody>
          <a:bodyPr/>
          <a:lstStyle/>
          <a:p>
            <a:pPr eaLnBrk="1" hangingPunct="1">
              <a:defRPr/>
            </a:pPr>
            <a:r>
              <a:rPr lang="ru-RU" altLang="ru-RU" sz="4000"/>
              <a:t>ИЗМЕРЕНИЕ ПОПЕРЕЧНЫХ РАЗМЕРОВ ТЕЛА</a:t>
            </a:r>
          </a:p>
        </p:txBody>
      </p:sp>
      <p:sp>
        <p:nvSpPr>
          <p:cNvPr id="62467" name="Rectangle 3">
            <a:extLst>
              <a:ext uri="{FF2B5EF4-FFF2-40B4-BE49-F238E27FC236}">
                <a16:creationId xmlns:a16="http://schemas.microsoft.com/office/drawing/2014/main" id="{5A6C55BB-9F70-452B-95E1-CAB413750A6D}"/>
              </a:ext>
            </a:extLst>
          </p:cNvPr>
          <p:cNvSpPr>
            <a:spLocks noGrp="1" noChangeArrowheads="1"/>
          </p:cNvSpPr>
          <p:nvPr>
            <p:ph type="body" idx="1"/>
          </p:nvPr>
        </p:nvSpPr>
        <p:spPr/>
        <p:txBody>
          <a:bodyPr/>
          <a:lstStyle/>
          <a:p>
            <a:pPr eaLnBrk="1" hangingPunct="1">
              <a:lnSpc>
                <a:spcPct val="90000"/>
              </a:lnSpc>
              <a:defRPr/>
            </a:pPr>
            <a:r>
              <a:rPr lang="ru-RU" altLang="ru-RU" sz="2800"/>
              <a:t>НИЖНИЙ ЭПИФИЗ БЕДРА - наибольшее расстояние по горизонтали между внутренним и наружным надмыщелками бедренной кости.</a:t>
            </a:r>
          </a:p>
          <a:p>
            <a:pPr eaLnBrk="1" hangingPunct="1">
              <a:lnSpc>
                <a:spcPct val="90000"/>
              </a:lnSpc>
              <a:defRPr/>
            </a:pPr>
            <a:r>
              <a:rPr lang="ru-RU" altLang="ru-RU" sz="2800"/>
              <a:t>НИЖНИЙ ЭПИФИЗ ГОЛЕНИ - наибольшее расстояние по горизонтали между наружной и внутренней лодыжками голени.</a:t>
            </a:r>
          </a:p>
          <a:p>
            <a:pPr eaLnBrk="1" hangingPunct="1">
              <a:lnSpc>
                <a:spcPct val="90000"/>
              </a:lnSpc>
              <a:defRPr/>
            </a:pPr>
            <a:r>
              <a:rPr lang="ru-RU" altLang="ru-RU" sz="2800"/>
              <a:t>ШИРИНА КИСТИ - прямолинейное расстояние между головками 2-й и 5-й пястных костей. Измерение проводится верхушкой антропометра.</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6167C7CC-FF1B-4CB2-B4CF-160440DE2239}"/>
              </a:ext>
            </a:extLst>
          </p:cNvPr>
          <p:cNvSpPr>
            <a:spLocks noGrp="1" noRot="1" noChangeArrowheads="1"/>
          </p:cNvSpPr>
          <p:nvPr>
            <p:ph type="title"/>
          </p:nvPr>
        </p:nvSpPr>
        <p:spPr/>
        <p:txBody>
          <a:bodyPr/>
          <a:lstStyle/>
          <a:p>
            <a:pPr eaLnBrk="1" hangingPunct="1">
              <a:defRPr/>
            </a:pPr>
            <a:r>
              <a:rPr lang="ru-RU" altLang="ru-RU" sz="4000"/>
              <a:t>ИЗМЕРЕНИЕ ПОПЕРЕЧНЫХ РАЗМЕРОВ ТЕЛА</a:t>
            </a:r>
          </a:p>
        </p:txBody>
      </p:sp>
      <p:sp>
        <p:nvSpPr>
          <p:cNvPr id="63491" name="Rectangle 3">
            <a:extLst>
              <a:ext uri="{FF2B5EF4-FFF2-40B4-BE49-F238E27FC236}">
                <a16:creationId xmlns:a16="http://schemas.microsoft.com/office/drawing/2014/main" id="{79223C61-161F-4882-82BE-52448E819ABF}"/>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ДЛИНА СТОПЫ - расстояние между наиболее выдающейся кзади точкой пятки и самой дальней от нее точкой на конце первого или второго пальца. Измерение проводится верхушкой антропометра.</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3484F6E9-1D04-44E9-830E-9FAF13C319CF}"/>
              </a:ext>
            </a:extLst>
          </p:cNvPr>
          <p:cNvSpPr>
            <a:spLocks noGrp="1" noRot="1" noChangeArrowheads="1"/>
          </p:cNvSpPr>
          <p:nvPr>
            <p:ph type="title"/>
          </p:nvPr>
        </p:nvSpPr>
        <p:spPr/>
        <p:txBody>
          <a:bodyPr/>
          <a:lstStyle/>
          <a:p>
            <a:pPr eaLnBrk="1" hangingPunct="1">
              <a:defRPr/>
            </a:pPr>
            <a:r>
              <a:rPr lang="ru-RU" altLang="ru-RU" sz="4000"/>
              <a:t>ИЗМЕРЕНИЕ ПОПЕРЕЧНЫХ РАЗМЕРОВ ТЕЛА</a:t>
            </a:r>
          </a:p>
        </p:txBody>
      </p:sp>
      <p:sp>
        <p:nvSpPr>
          <p:cNvPr id="64515" name="Rectangle 3">
            <a:extLst>
              <a:ext uri="{FF2B5EF4-FFF2-40B4-BE49-F238E27FC236}">
                <a16:creationId xmlns:a16="http://schemas.microsoft.com/office/drawing/2014/main" id="{D11F89BF-42B3-45C8-8E80-DC5EE0C243D7}"/>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ШИРИНА СТОПЫ (ПЛЮСНЕВАЯ) - прямое расстояние между наружной (наиболее выдающейся на наружном крае стопы в области головки пятой плюсневой кости) и внутренней (наиболее выдающейся на внутреннем крае стопы в области головки первой плюсневой кости) плюсневыми точками. Измеряется верхушкой антропометра.</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5663D211-421E-42B5-9AE6-AB26F978AD71}"/>
              </a:ext>
            </a:extLst>
          </p:cNvPr>
          <p:cNvSpPr>
            <a:spLocks noGrp="1" noRot="1" noChangeArrowheads="1"/>
          </p:cNvSpPr>
          <p:nvPr>
            <p:ph type="title"/>
          </p:nvPr>
        </p:nvSpPr>
        <p:spPr/>
        <p:txBody>
          <a:bodyPr/>
          <a:lstStyle/>
          <a:p>
            <a:pPr eaLnBrk="1" hangingPunct="1">
              <a:defRPr/>
            </a:pPr>
            <a:r>
              <a:rPr lang="ru-RU" altLang="ru-RU" sz="4000"/>
              <a:t>ИЗМЕРЕНИЕ ОБХВАТНЫХ РАЗМЕРОВ ТЕЛА</a:t>
            </a:r>
          </a:p>
        </p:txBody>
      </p:sp>
      <p:sp>
        <p:nvSpPr>
          <p:cNvPr id="65539" name="Rectangle 3">
            <a:extLst>
              <a:ext uri="{FF2B5EF4-FFF2-40B4-BE49-F238E27FC236}">
                <a16:creationId xmlns:a16="http://schemas.microsoft.com/office/drawing/2014/main" id="{792CC118-BB5A-4FAF-837F-6F8D91A628B1}"/>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ОБХВАТ ГРУДНОЙ КЛЕТКИ - лента проходит сзади под нижними углами лопаток, спереди у мужчин и детей - на уровне сосков, а у женщин - по верхнему краю грудной железы. Обхват грудной клетки измеряется при трех состояниях: глубоком вдохе, глубоком выдохе и промежуточном состоянии.</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BEFEBE21-EF5B-4DAE-B5E4-96F59690FB96}"/>
              </a:ext>
            </a:extLst>
          </p:cNvPr>
          <p:cNvSpPr>
            <a:spLocks noGrp="1" noRot="1" noChangeArrowheads="1"/>
          </p:cNvSpPr>
          <p:nvPr>
            <p:ph type="title"/>
          </p:nvPr>
        </p:nvSpPr>
        <p:spPr/>
        <p:txBody>
          <a:bodyPr/>
          <a:lstStyle/>
          <a:p>
            <a:pPr eaLnBrk="1" hangingPunct="1">
              <a:defRPr/>
            </a:pPr>
            <a:r>
              <a:rPr lang="ru-RU" altLang="ru-RU" sz="4000"/>
              <a:t>ИЗМЕРЕНИЕ ОБХВАТНЫХ РАЗМЕРОВ ТЕЛА</a:t>
            </a:r>
          </a:p>
        </p:txBody>
      </p:sp>
      <p:sp>
        <p:nvSpPr>
          <p:cNvPr id="66563" name="Rectangle 3">
            <a:extLst>
              <a:ext uri="{FF2B5EF4-FFF2-40B4-BE49-F238E27FC236}">
                <a16:creationId xmlns:a16="http://schemas.microsoft.com/office/drawing/2014/main" id="{A2310B65-CC04-4FC8-9FB7-67913772CFE2}"/>
              </a:ext>
            </a:extLst>
          </p:cNvPr>
          <p:cNvSpPr>
            <a:spLocks noGrp="1" noChangeArrowheads="1"/>
          </p:cNvSpPr>
          <p:nvPr>
            <p:ph type="body" idx="1"/>
          </p:nvPr>
        </p:nvSpPr>
        <p:spPr/>
        <p:txBody>
          <a:bodyPr/>
          <a:lstStyle/>
          <a:p>
            <a:pPr eaLnBrk="1" hangingPunct="1">
              <a:defRPr/>
            </a:pPr>
            <a:r>
              <a:rPr lang="ru-RU" altLang="ru-RU" sz="2800"/>
              <a:t>ОБХВАТ ПЛЕЧА В НАПРЯЖЕННОМ СОСТОЯНИИ - испытуемый поднимает руку до горизонтального положения, сгибает ее в локтевом суставе и максимально напрягает мышцы плеч. Измерение выполняется в наиболее широкой части плеча.</a:t>
            </a:r>
          </a:p>
          <a:p>
            <a:pPr eaLnBrk="1" hangingPunct="1">
              <a:defRPr/>
            </a:pPr>
            <a:r>
              <a:rPr lang="ru-RU" altLang="ru-RU" sz="2800"/>
              <a:t>ОБХВАТ ПЛЕЧА В СПОКОЙНОМ СОСТОЯНИИ - измеряется в месте наибольшего развития мышц плеча. Рука свободно свисает, мышцы расслаблены.</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F2A245B4-B140-4E7B-A536-62D681E3E50E}"/>
              </a:ext>
            </a:extLst>
          </p:cNvPr>
          <p:cNvSpPr>
            <a:spLocks noGrp="1" noRot="1" noChangeArrowheads="1"/>
          </p:cNvSpPr>
          <p:nvPr>
            <p:ph type="title"/>
          </p:nvPr>
        </p:nvSpPr>
        <p:spPr/>
        <p:txBody>
          <a:bodyPr/>
          <a:lstStyle/>
          <a:p>
            <a:pPr eaLnBrk="1" hangingPunct="1">
              <a:defRPr/>
            </a:pPr>
            <a:r>
              <a:rPr lang="ru-RU" altLang="ru-RU" sz="4000"/>
              <a:t>ИЗМЕРЕНИЕ ОБХВАТНЫХ РАЗМЕРОВ ТЕЛА</a:t>
            </a:r>
          </a:p>
        </p:txBody>
      </p:sp>
      <p:sp>
        <p:nvSpPr>
          <p:cNvPr id="67587" name="Rectangle 3">
            <a:extLst>
              <a:ext uri="{FF2B5EF4-FFF2-40B4-BE49-F238E27FC236}">
                <a16:creationId xmlns:a16="http://schemas.microsoft.com/office/drawing/2014/main" id="{4A1E1BC3-B631-48D1-9246-9A0CBB395C54}"/>
              </a:ext>
            </a:extLst>
          </p:cNvPr>
          <p:cNvSpPr>
            <a:spLocks noGrp="1" noChangeArrowheads="1"/>
          </p:cNvSpPr>
          <p:nvPr>
            <p:ph type="body" idx="1"/>
          </p:nvPr>
        </p:nvSpPr>
        <p:spPr/>
        <p:txBody>
          <a:bodyPr/>
          <a:lstStyle/>
          <a:p>
            <a:pPr eaLnBrk="1" hangingPunct="1">
              <a:lnSpc>
                <a:spcPct val="90000"/>
              </a:lnSpc>
              <a:defRPr/>
            </a:pPr>
            <a:r>
              <a:rPr lang="ru-RU" altLang="ru-RU"/>
              <a:t>ОБХВАТ ПРЕДПЛЕЧЬЯ - измеряется в месте наибольшего развития мышц на свободно свисающей руке, мышцы расслаблены.</a:t>
            </a:r>
          </a:p>
          <a:p>
            <a:pPr eaLnBrk="1" hangingPunct="1">
              <a:lnSpc>
                <a:spcPct val="90000"/>
              </a:lnSpc>
              <a:defRPr/>
            </a:pPr>
            <a:r>
              <a:rPr lang="ru-RU" altLang="ru-RU"/>
              <a:t>ОБХВАТ БЕДРА. Исходное положение измеряемого: ноги на ширине плеч, вес тела равномерно распределен на обе ноги. Лента накладывается на бедро под ягодичной складкой.</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a:extLst>
              <a:ext uri="{FF2B5EF4-FFF2-40B4-BE49-F238E27FC236}">
                <a16:creationId xmlns:a16="http://schemas.microsoft.com/office/drawing/2014/main" id="{C6880527-8E37-4486-97D5-4584E7FE6C3C}"/>
              </a:ext>
            </a:extLst>
          </p:cNvPr>
          <p:cNvSpPr>
            <a:spLocks noGrp="1" noRot="1" noChangeArrowheads="1"/>
          </p:cNvSpPr>
          <p:nvPr>
            <p:ph type="title"/>
          </p:nvPr>
        </p:nvSpPr>
        <p:spPr/>
        <p:txBody>
          <a:bodyPr/>
          <a:lstStyle/>
          <a:p>
            <a:pPr eaLnBrk="1" hangingPunct="1">
              <a:defRPr/>
            </a:pPr>
            <a:r>
              <a:rPr lang="ru-RU" altLang="ru-RU" sz="3200"/>
              <a:t>Количество занимающихся спортсменов</a:t>
            </a:r>
          </a:p>
        </p:txBody>
      </p:sp>
      <p:graphicFrame>
        <p:nvGraphicFramePr>
          <p:cNvPr id="2" name="Схема 1">
            <a:extLst>
              <a:ext uri="{FF2B5EF4-FFF2-40B4-BE49-F238E27FC236}">
                <a16:creationId xmlns:a16="http://schemas.microsoft.com/office/drawing/2014/main" id="{A0E7DFB8-02A6-4D43-8463-85DC391111FF}"/>
              </a:ext>
            </a:extLst>
          </p:cNvPr>
          <p:cNvGraphicFramePr/>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488748FA-CBF1-4210-BED6-D0E28A0AB5BB}"/>
              </a:ext>
            </a:extLst>
          </p:cNvPr>
          <p:cNvSpPr>
            <a:spLocks noGrp="1" noRot="1" noChangeArrowheads="1"/>
          </p:cNvSpPr>
          <p:nvPr>
            <p:ph type="title"/>
          </p:nvPr>
        </p:nvSpPr>
        <p:spPr/>
        <p:txBody>
          <a:bodyPr/>
          <a:lstStyle/>
          <a:p>
            <a:pPr eaLnBrk="1" hangingPunct="1">
              <a:defRPr/>
            </a:pPr>
            <a:r>
              <a:rPr lang="ru-RU" altLang="ru-RU" sz="4000"/>
              <a:t>ИЗМЕРЕНИЕ ОБХВАТНЫХ РАЗМЕРОВ ТЕЛА</a:t>
            </a:r>
          </a:p>
        </p:txBody>
      </p:sp>
      <p:sp>
        <p:nvSpPr>
          <p:cNvPr id="68611" name="Rectangle 3">
            <a:extLst>
              <a:ext uri="{FF2B5EF4-FFF2-40B4-BE49-F238E27FC236}">
                <a16:creationId xmlns:a16="http://schemas.microsoft.com/office/drawing/2014/main" id="{BFEC8108-D903-4A10-8516-373D00BE0306}"/>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ОБХВАТ ГОЛЕНИ - измеряется в месте наибольшего развития икроножной мышцы. Положение испытуемого такое же, как при измерении обхвата бедра.</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131E3505-2919-48B6-8737-CE3EB8386230}"/>
              </a:ext>
            </a:extLst>
          </p:cNvPr>
          <p:cNvSpPr>
            <a:spLocks noGrp="1" noRot="1" noChangeArrowheads="1"/>
          </p:cNvSpPr>
          <p:nvPr>
            <p:ph type="title"/>
          </p:nvPr>
        </p:nvSpPr>
        <p:spPr/>
        <p:txBody>
          <a:bodyPr/>
          <a:lstStyle/>
          <a:p>
            <a:pPr eaLnBrk="1" hangingPunct="1">
              <a:defRPr/>
            </a:pPr>
            <a:r>
              <a:rPr lang="ru-RU" altLang="ru-RU" sz="4000"/>
              <a:t>ИЗМЕРЕНИЕ КОЖНО-ЖИРОВЫХ СКЛАДОК</a:t>
            </a:r>
          </a:p>
        </p:txBody>
      </p:sp>
      <p:sp>
        <p:nvSpPr>
          <p:cNvPr id="69635" name="Rectangle 3">
            <a:extLst>
              <a:ext uri="{FF2B5EF4-FFF2-40B4-BE49-F238E27FC236}">
                <a16:creationId xmlns:a16="http://schemas.microsoft.com/office/drawing/2014/main" id="{FA5E9E46-5C26-418D-8D6D-AE47C1F90D2A}"/>
              </a:ext>
            </a:extLst>
          </p:cNvPr>
          <p:cNvSpPr>
            <a:spLocks noGrp="1" noChangeArrowheads="1"/>
          </p:cNvSpPr>
          <p:nvPr>
            <p:ph type="body" idx="1"/>
          </p:nvPr>
        </p:nvSpPr>
        <p:spPr/>
        <p:txBody>
          <a:bodyPr/>
          <a:lstStyle/>
          <a:p>
            <a:pPr eaLnBrk="1" hangingPunct="1">
              <a:lnSpc>
                <a:spcPct val="90000"/>
              </a:lnSpc>
              <a:defRPr/>
            </a:pPr>
            <a:r>
              <a:rPr lang="ru-RU" altLang="ru-RU" sz="2400"/>
              <a:t>При измерении кожно-жировых складок необходимо пользоваться калипером с постоянным давлением 10 г/ мм . Исследователь двумя пальцами левой руки захватывает участок кожи (на конечностях - 2-3 см, на туловище - до 5 см), не вызывая болезненного ощущения у исследуемого, слегка ее оттягивает и накладывает на образовавшуюся складку ножку калипера, фиксируя толщину складки. Записывается непосредственная величина кожной складки или ее половина, т.е. толщина подкожно-жирового слоя с кожей. Складку надо брать быстро, так как при длительном сжатии она утончается. Складка должна быть равномерной по толщине.</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51DA3A0F-ADD1-4B3B-A73A-7F9C82C81A26}"/>
              </a:ext>
            </a:extLst>
          </p:cNvPr>
          <p:cNvSpPr>
            <a:spLocks noGrp="1" noRot="1" noChangeArrowheads="1"/>
          </p:cNvSpPr>
          <p:nvPr>
            <p:ph type="title"/>
          </p:nvPr>
        </p:nvSpPr>
        <p:spPr/>
        <p:txBody>
          <a:bodyPr/>
          <a:lstStyle/>
          <a:p>
            <a:pPr eaLnBrk="1" hangingPunct="1">
              <a:defRPr/>
            </a:pPr>
            <a:r>
              <a:rPr lang="ru-RU" altLang="ru-RU" sz="4000"/>
              <a:t>ИЗМЕРЕНИЕ КОЖНО-ЖИРОВЫХ СКЛАДОК</a:t>
            </a:r>
          </a:p>
        </p:txBody>
      </p:sp>
      <p:sp>
        <p:nvSpPr>
          <p:cNvPr id="70659" name="Rectangle 3">
            <a:extLst>
              <a:ext uri="{FF2B5EF4-FFF2-40B4-BE49-F238E27FC236}">
                <a16:creationId xmlns:a16="http://schemas.microsoft.com/office/drawing/2014/main" id="{594869E8-A0C7-47E9-A1F7-C66744D2E881}"/>
              </a:ext>
            </a:extLst>
          </p:cNvPr>
          <p:cNvSpPr>
            <a:spLocks noGrp="1" noChangeArrowheads="1"/>
          </p:cNvSpPr>
          <p:nvPr>
            <p:ph type="body" idx="1"/>
          </p:nvPr>
        </p:nvSpPr>
        <p:spPr/>
        <p:txBody>
          <a:bodyPr/>
          <a:lstStyle/>
          <a:p>
            <a:pPr eaLnBrk="1" hangingPunct="1">
              <a:lnSpc>
                <a:spcPct val="90000"/>
              </a:lnSpc>
              <a:defRPr/>
            </a:pPr>
            <a:r>
              <a:rPr lang="ru-RU" altLang="ru-RU"/>
              <a:t>ПОД НИЖНИМ УГЛОМ ЛОПАТКИ - складка измеряется под правой лопаткой в косом направлении (сверху вниз, изнутри кнаружи).</a:t>
            </a:r>
          </a:p>
          <a:p>
            <a:pPr eaLnBrk="1" hangingPunct="1">
              <a:lnSpc>
                <a:spcPct val="90000"/>
              </a:lnSpc>
              <a:defRPr/>
            </a:pPr>
            <a:r>
              <a:rPr lang="ru-RU" altLang="ru-RU"/>
              <a:t>НА ЗАДНЕЙ ПОВЕРХНОСТИ ПЛЕЧА - складка измеряется при опущенной руке в верхней трети плеча в области трехглавой мышцы, ближе к ее внутреннему краю. </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3CA92DCB-3584-42BE-9832-E147F21366A7}"/>
              </a:ext>
            </a:extLst>
          </p:cNvPr>
          <p:cNvSpPr>
            <a:spLocks noGrp="1" noRot="1" noChangeArrowheads="1"/>
          </p:cNvSpPr>
          <p:nvPr>
            <p:ph type="title"/>
          </p:nvPr>
        </p:nvSpPr>
        <p:spPr/>
        <p:txBody>
          <a:bodyPr/>
          <a:lstStyle/>
          <a:p>
            <a:pPr eaLnBrk="1" hangingPunct="1">
              <a:defRPr/>
            </a:pPr>
            <a:r>
              <a:rPr lang="ru-RU" altLang="ru-RU" sz="4000"/>
              <a:t>ИЗМЕРЕНИЕ КОЖНО-ЖИРОВЫХ СКЛАДОК</a:t>
            </a:r>
          </a:p>
        </p:txBody>
      </p:sp>
      <p:sp>
        <p:nvSpPr>
          <p:cNvPr id="71683" name="Rectangle 3">
            <a:extLst>
              <a:ext uri="{FF2B5EF4-FFF2-40B4-BE49-F238E27FC236}">
                <a16:creationId xmlns:a16="http://schemas.microsoft.com/office/drawing/2014/main" id="{E525A13F-3E57-493C-BA0A-9FA926898A3F}"/>
              </a:ext>
            </a:extLst>
          </p:cNvPr>
          <p:cNvSpPr>
            <a:spLocks noGrp="1" noChangeArrowheads="1"/>
          </p:cNvSpPr>
          <p:nvPr>
            <p:ph type="body" idx="1"/>
          </p:nvPr>
        </p:nvSpPr>
        <p:spPr/>
        <p:txBody>
          <a:bodyPr/>
          <a:lstStyle/>
          <a:p>
            <a:pPr eaLnBrk="1" hangingPunct="1">
              <a:lnSpc>
                <a:spcPct val="90000"/>
              </a:lnSpc>
              <a:defRPr/>
            </a:pPr>
            <a:r>
              <a:rPr lang="ru-RU" altLang="ru-RU" sz="2800"/>
              <a:t>НА ПЕРЕДНЕЙ ПОВЕРХНОСТИ ПЛЕЧА - складка измеряется на правой руке, в верхней трети внутренней поверхности плеча, в области двуглавой мышцы (на том же уровне, что и предыдущая складка). Складка берется вертикально.</a:t>
            </a:r>
          </a:p>
          <a:p>
            <a:pPr eaLnBrk="1" hangingPunct="1">
              <a:lnSpc>
                <a:spcPct val="90000"/>
              </a:lnSpc>
              <a:defRPr/>
            </a:pPr>
            <a:r>
              <a:rPr lang="ru-RU" altLang="ru-RU" sz="2800"/>
              <a:t>НА ПЕРЕДНЕЙ ПОВЕРХНОСТИ ПРЕДПЛЕЧЬЯ - складка измеряется на внутренней поверхности правого предплечья, в ее наиболее широком месте. Складка берется вертикально.</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CC84E2B2-4511-45E7-BA85-887EDBCDFE5A}"/>
              </a:ext>
            </a:extLst>
          </p:cNvPr>
          <p:cNvSpPr>
            <a:spLocks noGrp="1" noRot="1" noChangeArrowheads="1"/>
          </p:cNvSpPr>
          <p:nvPr>
            <p:ph type="title"/>
          </p:nvPr>
        </p:nvSpPr>
        <p:spPr/>
        <p:txBody>
          <a:bodyPr/>
          <a:lstStyle/>
          <a:p>
            <a:pPr eaLnBrk="1" hangingPunct="1">
              <a:defRPr/>
            </a:pPr>
            <a:r>
              <a:rPr lang="ru-RU" altLang="ru-RU" sz="4000"/>
              <a:t>ИЗМЕРЕНИЕ КОЖНО-ЖИРОВЫХ СКЛАДОК</a:t>
            </a:r>
          </a:p>
        </p:txBody>
      </p:sp>
      <p:sp>
        <p:nvSpPr>
          <p:cNvPr id="72707" name="Rectangle 3">
            <a:extLst>
              <a:ext uri="{FF2B5EF4-FFF2-40B4-BE49-F238E27FC236}">
                <a16:creationId xmlns:a16="http://schemas.microsoft.com/office/drawing/2014/main" id="{6E74DFB0-3F03-433D-A0AE-F8DED1A69B1E}"/>
              </a:ext>
            </a:extLst>
          </p:cNvPr>
          <p:cNvSpPr>
            <a:spLocks noGrp="1" noChangeArrowheads="1"/>
          </p:cNvSpPr>
          <p:nvPr>
            <p:ph type="body" idx="1"/>
          </p:nvPr>
        </p:nvSpPr>
        <p:spPr/>
        <p:txBody>
          <a:bodyPr/>
          <a:lstStyle/>
          <a:p>
            <a:pPr eaLnBrk="1" hangingPunct="1">
              <a:defRPr/>
            </a:pPr>
            <a:r>
              <a:rPr lang="ru-RU" altLang="ru-RU" sz="2800"/>
              <a:t>НА ПЕРЕДНЕЙ ПОВЕРХНОСТИ ГРУДИ - складка измеряется под правой грудной мышцей по передней подмышечной линии. Складка берется в косом направлении: сверху вниз, снаружи внутрь.</a:t>
            </a:r>
          </a:p>
          <a:p>
            <a:pPr eaLnBrk="1" hangingPunct="1">
              <a:defRPr/>
            </a:pPr>
            <a:r>
              <a:rPr lang="ru-RU" altLang="ru-RU" sz="2800"/>
              <a:t>НА ПЕРЕДНЕЙ СТЕНКЕ ЖИВОТА - складка измеряется на уровне пупка справа от него на расстоянии 5 см. Берется она обычно вертикально, но если измерения вертикально произвести трудно, то горизонтально.</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8295F117-7BCE-42C3-87B7-5AA17DAEEC08}"/>
              </a:ext>
            </a:extLst>
          </p:cNvPr>
          <p:cNvSpPr>
            <a:spLocks noGrp="1" noRot="1" noChangeArrowheads="1"/>
          </p:cNvSpPr>
          <p:nvPr>
            <p:ph type="title"/>
          </p:nvPr>
        </p:nvSpPr>
        <p:spPr/>
        <p:txBody>
          <a:bodyPr/>
          <a:lstStyle/>
          <a:p>
            <a:pPr eaLnBrk="1" hangingPunct="1">
              <a:defRPr/>
            </a:pPr>
            <a:r>
              <a:rPr lang="ru-RU" altLang="ru-RU" sz="4000"/>
              <a:t>ИЗМЕРЕНИЕ КОЖНО-ЖИРОВЫХ СКЛАДОК</a:t>
            </a:r>
          </a:p>
        </p:txBody>
      </p:sp>
      <p:sp>
        <p:nvSpPr>
          <p:cNvPr id="73731" name="Rectangle 3">
            <a:extLst>
              <a:ext uri="{FF2B5EF4-FFF2-40B4-BE49-F238E27FC236}">
                <a16:creationId xmlns:a16="http://schemas.microsoft.com/office/drawing/2014/main" id="{391B5169-1320-4B77-A2F7-C1F97B15E2C9}"/>
              </a:ext>
            </a:extLst>
          </p:cNvPr>
          <p:cNvSpPr>
            <a:spLocks noGrp="1" noChangeArrowheads="1"/>
          </p:cNvSpPr>
          <p:nvPr>
            <p:ph type="body" idx="1"/>
          </p:nvPr>
        </p:nvSpPr>
        <p:spPr/>
        <p:txBody>
          <a:bodyPr/>
          <a:lstStyle/>
          <a:p>
            <a:pPr eaLnBrk="1" hangingPunct="1">
              <a:defRPr/>
            </a:pPr>
            <a:r>
              <a:rPr lang="ru-RU" altLang="ru-RU"/>
              <a:t>НА БЕДРЕ - складка измеряется в положении сидя на стуле, ноги согнуты в коленных суставах под прямым углом.</a:t>
            </a:r>
            <a:endParaRPr lang="ru-RU" altLang="ru-RU" b="1"/>
          </a:p>
          <a:p>
            <a:pPr eaLnBrk="1" hangingPunct="1">
              <a:defRPr/>
            </a:pPr>
            <a:r>
              <a:rPr lang="ru-RU" altLang="ru-RU"/>
              <a:t>Складка измеряется в верхней части правого бедра на переднелатеральной поверхности, параллельно ходу паховой складки, несколько ниже ее.</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B88181E0-FBCC-44E0-896B-EA64D1879EDD}"/>
              </a:ext>
            </a:extLst>
          </p:cNvPr>
          <p:cNvSpPr>
            <a:spLocks noGrp="1" noRot="1" noChangeArrowheads="1"/>
          </p:cNvSpPr>
          <p:nvPr>
            <p:ph type="title"/>
          </p:nvPr>
        </p:nvSpPr>
        <p:spPr/>
        <p:txBody>
          <a:bodyPr/>
          <a:lstStyle/>
          <a:p>
            <a:pPr eaLnBrk="1" hangingPunct="1">
              <a:defRPr/>
            </a:pPr>
            <a:r>
              <a:rPr lang="ru-RU" altLang="ru-RU" sz="4000"/>
              <a:t>ИЗМЕРЕНИЕ КОЖНО-ЖИРОВЫХ СКЛАДОК</a:t>
            </a:r>
          </a:p>
        </p:txBody>
      </p:sp>
      <p:sp>
        <p:nvSpPr>
          <p:cNvPr id="74755" name="Rectangle 3">
            <a:extLst>
              <a:ext uri="{FF2B5EF4-FFF2-40B4-BE49-F238E27FC236}">
                <a16:creationId xmlns:a16="http://schemas.microsoft.com/office/drawing/2014/main" id="{24F48944-51D9-4CC5-BE4C-B12BECB84DC9}"/>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НА ГОЛЕНИ - складка измеряется в том же исходном положении, что и на бедре. Она берется почти вертикально на заднелатеральной поверхности верхней части правой голени, на уровне нижнего угла подколенной ямки.</a:t>
            </a:r>
          </a:p>
          <a:p>
            <a:pPr eaLnBrk="1" hangingPunct="1">
              <a:buFont typeface="Wingdings" panose="05000000000000000000" pitchFamily="2" charset="2"/>
              <a:buNone/>
              <a:defRPr/>
            </a:pPr>
            <a:endParaRPr lang="ru-RU" altLang="ru-RU"/>
          </a:p>
        </p:txBody>
      </p:sp>
      <p:sp>
        <p:nvSpPr>
          <p:cNvPr id="131076" name="AutoShape 4">
            <a:hlinkClick r:id="rId2" action="ppaction://hlinksldjump"/>
            <a:extLst>
              <a:ext uri="{FF2B5EF4-FFF2-40B4-BE49-F238E27FC236}">
                <a16:creationId xmlns:a16="http://schemas.microsoft.com/office/drawing/2014/main" id="{405C8347-8DF8-4D63-A6C5-D13D1075094F}"/>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CD6CE12E-B230-4FC5-9A51-94B6D6BD3DB7}"/>
              </a:ext>
            </a:extLst>
          </p:cNvPr>
          <p:cNvSpPr>
            <a:spLocks noGrp="1" noRot="1" noChangeArrowheads="1"/>
          </p:cNvSpPr>
          <p:nvPr>
            <p:ph type="title"/>
          </p:nvPr>
        </p:nvSpPr>
        <p:spPr/>
        <p:txBody>
          <a:bodyPr/>
          <a:lstStyle/>
          <a:p>
            <a:pPr eaLnBrk="1" hangingPunct="1">
              <a:defRPr/>
            </a:pPr>
            <a:endParaRPr lang="ru-RU" altLang="ru-RU"/>
          </a:p>
        </p:txBody>
      </p:sp>
      <p:sp>
        <p:nvSpPr>
          <p:cNvPr id="76803" name="Rectangle 3">
            <a:extLst>
              <a:ext uri="{FF2B5EF4-FFF2-40B4-BE49-F238E27FC236}">
                <a16:creationId xmlns:a16="http://schemas.microsoft.com/office/drawing/2014/main" id="{F4DA6645-4282-4C32-8D35-DAF1FD7051FB}"/>
              </a:ext>
            </a:extLst>
          </p:cNvPr>
          <p:cNvSpPr>
            <a:spLocks noGrp="1" noChangeArrowheads="1"/>
          </p:cNvSpPr>
          <p:nvPr>
            <p:ph type="body" idx="1"/>
          </p:nvPr>
        </p:nvSpPr>
        <p:spPr/>
        <p:txBody>
          <a:bodyPr/>
          <a:lstStyle/>
          <a:p>
            <a:pPr eaLnBrk="1" hangingPunct="1">
              <a:defRPr/>
            </a:pPr>
            <a:r>
              <a:rPr lang="ru-RU" altLang="ru-RU"/>
              <a:t>НА ТЫЛЬНОЙ ПОВЕРХНОСТИ КИСТИ - складка измеряется на уровне головки 3-го пальца.</a:t>
            </a:r>
          </a:p>
          <a:p>
            <a:pPr eaLnBrk="1" hangingPunct="1">
              <a:defRPr/>
            </a:pPr>
            <a:r>
              <a:rPr lang="ru-RU" altLang="ru-RU"/>
              <a:t>МАССА ТЕЛА - определяется с помощью медицинских весов (с точностью до 0,1 кг).</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E9AEAAF4-EEA5-4EB4-AA73-5CEE07E1BA38}"/>
              </a:ext>
            </a:extLst>
          </p:cNvPr>
          <p:cNvSpPr>
            <a:spLocks noGrp="1" noRot="1" noChangeArrowheads="1"/>
          </p:cNvSpPr>
          <p:nvPr>
            <p:ph type="title"/>
          </p:nvPr>
        </p:nvSpPr>
        <p:spPr/>
        <p:txBody>
          <a:bodyPr/>
          <a:lstStyle/>
          <a:p>
            <a:pPr eaLnBrk="1" hangingPunct="1">
              <a:defRPr/>
            </a:pPr>
            <a:r>
              <a:rPr lang="ru-RU" altLang="ru-RU" b="0"/>
              <a:t>Рассчитываются:</a:t>
            </a:r>
          </a:p>
        </p:txBody>
      </p:sp>
      <p:sp>
        <p:nvSpPr>
          <p:cNvPr id="77827" name="Rectangle 3">
            <a:extLst>
              <a:ext uri="{FF2B5EF4-FFF2-40B4-BE49-F238E27FC236}">
                <a16:creationId xmlns:a16="http://schemas.microsoft.com/office/drawing/2014/main" id="{1B9CFBBA-036A-4B97-92B6-ECEEAB282D74}"/>
              </a:ext>
            </a:extLst>
          </p:cNvPr>
          <p:cNvSpPr>
            <a:spLocks noGrp="1" noChangeArrowheads="1"/>
          </p:cNvSpPr>
          <p:nvPr>
            <p:ph type="body" idx="1"/>
          </p:nvPr>
        </p:nvSpPr>
        <p:spPr/>
        <p:txBody>
          <a:bodyPr/>
          <a:lstStyle/>
          <a:p>
            <a:pPr eaLnBrk="1" hangingPunct="1">
              <a:defRPr/>
            </a:pPr>
            <a:endParaRPr lang="ru-RU" altLang="ru-RU" b="1"/>
          </a:p>
          <a:p>
            <a:pPr eaLnBrk="1" hangingPunct="1">
              <a:defRPr/>
            </a:pPr>
            <a:r>
              <a:rPr lang="ru-RU" altLang="ru-RU" b="1"/>
              <a:t>1.    Абсолютная    поверхность   тела   </a:t>
            </a:r>
            <a:r>
              <a:rPr lang="ru-RU" altLang="ru-RU"/>
              <a:t>(</a:t>
            </a:r>
            <a:r>
              <a:rPr lang="en-US" altLang="ru-RU"/>
              <a:t>S</a:t>
            </a:r>
            <a:r>
              <a:rPr lang="ru-RU" altLang="ru-RU"/>
              <a:t>)    по   формуле (</a:t>
            </a:r>
            <a:r>
              <a:rPr lang="en-US" altLang="ru-RU"/>
              <a:t>Issakson</a:t>
            </a:r>
            <a:r>
              <a:rPr lang="ru-RU" altLang="ru-RU"/>
              <a:t>, 1958):</a:t>
            </a:r>
          </a:p>
          <a:p>
            <a:pPr eaLnBrk="1" hangingPunct="1">
              <a:defRPr/>
            </a:pPr>
            <a:r>
              <a:rPr lang="ru-RU" altLang="ru-RU"/>
              <a:t>    </a:t>
            </a:r>
            <a:r>
              <a:rPr lang="en-US" altLang="ru-RU" u="sng"/>
              <a:t>W</a:t>
            </a:r>
            <a:r>
              <a:rPr lang="ru-RU" altLang="ru-RU" u="sng"/>
              <a:t>+</a:t>
            </a:r>
            <a:r>
              <a:rPr lang="en-US" altLang="ru-RU" u="sng"/>
              <a:t>H</a:t>
            </a:r>
            <a:endParaRPr lang="en-US" altLang="ru-RU"/>
          </a:p>
          <a:p>
            <a:pPr eaLnBrk="1" hangingPunct="1">
              <a:buFont typeface="Wingdings" panose="05000000000000000000" pitchFamily="2" charset="2"/>
              <a:buNone/>
              <a:defRPr/>
            </a:pPr>
            <a:r>
              <a:rPr lang="en-US" altLang="ru-RU"/>
              <a:t>S</a:t>
            </a:r>
            <a:r>
              <a:rPr lang="ru-RU" altLang="ru-RU"/>
              <a:t> = 1+100,</a:t>
            </a:r>
          </a:p>
          <a:p>
            <a:pPr eaLnBrk="1" hangingPunct="1">
              <a:defRPr/>
            </a:pPr>
            <a:r>
              <a:rPr lang="ru-RU" altLang="ru-RU"/>
              <a:t>где </a:t>
            </a:r>
            <a:r>
              <a:rPr lang="en-US" altLang="ru-RU"/>
              <a:t>W </a:t>
            </a:r>
            <a:r>
              <a:rPr lang="ru-RU" altLang="ru-RU"/>
              <a:t>- масса тела, кг; Н - отклонение в см от длины тела, равной 160 см.</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47A7C63D-63C9-447F-8AB7-A8B1D8273B21}"/>
              </a:ext>
            </a:extLst>
          </p:cNvPr>
          <p:cNvSpPr>
            <a:spLocks noGrp="1" noRot="1" noChangeArrowheads="1"/>
          </p:cNvSpPr>
          <p:nvPr>
            <p:ph type="title"/>
          </p:nvPr>
        </p:nvSpPr>
        <p:spPr/>
        <p:txBody>
          <a:bodyPr/>
          <a:lstStyle/>
          <a:p>
            <a:pPr eaLnBrk="1" hangingPunct="1">
              <a:defRPr/>
            </a:pPr>
            <a:r>
              <a:rPr lang="ru-RU" altLang="ru-RU" sz="3200" b="0"/>
              <a:t>Расчет компонентов массы тела </a:t>
            </a:r>
            <a:r>
              <a:rPr lang="ru-RU" altLang="ru-RU" sz="3200"/>
              <a:t>(формулы Я. Матейки, 1921г.).</a:t>
            </a:r>
          </a:p>
        </p:txBody>
      </p:sp>
      <p:sp>
        <p:nvSpPr>
          <p:cNvPr id="78851" name="Rectangle 3">
            <a:extLst>
              <a:ext uri="{FF2B5EF4-FFF2-40B4-BE49-F238E27FC236}">
                <a16:creationId xmlns:a16="http://schemas.microsoft.com/office/drawing/2014/main" id="{2D8A19E8-277B-4400-9ED9-122675AB4B54}"/>
              </a:ext>
            </a:extLst>
          </p:cNvPr>
          <p:cNvSpPr>
            <a:spLocks noGrp="1" noChangeArrowheads="1"/>
          </p:cNvSpPr>
          <p:nvPr>
            <p:ph type="body" idx="1"/>
          </p:nvPr>
        </p:nvSpPr>
        <p:spPr/>
        <p:txBody>
          <a:bodyPr/>
          <a:lstStyle/>
          <a:p>
            <a:pPr eaLnBrk="1" hangingPunct="1">
              <a:lnSpc>
                <a:spcPct val="90000"/>
              </a:lnSpc>
              <a:defRPr/>
            </a:pPr>
            <a:endParaRPr lang="ru-RU" altLang="ru-RU" sz="2800"/>
          </a:p>
          <a:p>
            <a:pPr eaLnBrk="1" hangingPunct="1">
              <a:lnSpc>
                <a:spcPct val="90000"/>
              </a:lnSpc>
              <a:defRPr/>
            </a:pPr>
            <a:r>
              <a:rPr lang="ru-RU" altLang="ru-RU" sz="2800"/>
              <a:t>Определение жирового компонента массы тела:</a:t>
            </a:r>
          </a:p>
          <a:p>
            <a:pPr eaLnBrk="1" hangingPunct="1">
              <a:lnSpc>
                <a:spcPct val="90000"/>
              </a:lnSpc>
              <a:buFont typeface="Wingdings" panose="05000000000000000000" pitchFamily="2" charset="2"/>
              <a:buNone/>
              <a:defRPr/>
            </a:pPr>
            <a:r>
              <a:rPr lang="ru-RU" altLang="ru-RU" sz="2800"/>
              <a:t>   Д = </a:t>
            </a:r>
            <a:r>
              <a:rPr lang="en-US" altLang="ru-RU" sz="2800"/>
              <a:t>d</a:t>
            </a:r>
            <a:r>
              <a:rPr lang="ru-RU" altLang="ru-RU" sz="2800"/>
              <a:t> • </a:t>
            </a:r>
            <a:r>
              <a:rPr lang="en-US" altLang="ru-RU" sz="2800"/>
              <a:t>S</a:t>
            </a:r>
            <a:r>
              <a:rPr lang="ru-RU" altLang="ru-RU" sz="2800"/>
              <a:t> • K,</a:t>
            </a:r>
          </a:p>
          <a:p>
            <a:pPr eaLnBrk="1" hangingPunct="1">
              <a:lnSpc>
                <a:spcPct val="90000"/>
              </a:lnSpc>
              <a:buFont typeface="Wingdings" panose="05000000000000000000" pitchFamily="2" charset="2"/>
              <a:buNone/>
              <a:defRPr/>
            </a:pPr>
            <a:r>
              <a:rPr lang="ru-RU" altLang="ru-RU" sz="2800"/>
              <a:t>   где Д - полное количество жира; </a:t>
            </a:r>
          </a:p>
          <a:p>
            <a:pPr eaLnBrk="1" hangingPunct="1">
              <a:lnSpc>
                <a:spcPct val="90000"/>
              </a:lnSpc>
              <a:buFont typeface="Wingdings" panose="05000000000000000000" pitchFamily="2" charset="2"/>
              <a:buNone/>
              <a:defRPr/>
            </a:pPr>
            <a:r>
              <a:rPr lang="ru-RU" altLang="ru-RU" sz="2800"/>
              <a:t>   </a:t>
            </a:r>
            <a:r>
              <a:rPr lang="en-US" altLang="ru-RU" sz="2800"/>
              <a:t>S </a:t>
            </a:r>
            <a:r>
              <a:rPr lang="ru-RU" altLang="ru-RU" sz="2800"/>
              <a:t>- абсолютная поверхность тела;</a:t>
            </a:r>
          </a:p>
          <a:p>
            <a:pPr eaLnBrk="1" hangingPunct="1">
              <a:lnSpc>
                <a:spcPct val="90000"/>
              </a:lnSpc>
              <a:buFont typeface="Wingdings" panose="05000000000000000000" pitchFamily="2" charset="2"/>
              <a:buNone/>
              <a:defRPr/>
            </a:pPr>
            <a:r>
              <a:rPr lang="ru-RU" altLang="ru-RU" sz="2800"/>
              <a:t>   </a:t>
            </a:r>
            <a:r>
              <a:rPr lang="en-US" altLang="ru-RU" sz="2800"/>
              <a:t>d </a:t>
            </a:r>
            <a:r>
              <a:rPr lang="ru-RU" altLang="ru-RU" sz="2800"/>
              <a:t>- половина среднего значения толщины       жировых складок в области плеча, предплечья, бедра и голени; </a:t>
            </a:r>
          </a:p>
          <a:p>
            <a:pPr eaLnBrk="1" hangingPunct="1">
              <a:lnSpc>
                <a:spcPct val="90000"/>
              </a:lnSpc>
              <a:buFont typeface="Wingdings" panose="05000000000000000000" pitchFamily="2" charset="2"/>
              <a:buNone/>
              <a:defRPr/>
            </a:pPr>
            <a:r>
              <a:rPr lang="ru-RU" altLang="ru-RU" sz="2800"/>
              <a:t>   К - константа, равная 1,3.</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A234D882-B365-4664-9E34-0BDF1DD04E62}"/>
              </a:ext>
            </a:extLst>
          </p:cNvPr>
          <p:cNvSpPr>
            <a:spLocks noGrp="1" noRot="1" noChangeArrowheads="1"/>
          </p:cNvSpPr>
          <p:nvPr>
            <p:ph type="title"/>
          </p:nvPr>
        </p:nvSpPr>
        <p:spPr/>
        <p:txBody>
          <a:bodyPr/>
          <a:lstStyle/>
          <a:p>
            <a:pPr eaLnBrk="1" hangingPunct="1">
              <a:defRPr/>
            </a:pPr>
            <a:r>
              <a:rPr lang="ru-RU" altLang="ru-RU" sz="3600"/>
              <a:t>ПРЕИМУЩЕСТВЕННО МАССОВЫЙ СПОРТ</a:t>
            </a:r>
          </a:p>
        </p:txBody>
      </p:sp>
      <p:sp>
        <p:nvSpPr>
          <p:cNvPr id="100355" name="Rectangle 3">
            <a:extLst>
              <a:ext uri="{FF2B5EF4-FFF2-40B4-BE49-F238E27FC236}">
                <a16:creationId xmlns:a16="http://schemas.microsoft.com/office/drawing/2014/main" id="{1E9EE4E1-6D30-476E-AF31-C2504A9CEF52}"/>
              </a:ext>
            </a:extLst>
          </p:cNvPr>
          <p:cNvSpPr>
            <a:spLocks noGrp="1" noChangeArrowheads="1"/>
          </p:cNvSpPr>
          <p:nvPr>
            <p:ph type="body" idx="1"/>
          </p:nvPr>
        </p:nvSpPr>
        <p:spPr>
          <a:xfrm>
            <a:off x="457200" y="1371600"/>
            <a:ext cx="8229600" cy="5257800"/>
          </a:xfrm>
          <a:ln cap="flat">
            <a:solidFill>
              <a:schemeClr val="tx1"/>
            </a:solidFill>
            <a:prstDash val="dash"/>
            <a:miter lim="800000"/>
            <a:headEnd/>
            <a:tailEnd/>
          </a:ln>
        </p:spPr>
        <p:txBody>
          <a:bodyPr/>
          <a:lstStyle/>
          <a:p>
            <a:pPr eaLnBrk="1" hangingPunct="1">
              <a:buFont typeface="Wingdings" panose="05000000000000000000" pitchFamily="2" charset="2"/>
              <a:buNone/>
              <a:defRPr/>
            </a:pPr>
            <a:endParaRPr lang="ru-RU" altLang="ru-RU"/>
          </a:p>
        </p:txBody>
      </p:sp>
      <p:sp>
        <p:nvSpPr>
          <p:cNvPr id="15364" name="AutoShape 4">
            <a:extLst>
              <a:ext uri="{FF2B5EF4-FFF2-40B4-BE49-F238E27FC236}">
                <a16:creationId xmlns:a16="http://schemas.microsoft.com/office/drawing/2014/main" id="{71499124-99D6-4681-B147-DBCFA58B5EA0}"/>
              </a:ext>
            </a:extLst>
          </p:cNvPr>
          <p:cNvSpPr>
            <a:spLocks noChangeArrowheads="1"/>
          </p:cNvSpPr>
          <p:nvPr/>
        </p:nvSpPr>
        <p:spPr bwMode="auto">
          <a:xfrm flipV="1">
            <a:off x="3124200" y="3657600"/>
            <a:ext cx="3733800" cy="2895600"/>
          </a:xfrm>
          <a:custGeom>
            <a:avLst/>
            <a:gdLst>
              <a:gd name="T0" fmla="*/ 2147483646 w 21600"/>
              <a:gd name="T1" fmla="*/ 2147483646 h 21600"/>
              <a:gd name="T2" fmla="*/ 2147483646 w 21600"/>
              <a:gd name="T3" fmla="*/ 2147483646 h 21600"/>
              <a:gd name="T4" fmla="*/ 2147483646 w 21600"/>
              <a:gd name="T5" fmla="*/ 2147483646 h 21600"/>
              <a:gd name="T6" fmla="*/ 2147483646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5365" name="Line 5">
            <a:extLst>
              <a:ext uri="{FF2B5EF4-FFF2-40B4-BE49-F238E27FC236}">
                <a16:creationId xmlns:a16="http://schemas.microsoft.com/office/drawing/2014/main" id="{394BA600-BA08-4648-8E73-66EC00727575}"/>
              </a:ext>
            </a:extLst>
          </p:cNvPr>
          <p:cNvSpPr>
            <a:spLocks noChangeShapeType="1"/>
          </p:cNvSpPr>
          <p:nvPr/>
        </p:nvSpPr>
        <p:spPr bwMode="auto">
          <a:xfrm>
            <a:off x="3962400" y="3581400"/>
            <a:ext cx="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66" name="Line 12">
            <a:extLst>
              <a:ext uri="{FF2B5EF4-FFF2-40B4-BE49-F238E27FC236}">
                <a16:creationId xmlns:a16="http://schemas.microsoft.com/office/drawing/2014/main" id="{78360F96-636E-4157-A0E1-21F7F30AB3E7}"/>
              </a:ext>
            </a:extLst>
          </p:cNvPr>
          <p:cNvSpPr>
            <a:spLocks noChangeShapeType="1"/>
          </p:cNvSpPr>
          <p:nvPr/>
        </p:nvSpPr>
        <p:spPr bwMode="auto">
          <a:xfrm flipV="1">
            <a:off x="4114800" y="3200400"/>
            <a:ext cx="1524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67" name="Line 13">
            <a:extLst>
              <a:ext uri="{FF2B5EF4-FFF2-40B4-BE49-F238E27FC236}">
                <a16:creationId xmlns:a16="http://schemas.microsoft.com/office/drawing/2014/main" id="{884DFD2C-E8CE-40D5-97D6-80F489703DAC}"/>
              </a:ext>
            </a:extLst>
          </p:cNvPr>
          <p:cNvSpPr>
            <a:spLocks noChangeShapeType="1"/>
          </p:cNvSpPr>
          <p:nvPr/>
        </p:nvSpPr>
        <p:spPr bwMode="auto">
          <a:xfrm flipV="1">
            <a:off x="4343400" y="2590800"/>
            <a:ext cx="1524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68" name="Line 16">
            <a:extLst>
              <a:ext uri="{FF2B5EF4-FFF2-40B4-BE49-F238E27FC236}">
                <a16:creationId xmlns:a16="http://schemas.microsoft.com/office/drawing/2014/main" id="{CC1FB8C3-7539-473F-9366-5C0D836E761B}"/>
              </a:ext>
            </a:extLst>
          </p:cNvPr>
          <p:cNvSpPr>
            <a:spLocks noChangeShapeType="1"/>
          </p:cNvSpPr>
          <p:nvPr/>
        </p:nvSpPr>
        <p:spPr bwMode="auto">
          <a:xfrm flipH="1" flipV="1">
            <a:off x="5715000" y="3124200"/>
            <a:ext cx="1524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69" name="Line 17">
            <a:extLst>
              <a:ext uri="{FF2B5EF4-FFF2-40B4-BE49-F238E27FC236}">
                <a16:creationId xmlns:a16="http://schemas.microsoft.com/office/drawing/2014/main" id="{5374AEE1-7A66-4550-83D2-893667D29A98}"/>
              </a:ext>
            </a:extLst>
          </p:cNvPr>
          <p:cNvSpPr>
            <a:spLocks noChangeShapeType="1"/>
          </p:cNvSpPr>
          <p:nvPr/>
        </p:nvSpPr>
        <p:spPr bwMode="auto">
          <a:xfrm flipH="1" flipV="1">
            <a:off x="5486400" y="2590800"/>
            <a:ext cx="1524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0" name="Line 18">
            <a:extLst>
              <a:ext uri="{FF2B5EF4-FFF2-40B4-BE49-F238E27FC236}">
                <a16:creationId xmlns:a16="http://schemas.microsoft.com/office/drawing/2014/main" id="{F5B49D00-D52C-4071-88A9-BC4DE8396459}"/>
              </a:ext>
            </a:extLst>
          </p:cNvPr>
          <p:cNvSpPr>
            <a:spLocks noChangeShapeType="1"/>
          </p:cNvSpPr>
          <p:nvPr/>
        </p:nvSpPr>
        <p:spPr bwMode="auto">
          <a:xfrm flipH="1" flipV="1">
            <a:off x="5257800" y="2057400"/>
            <a:ext cx="1524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1" name="Line 19">
            <a:extLst>
              <a:ext uri="{FF2B5EF4-FFF2-40B4-BE49-F238E27FC236}">
                <a16:creationId xmlns:a16="http://schemas.microsoft.com/office/drawing/2014/main" id="{15ACF7FC-68F7-4B4C-88B6-5112583E0DE8}"/>
              </a:ext>
            </a:extLst>
          </p:cNvPr>
          <p:cNvSpPr>
            <a:spLocks noChangeShapeType="1"/>
          </p:cNvSpPr>
          <p:nvPr/>
        </p:nvSpPr>
        <p:spPr bwMode="auto">
          <a:xfrm flipV="1">
            <a:off x="4572000" y="2209800"/>
            <a:ext cx="7620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2" name="Line 22">
            <a:extLst>
              <a:ext uri="{FF2B5EF4-FFF2-40B4-BE49-F238E27FC236}">
                <a16:creationId xmlns:a16="http://schemas.microsoft.com/office/drawing/2014/main" id="{99663B94-98A9-4864-A02A-95767644E7CD}"/>
              </a:ext>
            </a:extLst>
          </p:cNvPr>
          <p:cNvSpPr>
            <a:spLocks noChangeShapeType="1"/>
          </p:cNvSpPr>
          <p:nvPr/>
        </p:nvSpPr>
        <p:spPr bwMode="auto">
          <a:xfrm flipV="1">
            <a:off x="4724400" y="1676400"/>
            <a:ext cx="1524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3" name="Line 23">
            <a:extLst>
              <a:ext uri="{FF2B5EF4-FFF2-40B4-BE49-F238E27FC236}">
                <a16:creationId xmlns:a16="http://schemas.microsoft.com/office/drawing/2014/main" id="{7AAD20A6-194E-4998-8C07-7B78245514E3}"/>
              </a:ext>
            </a:extLst>
          </p:cNvPr>
          <p:cNvSpPr>
            <a:spLocks noChangeShapeType="1"/>
          </p:cNvSpPr>
          <p:nvPr/>
        </p:nvSpPr>
        <p:spPr bwMode="auto">
          <a:xfrm flipH="1" flipV="1">
            <a:off x="5029200" y="1600200"/>
            <a:ext cx="1524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89A2EABB-1288-4342-BAE1-8CB261A7C3F1}"/>
              </a:ext>
            </a:extLst>
          </p:cNvPr>
          <p:cNvSpPr>
            <a:spLocks noGrp="1" noRot="1" noChangeArrowheads="1"/>
          </p:cNvSpPr>
          <p:nvPr>
            <p:ph type="title"/>
          </p:nvPr>
        </p:nvSpPr>
        <p:spPr/>
        <p:txBody>
          <a:bodyPr/>
          <a:lstStyle/>
          <a:p>
            <a:pPr eaLnBrk="1" hangingPunct="1">
              <a:defRPr/>
            </a:pPr>
            <a:r>
              <a:rPr lang="ru-RU" altLang="ru-RU" sz="3600" b="0"/>
              <a:t>Определение мышечного компонента массы тела</a:t>
            </a:r>
            <a:r>
              <a:rPr lang="ru-RU" altLang="ru-RU" sz="3600"/>
              <a:t>:</a:t>
            </a:r>
          </a:p>
        </p:txBody>
      </p:sp>
      <p:sp>
        <p:nvSpPr>
          <p:cNvPr id="79875" name="Rectangle 3">
            <a:extLst>
              <a:ext uri="{FF2B5EF4-FFF2-40B4-BE49-F238E27FC236}">
                <a16:creationId xmlns:a16="http://schemas.microsoft.com/office/drawing/2014/main" id="{72CAE910-5FA1-4B4D-B573-A00F783637D7}"/>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М = </a:t>
            </a:r>
            <a:r>
              <a:rPr lang="en-US" altLang="ru-RU"/>
              <a:t>L</a:t>
            </a:r>
            <a:r>
              <a:rPr lang="ru-RU" altLang="ru-RU"/>
              <a:t> • г</a:t>
            </a:r>
            <a:r>
              <a:rPr lang="en-US" altLang="ru-RU">
                <a:latin typeface="Arial" panose="020B0604020202020204" pitchFamily="34" charset="0"/>
              </a:rPr>
              <a:t>^2</a:t>
            </a:r>
            <a:r>
              <a:rPr lang="ru-RU" altLang="ru-RU"/>
              <a:t> • К, </a:t>
            </a:r>
          </a:p>
          <a:p>
            <a:pPr eaLnBrk="1" hangingPunct="1">
              <a:buFont typeface="Wingdings" panose="05000000000000000000" pitchFamily="2" charset="2"/>
              <a:buNone/>
              <a:defRPr/>
            </a:pPr>
            <a:r>
              <a:rPr lang="ru-RU" altLang="ru-RU"/>
              <a:t>   где М - абсолютная масса мускульной ткани; </a:t>
            </a:r>
          </a:p>
          <a:p>
            <a:pPr eaLnBrk="1" hangingPunct="1">
              <a:buFont typeface="Wingdings" panose="05000000000000000000" pitchFamily="2" charset="2"/>
              <a:buNone/>
              <a:defRPr/>
            </a:pPr>
            <a:r>
              <a:rPr lang="ru-RU" altLang="ru-RU"/>
              <a:t>   </a:t>
            </a:r>
            <a:r>
              <a:rPr lang="en-US" altLang="ru-RU"/>
              <a:t>L</a:t>
            </a:r>
            <a:r>
              <a:rPr lang="ru-RU" altLang="ru-RU"/>
              <a:t> - длина тела;</a:t>
            </a:r>
          </a:p>
          <a:p>
            <a:pPr eaLnBrk="1" hangingPunct="1">
              <a:buFont typeface="Wingdings" panose="05000000000000000000" pitchFamily="2" charset="2"/>
              <a:buNone/>
              <a:defRPr/>
            </a:pPr>
            <a:r>
              <a:rPr lang="en-US" altLang="ru-RU"/>
              <a:t>   </a:t>
            </a:r>
            <a:r>
              <a:rPr lang="ru-RU" altLang="ru-RU"/>
              <a:t>г - средние значения радиусов плеча, предплечья, бедра и голени за вычетом кожно-жирового слоя ; </a:t>
            </a:r>
            <a:endParaRPr lang="en-US" altLang="ru-RU"/>
          </a:p>
          <a:p>
            <a:pPr eaLnBrk="1" hangingPunct="1">
              <a:buFont typeface="Wingdings" panose="05000000000000000000" pitchFamily="2" charset="2"/>
              <a:buNone/>
              <a:defRPr/>
            </a:pPr>
            <a:r>
              <a:rPr lang="en-US" altLang="ru-RU"/>
              <a:t>   </a:t>
            </a:r>
            <a:r>
              <a:rPr lang="ru-RU" altLang="ru-RU"/>
              <a:t>К- константа, равная 6,5.</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0F53688D-26A2-4160-A8ED-E9BB1C50A985}"/>
              </a:ext>
            </a:extLst>
          </p:cNvPr>
          <p:cNvSpPr>
            <a:spLocks noGrp="1" noRot="1" noChangeArrowheads="1"/>
          </p:cNvSpPr>
          <p:nvPr>
            <p:ph type="title"/>
          </p:nvPr>
        </p:nvSpPr>
        <p:spPr/>
        <p:txBody>
          <a:bodyPr/>
          <a:lstStyle/>
          <a:p>
            <a:pPr eaLnBrk="1" hangingPunct="1">
              <a:defRPr/>
            </a:pPr>
            <a:r>
              <a:rPr lang="ru-RU" altLang="ru-RU" sz="2800"/>
              <a:t>Определение костного компонента массы тела:</a:t>
            </a:r>
          </a:p>
        </p:txBody>
      </p:sp>
      <p:sp>
        <p:nvSpPr>
          <p:cNvPr id="80899" name="Rectangle 3">
            <a:extLst>
              <a:ext uri="{FF2B5EF4-FFF2-40B4-BE49-F238E27FC236}">
                <a16:creationId xmlns:a16="http://schemas.microsoft.com/office/drawing/2014/main" id="{31E980CF-E582-4F95-A06E-FB7EA8CBDB08}"/>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en-US" altLang="ru-RU"/>
              <a:t>Q</a:t>
            </a:r>
            <a:r>
              <a:rPr lang="ru-RU" altLang="ru-RU"/>
              <a:t> = </a:t>
            </a:r>
            <a:r>
              <a:rPr lang="en-US" altLang="ru-RU"/>
              <a:t>L</a:t>
            </a:r>
            <a:r>
              <a:rPr lang="ru-RU" altLang="ru-RU"/>
              <a:t> • </a:t>
            </a:r>
            <a:r>
              <a:rPr lang="en-US" altLang="ru-RU"/>
              <a:t>d</a:t>
            </a:r>
            <a:r>
              <a:rPr lang="ru-RU" altLang="ru-RU"/>
              <a:t> </a:t>
            </a:r>
            <a:r>
              <a:rPr lang="en-US" altLang="ru-RU">
                <a:latin typeface="Arial" panose="020B0604020202020204" pitchFamily="34" charset="0"/>
              </a:rPr>
              <a:t>^2</a:t>
            </a:r>
            <a:r>
              <a:rPr lang="ru-RU" altLang="ru-RU"/>
              <a:t> • K,</a:t>
            </a:r>
          </a:p>
          <a:p>
            <a:pPr eaLnBrk="1" hangingPunct="1">
              <a:buFont typeface="Wingdings" panose="05000000000000000000" pitchFamily="2" charset="2"/>
              <a:buNone/>
              <a:defRPr/>
            </a:pPr>
            <a:r>
              <a:rPr lang="ru-RU" altLang="ru-RU"/>
              <a:t>где </a:t>
            </a:r>
            <a:r>
              <a:rPr lang="en-US" altLang="ru-RU"/>
              <a:t>Q</a:t>
            </a:r>
            <a:r>
              <a:rPr lang="ru-RU" altLang="ru-RU"/>
              <a:t> - абсолютная масса костной ткани; </a:t>
            </a:r>
            <a:endParaRPr lang="en-US" altLang="ru-RU"/>
          </a:p>
          <a:p>
            <a:pPr eaLnBrk="1" hangingPunct="1">
              <a:buFont typeface="Wingdings" panose="05000000000000000000" pitchFamily="2" charset="2"/>
              <a:buNone/>
              <a:defRPr/>
            </a:pPr>
            <a:r>
              <a:rPr lang="en-US" altLang="ru-RU"/>
              <a:t>L </a:t>
            </a:r>
            <a:r>
              <a:rPr lang="ru-RU" altLang="ru-RU"/>
              <a:t>- длина тела;</a:t>
            </a:r>
          </a:p>
          <a:p>
            <a:pPr eaLnBrk="1" hangingPunct="1">
              <a:buFont typeface="Wingdings" panose="05000000000000000000" pitchFamily="2" charset="2"/>
              <a:buNone/>
              <a:defRPr/>
            </a:pPr>
            <a:r>
              <a:rPr lang="en-US" altLang="ru-RU"/>
              <a:t>d</a:t>
            </a:r>
            <a:r>
              <a:rPr lang="ru-RU" altLang="ru-RU"/>
              <a:t> - средние значения диаметров дистальных частей плеча, предплечья, бедра и голени; </a:t>
            </a:r>
            <a:endParaRPr lang="en-US" altLang="ru-RU"/>
          </a:p>
          <a:p>
            <a:pPr eaLnBrk="1" hangingPunct="1">
              <a:buFont typeface="Wingdings" panose="05000000000000000000" pitchFamily="2" charset="2"/>
              <a:buNone/>
              <a:defRPr/>
            </a:pPr>
            <a:r>
              <a:rPr lang="ru-RU" altLang="ru-RU"/>
              <a:t>К - константа, равная 1,2.</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6" name="Rectangle 4">
            <a:extLst>
              <a:ext uri="{FF2B5EF4-FFF2-40B4-BE49-F238E27FC236}">
                <a16:creationId xmlns:a16="http://schemas.microsoft.com/office/drawing/2014/main" id="{83EA4102-8234-43AE-B52F-CC89DBC816D3}"/>
              </a:ext>
            </a:extLst>
          </p:cNvPr>
          <p:cNvSpPr>
            <a:spLocks noGrp="1" noRot="1" noChangeArrowheads="1"/>
          </p:cNvSpPr>
          <p:nvPr>
            <p:ph type="title"/>
          </p:nvPr>
        </p:nvSpPr>
        <p:spPr/>
        <p:txBody>
          <a:bodyPr/>
          <a:lstStyle/>
          <a:p>
            <a:pPr eaLnBrk="1" hangingPunct="1">
              <a:defRPr/>
            </a:pPr>
            <a:r>
              <a:rPr lang="ru-RU" altLang="ru-RU"/>
              <a:t>Состав тела (</a:t>
            </a:r>
            <a:r>
              <a:rPr lang="en-US" altLang="ru-RU"/>
              <a:t>TanitaBC 1000)</a:t>
            </a:r>
            <a:endParaRPr lang="ru-RU" altLang="ru-RU"/>
          </a:p>
        </p:txBody>
      </p:sp>
      <p:pic>
        <p:nvPicPr>
          <p:cNvPr id="137219" name="Picture 5" descr="resultat_weit">
            <a:extLst>
              <a:ext uri="{FF2B5EF4-FFF2-40B4-BE49-F238E27FC236}">
                <a16:creationId xmlns:a16="http://schemas.microsoft.com/office/drawing/2014/main" id="{64CD0740-DF22-4808-A0E5-137B2C7057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371600"/>
            <a:ext cx="7391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4">
            <a:extLst>
              <a:ext uri="{FF2B5EF4-FFF2-40B4-BE49-F238E27FC236}">
                <a16:creationId xmlns:a16="http://schemas.microsoft.com/office/drawing/2014/main" id="{05FC05E1-0729-47EE-BC88-9C3C91B565BD}"/>
              </a:ext>
            </a:extLst>
          </p:cNvPr>
          <p:cNvSpPr>
            <a:spLocks noChangeArrowheads="1"/>
          </p:cNvSpPr>
          <p:nvPr/>
        </p:nvSpPr>
        <p:spPr bwMode="auto">
          <a:xfrm>
            <a:off x="630238" y="-914400"/>
            <a:ext cx="84836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1200">
                <a:solidFill>
                  <a:schemeClr val="hlink"/>
                </a:solidFill>
                <a:latin typeface="Arial" panose="020B0604020202020204" pitchFamily="34" charset="0"/>
                <a:cs typeface="Times New Roman" panose="02020603050405020304" pitchFamily="18" charset="0"/>
              </a:rPr>
              <a:t>Комплексная оценка морфофункционалъного состояния 11-летнего пловца С-ва ретардированного типа полового созре­вания</a:t>
            </a:r>
            <a:endParaRPr lang="ru-RU" altLang="ru-RU" sz="1800">
              <a:solidFill>
                <a:schemeClr val="hlink"/>
              </a:solidFill>
              <a:latin typeface="Arial" panose="020B0604020202020204" pitchFamily="34" charset="0"/>
            </a:endParaRPr>
          </a:p>
        </p:txBody>
      </p:sp>
      <p:graphicFrame>
        <p:nvGraphicFramePr>
          <p:cNvPr id="82583" name="Group 663">
            <a:extLst>
              <a:ext uri="{FF2B5EF4-FFF2-40B4-BE49-F238E27FC236}">
                <a16:creationId xmlns:a16="http://schemas.microsoft.com/office/drawing/2014/main" id="{6151C0D3-8175-473F-B4D7-E3B65513BD50}"/>
              </a:ext>
            </a:extLst>
          </p:cNvPr>
          <p:cNvGraphicFramePr>
            <a:graphicFrameLocks noGrp="1"/>
          </p:cNvGraphicFramePr>
          <p:nvPr/>
        </p:nvGraphicFramePr>
        <p:xfrm>
          <a:off x="150813" y="304800"/>
          <a:ext cx="8993187" cy="5943600"/>
        </p:xfrm>
        <a:graphic>
          <a:graphicData uri="http://schemas.openxmlformats.org/drawingml/2006/table">
            <a:tbl>
              <a:tblPr/>
              <a:tblGrid>
                <a:gridCol w="790575">
                  <a:extLst>
                    <a:ext uri="{9D8B030D-6E8A-4147-A177-3AD203B41FA5}">
                      <a16:colId xmlns:a16="http://schemas.microsoft.com/office/drawing/2014/main" val="2419113435"/>
                    </a:ext>
                  </a:extLst>
                </a:gridCol>
                <a:gridCol w="4867275">
                  <a:extLst>
                    <a:ext uri="{9D8B030D-6E8A-4147-A177-3AD203B41FA5}">
                      <a16:colId xmlns:a16="http://schemas.microsoft.com/office/drawing/2014/main" val="574867046"/>
                    </a:ext>
                  </a:extLst>
                </a:gridCol>
                <a:gridCol w="1555750">
                  <a:extLst>
                    <a:ext uri="{9D8B030D-6E8A-4147-A177-3AD203B41FA5}">
                      <a16:colId xmlns:a16="http://schemas.microsoft.com/office/drawing/2014/main" val="2160477369"/>
                    </a:ext>
                  </a:extLst>
                </a:gridCol>
                <a:gridCol w="1779587">
                  <a:extLst>
                    <a:ext uri="{9D8B030D-6E8A-4147-A177-3AD203B41FA5}">
                      <a16:colId xmlns:a16="http://schemas.microsoft.com/office/drawing/2014/main" val="302566364"/>
                    </a:ext>
                  </a:extLst>
                </a:gridCol>
              </a:tblGrid>
              <a:tr h="3540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2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2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п/п</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Признаки</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Значение признака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Оценка по шкалам</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303261865"/>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Длина тела, см</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149,8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526850732"/>
                  </a:ext>
                </a:extLst>
              </a:tr>
              <a:tr h="17145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Масса тела, кг</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29,8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46729784"/>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Длина руки, см</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648,1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2033618"/>
                  </a:ext>
                </a:extLst>
              </a:tr>
              <a:tr h="17145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Длина кисти, см</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18,2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074729292"/>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Длина ноги, см</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78,9</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179206765"/>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Длина стопы, см</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22,9</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935328504"/>
                  </a:ext>
                </a:extLst>
              </a:tr>
              <a:tr h="17145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Ширина плеч, см</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826245670"/>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Ширина таза, см</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20,9</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506883805"/>
                  </a:ext>
                </a:extLst>
              </a:tr>
              <a:tr h="17145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9</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Ширина кисти, см</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762772210"/>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Ширина стопы, см</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7,4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43127253"/>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Жировая масса, %</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11,5</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818165049"/>
                  </a:ext>
                </a:extLst>
              </a:tr>
              <a:tr h="17145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Мышечная масса, %</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45,0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691668340"/>
                  </a:ext>
                </a:extLst>
              </a:tr>
              <a:tr h="212725">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Кистевая динамометрия сильней­шей руки</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27,0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702457894"/>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Становая динамометрия, кг</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73,2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885247232"/>
                  </a:ext>
                </a:extLst>
              </a:tr>
              <a:tr h="17145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15</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ЖЕЛ,</a:t>
                      </a:r>
                      <a:r>
                        <a:rPr kumimoji="0" lang="en-US"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мл</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2730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64923562"/>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16</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МПК, мл/мин</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2225</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679723532"/>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МПК, мл/мин/кг</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35,8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096004958"/>
                  </a:ext>
                </a:extLst>
              </a:tr>
              <a:tr h="176213">
                <a:tc gridSpan="4">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Суммарный балл        -</a:t>
                      </a:r>
                      <a:r>
                        <a:rPr kumimoji="0" lang="en-US"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420142511"/>
                  </a:ext>
                </a:extLst>
              </a:tr>
              <a:tr h="171450">
                <a:tc gridSpan="4">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Средний балл             - </a:t>
                      </a:r>
                      <a:r>
                        <a:rPr kumimoji="0" lang="en-US"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566252955"/>
                  </a:ext>
                </a:extLst>
              </a:tr>
              <a:tr h="188913">
                <a:tc gridSpan="4">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Морфофункциональное состояние - выше среднего</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747632150"/>
                  </a:ext>
                </a:extLst>
              </a:tr>
            </a:tbl>
          </a:graphicData>
        </a:graphic>
      </p:graphicFrame>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CAF27E11-A173-40BC-B52B-894D592AC0E4}"/>
              </a:ext>
            </a:extLst>
          </p:cNvPr>
          <p:cNvSpPr>
            <a:spLocks noGrp="1" noRot="1" noChangeArrowheads="1"/>
          </p:cNvSpPr>
          <p:nvPr>
            <p:ph type="title"/>
          </p:nvPr>
        </p:nvSpPr>
        <p:spPr/>
        <p:txBody>
          <a:bodyPr/>
          <a:lstStyle/>
          <a:p>
            <a:pPr eaLnBrk="1" hangingPunct="1">
              <a:defRPr/>
            </a:pPr>
            <a:r>
              <a:rPr lang="ru-RU" altLang="ru-RU" sz="3200"/>
              <a:t>Отбор на этапах специализации и спортивного совершенствования</a:t>
            </a:r>
          </a:p>
        </p:txBody>
      </p:sp>
      <p:sp>
        <p:nvSpPr>
          <p:cNvPr id="84995" name="Rectangle 3">
            <a:extLst>
              <a:ext uri="{FF2B5EF4-FFF2-40B4-BE49-F238E27FC236}">
                <a16:creationId xmlns:a16="http://schemas.microsoft.com/office/drawing/2014/main" id="{D45B8142-D8B1-493D-AA4E-D9013127C94C}"/>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400"/>
              <a:t>Основные критерии:</a:t>
            </a:r>
          </a:p>
          <a:p>
            <a:pPr eaLnBrk="1" hangingPunct="1">
              <a:lnSpc>
                <a:spcPct val="90000"/>
              </a:lnSpc>
              <a:buFont typeface="Wingdings" panose="05000000000000000000" pitchFamily="2" charset="2"/>
              <a:buNone/>
              <a:defRPr/>
            </a:pPr>
            <a:r>
              <a:rPr lang="ru-RU" altLang="ru-RU" sz="2400"/>
              <a:t>   1) уровень общей физической подготовленности и ее динамика;</a:t>
            </a:r>
          </a:p>
          <a:p>
            <a:pPr eaLnBrk="1" hangingPunct="1">
              <a:lnSpc>
                <a:spcPct val="90000"/>
              </a:lnSpc>
              <a:buFont typeface="Wingdings" panose="05000000000000000000" pitchFamily="2" charset="2"/>
              <a:buNone/>
              <a:defRPr/>
            </a:pPr>
            <a:r>
              <a:rPr lang="ru-RU" altLang="ru-RU" sz="2400"/>
              <a:t>   2) спортивно-технические результаты и их динамика (начало, вершина, спад) по годам подготовки); </a:t>
            </a:r>
          </a:p>
          <a:p>
            <a:pPr eaLnBrk="1" hangingPunct="1">
              <a:lnSpc>
                <a:spcPct val="90000"/>
              </a:lnSpc>
              <a:buFont typeface="Wingdings" panose="05000000000000000000" pitchFamily="2" charset="2"/>
              <a:buNone/>
              <a:defRPr/>
            </a:pPr>
            <a:r>
              <a:rPr lang="ru-RU" altLang="ru-RU" sz="2400"/>
              <a:t>   2) степень закрепления техники выполнения наиболее неустойчивых элементов при выполнении упражнения в экстремальных условиях; </a:t>
            </a:r>
          </a:p>
          <a:p>
            <a:pPr eaLnBrk="1" hangingPunct="1">
              <a:lnSpc>
                <a:spcPct val="90000"/>
              </a:lnSpc>
              <a:buFont typeface="Wingdings" panose="05000000000000000000" pitchFamily="2" charset="2"/>
              <a:buNone/>
              <a:defRPr/>
            </a:pPr>
            <a:r>
              <a:rPr lang="ru-RU" altLang="ru-RU" sz="2400"/>
              <a:t>   3) степень технической готовности и устойчивости спортсмена к сбивающим факторам в условиях соревновательной деятельности. </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a:extLst>
              <a:ext uri="{FF2B5EF4-FFF2-40B4-BE49-F238E27FC236}">
                <a16:creationId xmlns:a16="http://schemas.microsoft.com/office/drawing/2014/main" id="{33E7C271-86CC-4D98-916D-54D732E88F50}"/>
              </a:ext>
            </a:extLst>
          </p:cNvPr>
          <p:cNvSpPr>
            <a:spLocks noGrp="1" noRot="1" noChangeArrowheads="1"/>
          </p:cNvSpPr>
          <p:nvPr>
            <p:ph type="title"/>
          </p:nvPr>
        </p:nvSpPr>
        <p:spPr/>
        <p:txBody>
          <a:bodyPr/>
          <a:lstStyle/>
          <a:p>
            <a:pPr eaLnBrk="1" hangingPunct="1">
              <a:defRPr/>
            </a:pPr>
            <a:r>
              <a:rPr lang="ru-RU" altLang="ru-RU" sz="4000"/>
              <a:t>Динамика результатов и тренируемость</a:t>
            </a:r>
          </a:p>
        </p:txBody>
      </p:sp>
      <p:sp>
        <p:nvSpPr>
          <p:cNvPr id="178179" name="Rectangle 3">
            <a:extLst>
              <a:ext uri="{FF2B5EF4-FFF2-40B4-BE49-F238E27FC236}">
                <a16:creationId xmlns:a16="http://schemas.microsoft.com/office/drawing/2014/main" id="{A1019911-307D-4FD7-8D22-7BC1CE7E1A15}"/>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r>
              <a:rPr lang="ru-RU" altLang="ru-RU" sz="2000"/>
              <a:t>     При прочих равных условиях ведущая роль в прогнозировании потенциальных возможностей  спортсмена принадлежит темпам прироста физических качеств – тренируемости. Между высоко тренируемыми и низко тренируемыми спортсменами возможны значительные различия во времени достижения одних и тех же уровней спортивного мастерства [Сологуб Е.Б.,  1998].</a:t>
            </a:r>
          </a:p>
          <a:p>
            <a:pPr eaLnBrk="1" hangingPunct="1">
              <a:lnSpc>
                <a:spcPct val="80000"/>
              </a:lnSpc>
              <a:buFont typeface="Wingdings" panose="05000000000000000000" pitchFamily="2" charset="2"/>
              <a:buNone/>
              <a:defRPr/>
            </a:pPr>
            <a:r>
              <a:rPr lang="ru-RU" altLang="ru-RU" sz="2000"/>
              <a:t>     Высокая тренируемость, впоследствии, сокращая время подготовки квалифицированного спортсмена, обеспечивает не только выполнение биологической задачи (сохранение его здоровья) и социальной задачи (победы на соревнованиях), но и позволяет достичь существенного экономического эффекта тренировочного процесса. </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95EA56A7-4243-4BE9-8634-8905DAD8B2CD}"/>
              </a:ext>
            </a:extLst>
          </p:cNvPr>
          <p:cNvSpPr>
            <a:spLocks noGrp="1" noRot="1" noChangeArrowheads="1"/>
          </p:cNvSpPr>
          <p:nvPr>
            <p:ph type="title"/>
          </p:nvPr>
        </p:nvSpPr>
        <p:spPr/>
        <p:txBody>
          <a:bodyPr/>
          <a:lstStyle/>
          <a:p>
            <a:pPr eaLnBrk="1" hangingPunct="1">
              <a:defRPr/>
            </a:pPr>
            <a:r>
              <a:rPr lang="ru-RU" altLang="ru-RU" sz="2800"/>
              <a:t>Отбор кандидатов в основные составы сборных команд областей, краев, России осуществляется на основе учета :</a:t>
            </a:r>
          </a:p>
        </p:txBody>
      </p:sp>
      <p:sp>
        <p:nvSpPr>
          <p:cNvPr id="102403" name="Rectangle 3">
            <a:extLst>
              <a:ext uri="{FF2B5EF4-FFF2-40B4-BE49-F238E27FC236}">
                <a16:creationId xmlns:a16="http://schemas.microsoft.com/office/drawing/2014/main" id="{F99A8D12-0189-4D27-A12B-3E74A6C96366}"/>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sz="2800"/>
              <a:t>   - двигательного потенциала, дальнейшего развития физических качеств;</a:t>
            </a:r>
          </a:p>
          <a:p>
            <a:pPr eaLnBrk="1" hangingPunct="1">
              <a:buFont typeface="Wingdings" panose="05000000000000000000" pitchFamily="2" charset="2"/>
              <a:buNone/>
              <a:defRPr/>
            </a:pPr>
            <a:r>
              <a:rPr lang="ru-RU" altLang="ru-RU" sz="2800"/>
              <a:t>    - совершенствования функциональных возможностей организма спортсмена;</a:t>
            </a:r>
          </a:p>
          <a:p>
            <a:pPr eaLnBrk="1" hangingPunct="1">
              <a:buFont typeface="Wingdings" panose="05000000000000000000" pitchFamily="2" charset="2"/>
              <a:buNone/>
              <a:defRPr/>
            </a:pPr>
            <a:r>
              <a:rPr lang="ru-RU" altLang="ru-RU" sz="2800"/>
              <a:t>     - освоения новых двигательных навыков;</a:t>
            </a:r>
          </a:p>
          <a:p>
            <a:pPr eaLnBrk="1" hangingPunct="1">
              <a:buFont typeface="Wingdings" panose="05000000000000000000" pitchFamily="2" charset="2"/>
              <a:buNone/>
              <a:defRPr/>
            </a:pPr>
            <a:r>
              <a:rPr lang="ru-RU" altLang="ru-RU" sz="2800"/>
              <a:t>     - способности к перенесению высоких тренировочных нагрузок;</a:t>
            </a:r>
          </a:p>
          <a:p>
            <a:pPr eaLnBrk="1" hangingPunct="1">
              <a:buFont typeface="Wingdings" panose="05000000000000000000" pitchFamily="2" charset="2"/>
              <a:buNone/>
              <a:defRPr/>
            </a:pPr>
            <a:r>
              <a:rPr lang="ru-RU" altLang="ru-RU" sz="2800"/>
              <a:t>     - психической устойчивости спортсмена в соревнованиях. </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15D8D877-EF4B-4DAA-B9FC-1F0B71AF4614}"/>
              </a:ext>
            </a:extLst>
          </p:cNvPr>
          <p:cNvSpPr>
            <a:spLocks noGrp="1" noRot="1" noChangeArrowheads="1"/>
          </p:cNvSpPr>
          <p:nvPr>
            <p:ph type="title"/>
          </p:nvPr>
        </p:nvSpPr>
        <p:spPr/>
        <p:txBody>
          <a:bodyPr/>
          <a:lstStyle/>
          <a:p>
            <a:pPr eaLnBrk="1" hangingPunct="1">
              <a:defRPr/>
            </a:pPr>
            <a:r>
              <a:rPr lang="ru-RU" altLang="ru-RU" sz="2800"/>
              <a:t>В процессе этапа отбора кандидатов учитываются следующие компоненты:</a:t>
            </a:r>
          </a:p>
        </p:txBody>
      </p:sp>
      <p:sp>
        <p:nvSpPr>
          <p:cNvPr id="103427" name="Rectangle 3">
            <a:extLst>
              <a:ext uri="{FF2B5EF4-FFF2-40B4-BE49-F238E27FC236}">
                <a16:creationId xmlns:a16="http://schemas.microsoft.com/office/drawing/2014/main" id="{1ED0FE3E-9934-4091-903E-EA921CB2AC31}"/>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a:t>   - уровень специальной физической подготовленности; </a:t>
            </a:r>
          </a:p>
          <a:p>
            <a:pPr eaLnBrk="1" hangingPunct="1">
              <a:lnSpc>
                <a:spcPct val="90000"/>
              </a:lnSpc>
              <a:buFont typeface="Wingdings" panose="05000000000000000000" pitchFamily="2" charset="2"/>
              <a:buNone/>
              <a:defRPr/>
            </a:pPr>
            <a:r>
              <a:rPr lang="ru-RU" altLang="ru-RU"/>
              <a:t>   - уровень спортивно-технической подготовленности; </a:t>
            </a:r>
          </a:p>
          <a:p>
            <a:pPr eaLnBrk="1" hangingPunct="1">
              <a:lnSpc>
                <a:spcPct val="90000"/>
              </a:lnSpc>
              <a:buFont typeface="Wingdings" panose="05000000000000000000" pitchFamily="2" charset="2"/>
              <a:buNone/>
              <a:defRPr/>
            </a:pPr>
            <a:r>
              <a:rPr lang="ru-RU" altLang="ru-RU"/>
              <a:t>   - уровень тактической подготовленности; </a:t>
            </a:r>
          </a:p>
          <a:p>
            <a:pPr eaLnBrk="1" hangingPunct="1">
              <a:lnSpc>
                <a:spcPct val="90000"/>
              </a:lnSpc>
              <a:buFont typeface="Wingdings" panose="05000000000000000000" pitchFamily="2" charset="2"/>
              <a:buNone/>
              <a:defRPr/>
            </a:pPr>
            <a:r>
              <a:rPr lang="ru-RU" altLang="ru-RU"/>
              <a:t>    - уровень психической подготовленности; </a:t>
            </a:r>
          </a:p>
          <a:p>
            <a:pPr eaLnBrk="1" hangingPunct="1">
              <a:lnSpc>
                <a:spcPct val="90000"/>
              </a:lnSpc>
              <a:buFont typeface="Wingdings" panose="05000000000000000000" pitchFamily="2" charset="2"/>
              <a:buNone/>
              <a:defRPr/>
            </a:pPr>
            <a:r>
              <a:rPr lang="ru-RU" altLang="ru-RU"/>
              <a:t>    - состояние здоровья. </a:t>
            </a:r>
          </a:p>
          <a:p>
            <a:pPr eaLnBrk="1" hangingPunct="1">
              <a:lnSpc>
                <a:spcPct val="90000"/>
              </a:lnSpc>
              <a:buFont typeface="Wingdings" panose="05000000000000000000" pitchFamily="2" charset="2"/>
              <a:buNone/>
              <a:defRPr/>
            </a:pPr>
            <a:endParaRPr lang="ru-RU" altLang="ru-RU"/>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2A162F3F-BA83-42E2-A8DA-F6A35A55EA7D}"/>
              </a:ext>
            </a:extLst>
          </p:cNvPr>
          <p:cNvSpPr>
            <a:spLocks noGrp="1" noRot="1" noChangeArrowheads="1"/>
          </p:cNvSpPr>
          <p:nvPr>
            <p:ph type="title"/>
          </p:nvPr>
        </p:nvSpPr>
        <p:spPr/>
        <p:txBody>
          <a:bodyPr/>
          <a:lstStyle/>
          <a:p>
            <a:pPr eaLnBrk="1" hangingPunct="1">
              <a:defRPr/>
            </a:pPr>
            <a:r>
              <a:rPr lang="ru-RU" altLang="ru-RU" sz="2800"/>
              <a:t>Принципы отбора спортсменов для включения их в состав сборных команд по видам спорта:</a:t>
            </a:r>
            <a:br>
              <a:rPr lang="ru-RU" altLang="ru-RU" sz="2800"/>
            </a:br>
            <a:endParaRPr lang="ru-RU" altLang="ru-RU" sz="2800"/>
          </a:p>
        </p:txBody>
      </p:sp>
      <p:sp>
        <p:nvSpPr>
          <p:cNvPr id="120835" name="Rectangle 3">
            <a:extLst>
              <a:ext uri="{FF2B5EF4-FFF2-40B4-BE49-F238E27FC236}">
                <a16:creationId xmlns:a16="http://schemas.microsoft.com/office/drawing/2014/main" id="{24F3D23C-C3E2-4B8F-87B4-82E6879A9367}"/>
              </a:ext>
            </a:extLst>
          </p:cNvPr>
          <p:cNvSpPr>
            <a:spLocks noGrp="1" noChangeArrowheads="1"/>
          </p:cNvSpPr>
          <p:nvPr>
            <p:ph type="body" idx="1"/>
          </p:nvPr>
        </p:nvSpPr>
        <p:spPr/>
        <p:txBody>
          <a:bodyPr/>
          <a:lstStyle/>
          <a:p>
            <a:pPr eaLnBrk="1" hangingPunct="1">
              <a:defRPr/>
            </a:pPr>
            <a:r>
              <a:rPr lang="ru-RU" altLang="ru-RU">
                <a:solidFill>
                  <a:schemeClr val="hlink"/>
                </a:solidFill>
              </a:rPr>
              <a:t>1.</a:t>
            </a:r>
            <a:r>
              <a:rPr lang="ru-RU" altLang="ru-RU"/>
              <a:t> </a:t>
            </a:r>
            <a:r>
              <a:rPr lang="ru-RU" altLang="ru-RU" b="1">
                <a:solidFill>
                  <a:schemeClr val="hlink"/>
                </a:solidFill>
              </a:rPr>
              <a:t>Спортивный принцип</a:t>
            </a:r>
            <a:r>
              <a:rPr lang="ru-RU" altLang="ru-RU"/>
              <a:t> – прохождение полноценного отбора спортсмена через систему проведения официальных спортивных мероприятий, проводимых территориальными органами управления физической культурой и спортом (министерством, комитетом, департаментом по физической культуре и спорту).</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63DA9300-4FA4-43BE-A10E-D0DFBE5DDB82}"/>
              </a:ext>
            </a:extLst>
          </p:cNvPr>
          <p:cNvSpPr>
            <a:spLocks noGrp="1" noRot="1" noChangeArrowheads="1"/>
          </p:cNvSpPr>
          <p:nvPr>
            <p:ph type="title"/>
          </p:nvPr>
        </p:nvSpPr>
        <p:spPr/>
        <p:txBody>
          <a:bodyPr/>
          <a:lstStyle/>
          <a:p>
            <a:pPr eaLnBrk="1" hangingPunct="1">
              <a:defRPr/>
            </a:pPr>
            <a:r>
              <a:rPr lang="ru-RU" altLang="ru-RU" sz="2800"/>
              <a:t>Принципы отбора спортсменов для включения их в состав сборных команд по видам спорта:</a:t>
            </a:r>
            <a:br>
              <a:rPr lang="ru-RU" altLang="ru-RU" sz="2800"/>
            </a:br>
            <a:endParaRPr lang="ru-RU" altLang="ru-RU" sz="2800"/>
          </a:p>
        </p:txBody>
      </p:sp>
      <p:sp>
        <p:nvSpPr>
          <p:cNvPr id="121859" name="Rectangle 3">
            <a:extLst>
              <a:ext uri="{FF2B5EF4-FFF2-40B4-BE49-F238E27FC236}">
                <a16:creationId xmlns:a16="http://schemas.microsoft.com/office/drawing/2014/main" id="{CF8695AD-2E65-4D8B-8B40-2CC9E6E07010}"/>
              </a:ext>
            </a:extLst>
          </p:cNvPr>
          <p:cNvSpPr>
            <a:spLocks noGrp="1" noChangeArrowheads="1"/>
          </p:cNvSpPr>
          <p:nvPr>
            <p:ph type="body" idx="1"/>
          </p:nvPr>
        </p:nvSpPr>
        <p:spPr/>
        <p:txBody>
          <a:bodyPr/>
          <a:lstStyle/>
          <a:p>
            <a:pPr eaLnBrk="1" hangingPunct="1">
              <a:defRPr/>
            </a:pPr>
            <a:r>
              <a:rPr lang="ru-RU" altLang="ru-RU" b="1">
                <a:solidFill>
                  <a:schemeClr val="hlink"/>
                </a:solidFill>
              </a:rPr>
              <a:t>2. Принцип стабильной результативности</a:t>
            </a:r>
            <a:r>
              <a:rPr lang="ru-RU" altLang="ru-RU"/>
              <a:t> – учет показателей результатов спортсмена на протяжении всего процесса отбора (занимаемые призовые места на официальных соревнованиях).</a:t>
            </a:r>
          </a:p>
          <a:p>
            <a:pPr eaLnBrk="1" hangingPunct="1">
              <a:buFont typeface="Wingdings" panose="05000000000000000000" pitchFamily="2" charset="2"/>
              <a:buNone/>
              <a:defRPr/>
            </a:pPr>
            <a:endParaRPr lang="ru-RU" alt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23F05869-D2B3-440D-8C38-DABB6F6DB7BF}"/>
              </a:ext>
            </a:extLst>
          </p:cNvPr>
          <p:cNvSpPr>
            <a:spLocks noGrp="1" noRot="1" noChangeArrowheads="1"/>
          </p:cNvSpPr>
          <p:nvPr>
            <p:ph type="title"/>
          </p:nvPr>
        </p:nvSpPr>
        <p:spPr/>
        <p:txBody>
          <a:bodyPr/>
          <a:lstStyle/>
          <a:p>
            <a:pPr eaLnBrk="1" hangingPunct="1">
              <a:defRPr/>
            </a:pPr>
            <a:r>
              <a:rPr lang="ru-RU" altLang="ru-RU" sz="4000"/>
              <a:t>ПРЕИМУЩЕСТВЕННО СПОРТ ВЫСШИХ ДОСТИЖЕНИЙ</a:t>
            </a:r>
          </a:p>
        </p:txBody>
      </p:sp>
      <p:sp>
        <p:nvSpPr>
          <p:cNvPr id="101379" name="Rectangle 3">
            <a:extLst>
              <a:ext uri="{FF2B5EF4-FFF2-40B4-BE49-F238E27FC236}">
                <a16:creationId xmlns:a16="http://schemas.microsoft.com/office/drawing/2014/main" id="{990F2E56-723C-4138-9C3B-46C2E17F1A30}"/>
              </a:ext>
            </a:extLst>
          </p:cNvPr>
          <p:cNvSpPr>
            <a:spLocks noGrp="1" noChangeArrowheads="1"/>
          </p:cNvSpPr>
          <p:nvPr>
            <p:ph type="body" idx="1"/>
          </p:nvPr>
        </p:nvSpPr>
        <p:spPr/>
        <p:txBody>
          <a:bodyPr/>
          <a:lstStyle/>
          <a:p>
            <a:pPr eaLnBrk="1" hangingPunct="1">
              <a:defRPr/>
            </a:pPr>
            <a:endParaRPr lang="ru-RU" altLang="ru-RU"/>
          </a:p>
        </p:txBody>
      </p:sp>
      <p:sp>
        <p:nvSpPr>
          <p:cNvPr id="16388" name="AutoShape 4">
            <a:extLst>
              <a:ext uri="{FF2B5EF4-FFF2-40B4-BE49-F238E27FC236}">
                <a16:creationId xmlns:a16="http://schemas.microsoft.com/office/drawing/2014/main" id="{593A64DA-5E20-4A0A-8B6D-976A8F71220F}"/>
              </a:ext>
            </a:extLst>
          </p:cNvPr>
          <p:cNvSpPr>
            <a:spLocks noChangeArrowheads="1"/>
          </p:cNvSpPr>
          <p:nvPr/>
        </p:nvSpPr>
        <p:spPr bwMode="auto">
          <a:xfrm>
            <a:off x="4572000" y="2286000"/>
            <a:ext cx="685800" cy="685800"/>
          </a:xfrm>
          <a:prstGeom prst="flowChartExtra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eaLnBrk="1" hangingPunct="1">
              <a:spcBef>
                <a:spcPct val="0"/>
              </a:spcBef>
              <a:buClrTx/>
              <a:buSzTx/>
              <a:buFontTx/>
              <a:buNone/>
            </a:pPr>
            <a:endParaRPr lang="ru-RU" altLang="ru-RU" sz="2400"/>
          </a:p>
        </p:txBody>
      </p:sp>
      <p:sp>
        <p:nvSpPr>
          <p:cNvPr id="16389" name="Line 5">
            <a:extLst>
              <a:ext uri="{FF2B5EF4-FFF2-40B4-BE49-F238E27FC236}">
                <a16:creationId xmlns:a16="http://schemas.microsoft.com/office/drawing/2014/main" id="{836C35D7-DBDD-4A3B-BB82-7E89FB7781E5}"/>
              </a:ext>
            </a:extLst>
          </p:cNvPr>
          <p:cNvSpPr>
            <a:spLocks noChangeShapeType="1"/>
          </p:cNvSpPr>
          <p:nvPr/>
        </p:nvSpPr>
        <p:spPr bwMode="auto">
          <a:xfrm flipH="1">
            <a:off x="4191000" y="3048000"/>
            <a:ext cx="30480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390" name="Line 6">
            <a:extLst>
              <a:ext uri="{FF2B5EF4-FFF2-40B4-BE49-F238E27FC236}">
                <a16:creationId xmlns:a16="http://schemas.microsoft.com/office/drawing/2014/main" id="{0B75F51B-5AAF-4A24-8E1B-9B25C2DDA089}"/>
              </a:ext>
            </a:extLst>
          </p:cNvPr>
          <p:cNvSpPr>
            <a:spLocks noChangeShapeType="1"/>
          </p:cNvSpPr>
          <p:nvPr/>
        </p:nvSpPr>
        <p:spPr bwMode="auto">
          <a:xfrm flipH="1">
            <a:off x="3733800" y="3733800"/>
            <a:ext cx="38100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391" name="Line 7">
            <a:extLst>
              <a:ext uri="{FF2B5EF4-FFF2-40B4-BE49-F238E27FC236}">
                <a16:creationId xmlns:a16="http://schemas.microsoft.com/office/drawing/2014/main" id="{F93572C3-F00F-477B-85D0-54DAD252E3C7}"/>
              </a:ext>
            </a:extLst>
          </p:cNvPr>
          <p:cNvSpPr>
            <a:spLocks noChangeShapeType="1"/>
          </p:cNvSpPr>
          <p:nvPr/>
        </p:nvSpPr>
        <p:spPr bwMode="auto">
          <a:xfrm>
            <a:off x="5334000" y="3048000"/>
            <a:ext cx="381000" cy="68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392" name="Line 8">
            <a:extLst>
              <a:ext uri="{FF2B5EF4-FFF2-40B4-BE49-F238E27FC236}">
                <a16:creationId xmlns:a16="http://schemas.microsoft.com/office/drawing/2014/main" id="{C4BA6AC4-BCC6-4B91-A806-E4BEEC8C9524}"/>
              </a:ext>
            </a:extLst>
          </p:cNvPr>
          <p:cNvSpPr>
            <a:spLocks noChangeShapeType="1"/>
          </p:cNvSpPr>
          <p:nvPr/>
        </p:nvSpPr>
        <p:spPr bwMode="auto">
          <a:xfrm>
            <a:off x="5791200" y="3886200"/>
            <a:ext cx="3048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393" name="Line 9">
            <a:extLst>
              <a:ext uri="{FF2B5EF4-FFF2-40B4-BE49-F238E27FC236}">
                <a16:creationId xmlns:a16="http://schemas.microsoft.com/office/drawing/2014/main" id="{F6ABF4FA-CBA3-493B-A219-636059FD3CF9}"/>
              </a:ext>
            </a:extLst>
          </p:cNvPr>
          <p:cNvSpPr>
            <a:spLocks noChangeShapeType="1"/>
          </p:cNvSpPr>
          <p:nvPr/>
        </p:nvSpPr>
        <p:spPr bwMode="auto">
          <a:xfrm>
            <a:off x="3733800" y="4648200"/>
            <a:ext cx="685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394" name="Line 10">
            <a:extLst>
              <a:ext uri="{FF2B5EF4-FFF2-40B4-BE49-F238E27FC236}">
                <a16:creationId xmlns:a16="http://schemas.microsoft.com/office/drawing/2014/main" id="{D60DD0FC-B15B-47F1-B270-032435AEC91D}"/>
              </a:ext>
            </a:extLst>
          </p:cNvPr>
          <p:cNvSpPr>
            <a:spLocks noChangeShapeType="1"/>
          </p:cNvSpPr>
          <p:nvPr/>
        </p:nvSpPr>
        <p:spPr bwMode="auto">
          <a:xfrm>
            <a:off x="4724400" y="46482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395" name="Line 11">
            <a:extLst>
              <a:ext uri="{FF2B5EF4-FFF2-40B4-BE49-F238E27FC236}">
                <a16:creationId xmlns:a16="http://schemas.microsoft.com/office/drawing/2014/main" id="{BE639022-5EFE-46BA-9D1D-BA0113901ACD}"/>
              </a:ext>
            </a:extLst>
          </p:cNvPr>
          <p:cNvSpPr>
            <a:spLocks noChangeShapeType="1"/>
          </p:cNvSpPr>
          <p:nvPr/>
        </p:nvSpPr>
        <p:spPr bwMode="auto">
          <a:xfrm>
            <a:off x="5638800" y="464820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044C3A21-CC56-46E0-956A-97350D03A35D}"/>
              </a:ext>
            </a:extLst>
          </p:cNvPr>
          <p:cNvSpPr>
            <a:spLocks noGrp="1" noRot="1" noChangeArrowheads="1"/>
          </p:cNvSpPr>
          <p:nvPr>
            <p:ph type="title"/>
          </p:nvPr>
        </p:nvSpPr>
        <p:spPr/>
        <p:txBody>
          <a:bodyPr/>
          <a:lstStyle/>
          <a:p>
            <a:pPr eaLnBrk="1" hangingPunct="1">
              <a:defRPr/>
            </a:pPr>
            <a:r>
              <a:rPr lang="ru-RU" altLang="ru-RU" sz="2800"/>
              <a:t>Принципы отбора спортсменов для включения их в состав сборных команд по видам спорта:</a:t>
            </a:r>
            <a:br>
              <a:rPr lang="ru-RU" altLang="ru-RU" sz="2800"/>
            </a:br>
            <a:endParaRPr lang="ru-RU" altLang="ru-RU" sz="2800"/>
          </a:p>
        </p:txBody>
      </p:sp>
      <p:sp>
        <p:nvSpPr>
          <p:cNvPr id="122883" name="Rectangle 3">
            <a:extLst>
              <a:ext uri="{FF2B5EF4-FFF2-40B4-BE49-F238E27FC236}">
                <a16:creationId xmlns:a16="http://schemas.microsoft.com/office/drawing/2014/main" id="{DA30ABA9-7832-413D-BED2-A2458A3520B5}"/>
              </a:ext>
            </a:extLst>
          </p:cNvPr>
          <p:cNvSpPr>
            <a:spLocks noGrp="1" noChangeArrowheads="1"/>
          </p:cNvSpPr>
          <p:nvPr>
            <p:ph type="body" idx="1"/>
          </p:nvPr>
        </p:nvSpPr>
        <p:spPr/>
        <p:txBody>
          <a:bodyPr/>
          <a:lstStyle/>
          <a:p>
            <a:pPr eaLnBrk="1" hangingPunct="1">
              <a:lnSpc>
                <a:spcPct val="90000"/>
              </a:lnSpc>
              <a:defRPr/>
            </a:pPr>
            <a:r>
              <a:rPr lang="ru-RU" altLang="ru-RU" b="1">
                <a:solidFill>
                  <a:schemeClr val="hlink"/>
                </a:solidFill>
              </a:rPr>
              <a:t>3. Принцип систематичности и непрерывности</a:t>
            </a:r>
            <a:r>
              <a:rPr lang="ru-RU" altLang="ru-RU"/>
              <a:t> – учитывается план многолетней спортивной подготовки спортсмена и его эффективность по ежегодному приросту результатов, отношение спортсмена к учебно-тренировочному процессу (наличие пропусков, мотивация) в рамках подготовки к отборочным соревнованиям.</a:t>
            </a:r>
          </a:p>
          <a:p>
            <a:pPr eaLnBrk="1" hangingPunct="1">
              <a:lnSpc>
                <a:spcPct val="90000"/>
              </a:lnSpc>
              <a:buFont typeface="Wingdings" panose="05000000000000000000" pitchFamily="2" charset="2"/>
              <a:buNone/>
              <a:defRPr/>
            </a:pPr>
            <a:endParaRPr lang="ru-RU" altLang="ru-RU"/>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a:extLst>
              <a:ext uri="{FF2B5EF4-FFF2-40B4-BE49-F238E27FC236}">
                <a16:creationId xmlns:a16="http://schemas.microsoft.com/office/drawing/2014/main" id="{0DFD2854-53DB-4DC4-8A72-6A1FF30D3D00}"/>
              </a:ext>
            </a:extLst>
          </p:cNvPr>
          <p:cNvSpPr>
            <a:spLocks noGrp="1" noRot="1" noChangeArrowheads="1"/>
          </p:cNvSpPr>
          <p:nvPr>
            <p:ph type="title"/>
          </p:nvPr>
        </p:nvSpPr>
        <p:spPr/>
        <p:txBody>
          <a:bodyPr/>
          <a:lstStyle/>
          <a:p>
            <a:pPr eaLnBrk="1" hangingPunct="1">
              <a:defRPr/>
            </a:pPr>
            <a:r>
              <a:rPr lang="ru-RU" altLang="ru-RU" sz="2800"/>
              <a:t>Принципы отбора спортсменов для включения их в состав сборных команд по видам спорта:</a:t>
            </a:r>
            <a:br>
              <a:rPr lang="ru-RU" altLang="ru-RU" sz="2800"/>
            </a:br>
            <a:endParaRPr lang="ru-RU" altLang="ru-RU" sz="2800"/>
          </a:p>
        </p:txBody>
      </p:sp>
      <p:sp>
        <p:nvSpPr>
          <p:cNvPr id="123907" name="Rectangle 3">
            <a:extLst>
              <a:ext uri="{FF2B5EF4-FFF2-40B4-BE49-F238E27FC236}">
                <a16:creationId xmlns:a16="http://schemas.microsoft.com/office/drawing/2014/main" id="{50424EF9-17CA-43D9-939A-3939EA8ED4CD}"/>
              </a:ext>
            </a:extLst>
          </p:cNvPr>
          <p:cNvSpPr>
            <a:spLocks noGrp="1" noChangeArrowheads="1"/>
          </p:cNvSpPr>
          <p:nvPr>
            <p:ph type="body" idx="1"/>
          </p:nvPr>
        </p:nvSpPr>
        <p:spPr/>
        <p:txBody>
          <a:bodyPr/>
          <a:lstStyle/>
          <a:p>
            <a:pPr eaLnBrk="1" hangingPunct="1">
              <a:defRPr/>
            </a:pPr>
            <a:r>
              <a:rPr lang="ru-RU" altLang="ru-RU">
                <a:solidFill>
                  <a:schemeClr val="hlink"/>
                </a:solidFill>
              </a:rPr>
              <a:t>4. </a:t>
            </a:r>
            <a:r>
              <a:rPr lang="ru-RU" altLang="ru-RU" b="1">
                <a:solidFill>
                  <a:schemeClr val="hlink"/>
                </a:solidFill>
              </a:rPr>
              <a:t>Принцип индивидуальности</a:t>
            </a:r>
            <a:r>
              <a:rPr lang="ru-RU" altLang="ru-RU"/>
              <a:t> – осуществление индивидуального подхода по динамике спортивных результатов в макроциклах спортивной подготовки, по медицинскому обеспечению и антидопинговому контролю  спортсменов – кандидатов в состав сборной команды по видам спорта.</a:t>
            </a:r>
          </a:p>
          <a:p>
            <a:pPr eaLnBrk="1" hangingPunct="1">
              <a:buFont typeface="Wingdings" panose="05000000000000000000" pitchFamily="2" charset="2"/>
              <a:buNone/>
              <a:defRPr/>
            </a:pPr>
            <a:endParaRPr lang="ru-RU" altLang="ru-RU"/>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BB8653C0-8814-4961-9184-CE97116DD011}"/>
              </a:ext>
            </a:extLst>
          </p:cNvPr>
          <p:cNvSpPr>
            <a:spLocks noGrp="1" noRot="1" noChangeArrowheads="1"/>
          </p:cNvSpPr>
          <p:nvPr>
            <p:ph type="title"/>
          </p:nvPr>
        </p:nvSpPr>
        <p:spPr/>
        <p:txBody>
          <a:bodyPr/>
          <a:lstStyle/>
          <a:p>
            <a:pPr eaLnBrk="1" hangingPunct="1">
              <a:defRPr/>
            </a:pPr>
            <a:r>
              <a:rPr lang="ru-RU" altLang="ru-RU" sz="4000"/>
              <a:t>Отбор на этапе высшего спортивного мастерства</a:t>
            </a:r>
          </a:p>
        </p:txBody>
      </p:sp>
      <p:sp>
        <p:nvSpPr>
          <p:cNvPr id="129027" name="Rectangle 3">
            <a:extLst>
              <a:ext uri="{FF2B5EF4-FFF2-40B4-BE49-F238E27FC236}">
                <a16:creationId xmlns:a16="http://schemas.microsoft.com/office/drawing/2014/main" id="{8091D63D-B608-499B-9663-CBE1499CF63C}"/>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Основной формой отбора кандидатов в сборные команды служат спортивные соревнования. </a:t>
            </a: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2C657E0E-2797-41D0-87DA-48AB95446653}"/>
              </a:ext>
            </a:extLst>
          </p:cNvPr>
          <p:cNvSpPr>
            <a:spLocks noGrp="1" noRot="1" noChangeArrowheads="1"/>
          </p:cNvSpPr>
          <p:nvPr>
            <p:ph type="title"/>
          </p:nvPr>
        </p:nvSpPr>
        <p:spPr/>
        <p:txBody>
          <a:bodyPr/>
          <a:lstStyle/>
          <a:p>
            <a:pPr eaLnBrk="1" hangingPunct="1">
              <a:defRPr/>
            </a:pPr>
            <a:r>
              <a:rPr lang="ru-RU" altLang="ru-RU" sz="3200"/>
              <a:t>Критерии отбора на этапе высшего спортивного мастерства</a:t>
            </a:r>
          </a:p>
        </p:txBody>
      </p:sp>
      <p:sp>
        <p:nvSpPr>
          <p:cNvPr id="105475" name="Rectangle 3">
            <a:extLst>
              <a:ext uri="{FF2B5EF4-FFF2-40B4-BE49-F238E27FC236}">
                <a16:creationId xmlns:a16="http://schemas.microsoft.com/office/drawing/2014/main" id="{A0967D6D-E1B5-495E-980E-9EAD9831CD2C}"/>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r>
              <a:rPr lang="ru-RU" altLang="ru-RU" sz="2800">
                <a:solidFill>
                  <a:schemeClr val="hlink"/>
                </a:solidFill>
              </a:rPr>
              <a:t>   - спортивный результат;</a:t>
            </a:r>
          </a:p>
          <a:p>
            <a:pPr eaLnBrk="1" hangingPunct="1">
              <a:lnSpc>
                <a:spcPct val="80000"/>
              </a:lnSpc>
              <a:buFont typeface="Wingdings" panose="05000000000000000000" pitchFamily="2" charset="2"/>
              <a:buNone/>
              <a:defRPr/>
            </a:pPr>
            <a:r>
              <a:rPr lang="ru-RU" altLang="ru-RU" sz="2800"/>
              <a:t>    - динамика результатов на протяжении двух-трех последних лет; </a:t>
            </a:r>
          </a:p>
          <a:p>
            <a:pPr eaLnBrk="1" hangingPunct="1">
              <a:lnSpc>
                <a:spcPct val="80000"/>
              </a:lnSpc>
              <a:buFont typeface="Wingdings" panose="05000000000000000000" pitchFamily="2" charset="2"/>
              <a:buNone/>
              <a:defRPr/>
            </a:pPr>
            <a:r>
              <a:rPr lang="ru-RU" altLang="ru-RU" sz="2800"/>
              <a:t>    - динамика результатов в течение текущего года; </a:t>
            </a:r>
          </a:p>
          <a:p>
            <a:pPr eaLnBrk="1" hangingPunct="1">
              <a:lnSpc>
                <a:spcPct val="80000"/>
              </a:lnSpc>
              <a:buFont typeface="Wingdings" panose="05000000000000000000" pitchFamily="2" charset="2"/>
              <a:buNone/>
              <a:defRPr/>
            </a:pPr>
            <a:r>
              <a:rPr lang="ru-RU" altLang="ru-RU" sz="2800"/>
              <a:t>    - стаж регулярных занятий спортом;</a:t>
            </a:r>
          </a:p>
          <a:p>
            <a:pPr eaLnBrk="1" hangingPunct="1">
              <a:lnSpc>
                <a:spcPct val="80000"/>
              </a:lnSpc>
              <a:buFont typeface="Wingdings" panose="05000000000000000000" pitchFamily="2" charset="2"/>
              <a:buNone/>
              <a:defRPr/>
            </a:pPr>
            <a:r>
              <a:rPr lang="ru-RU" altLang="ru-RU" sz="2800"/>
              <a:t>     - соответствие основных компонентов физической подготовленности и физического развития требованиям данного вида спорта на уровне результатов национального и мирового уровня.</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57031F83-6D0E-4736-97A0-871D1F39503D}"/>
              </a:ext>
            </a:extLst>
          </p:cNvPr>
          <p:cNvSpPr>
            <a:spLocks noGrp="1" noRot="1" noChangeArrowheads="1"/>
          </p:cNvSpPr>
          <p:nvPr>
            <p:ph type="title"/>
          </p:nvPr>
        </p:nvSpPr>
        <p:spPr/>
        <p:txBody>
          <a:bodyPr/>
          <a:lstStyle/>
          <a:p>
            <a:pPr eaLnBrk="1" hangingPunct="1">
              <a:defRPr/>
            </a:pPr>
            <a:r>
              <a:rPr lang="ru-RU" altLang="ru-RU"/>
              <a:t>Спортивный прогноз</a:t>
            </a:r>
          </a:p>
        </p:txBody>
      </p:sp>
      <p:sp>
        <p:nvSpPr>
          <p:cNvPr id="124931" name="Rectangle 3">
            <a:extLst>
              <a:ext uri="{FF2B5EF4-FFF2-40B4-BE49-F238E27FC236}">
                <a16:creationId xmlns:a16="http://schemas.microsoft.com/office/drawing/2014/main" id="{8F1E1E34-EFDA-4446-A0A4-1D905CA6E920}"/>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 научно-обоснованное планирование в достижении спортивных результатов на основе имеющихся данных.</a:t>
            </a:r>
          </a:p>
        </p:txBody>
      </p:sp>
      <p:sp>
        <p:nvSpPr>
          <p:cNvPr id="149508" name="AutoShape 4">
            <a:hlinkClick r:id="rId2" action="ppaction://hlinksldjump"/>
            <a:extLst>
              <a:ext uri="{FF2B5EF4-FFF2-40B4-BE49-F238E27FC236}">
                <a16:creationId xmlns:a16="http://schemas.microsoft.com/office/drawing/2014/main" id="{2FF12FD4-CB81-4BEE-8F27-FF1A878A048D}"/>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a:extLst>
              <a:ext uri="{FF2B5EF4-FFF2-40B4-BE49-F238E27FC236}">
                <a16:creationId xmlns:a16="http://schemas.microsoft.com/office/drawing/2014/main" id="{B974AE72-01FC-4ADD-9EC7-FE3989E72425}"/>
              </a:ext>
            </a:extLst>
          </p:cNvPr>
          <p:cNvSpPr>
            <a:spLocks noGrp="1" noRot="1" noChangeArrowheads="1"/>
          </p:cNvSpPr>
          <p:nvPr>
            <p:ph type="title"/>
          </p:nvPr>
        </p:nvSpPr>
        <p:spPr/>
        <p:txBody>
          <a:bodyPr/>
          <a:lstStyle/>
          <a:p>
            <a:pPr eaLnBrk="1" hangingPunct="1">
              <a:defRPr/>
            </a:pPr>
            <a:r>
              <a:rPr lang="ru-RU" altLang="ru-RU"/>
              <a:t>Спортивный прогноз</a:t>
            </a:r>
          </a:p>
        </p:txBody>
      </p:sp>
      <p:sp>
        <p:nvSpPr>
          <p:cNvPr id="130051" name="Rectangle 3">
            <a:extLst>
              <a:ext uri="{FF2B5EF4-FFF2-40B4-BE49-F238E27FC236}">
                <a16:creationId xmlns:a16="http://schemas.microsoft.com/office/drawing/2014/main" id="{D6DE9245-9989-4E2D-BABB-EC2E66DDBAE3}"/>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На непосредственно спортивный результат спортсмена;</a:t>
            </a:r>
          </a:p>
          <a:p>
            <a:pPr eaLnBrk="1" hangingPunct="1">
              <a:buFont typeface="Wingdings" panose="05000000000000000000" pitchFamily="2" charset="2"/>
              <a:buNone/>
              <a:defRPr/>
            </a:pPr>
            <a:r>
              <a:rPr lang="ru-RU" altLang="ru-RU"/>
              <a:t>- Результат в соревнованиях (занятое место) – который зависит как от собственного результата спортсмена, так и от результатов основных соперников.</a:t>
            </a:r>
          </a:p>
        </p:txBody>
      </p:sp>
      <p:sp>
        <p:nvSpPr>
          <p:cNvPr id="150532" name="AutoShape 4">
            <a:hlinkClick r:id="rId2" action="ppaction://hlinksldjump"/>
            <a:extLst>
              <a:ext uri="{FF2B5EF4-FFF2-40B4-BE49-F238E27FC236}">
                <a16:creationId xmlns:a16="http://schemas.microsoft.com/office/drawing/2014/main" id="{E884819A-6F6D-49EA-8532-C6CA10711C49}"/>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a:extLst>
              <a:ext uri="{FF2B5EF4-FFF2-40B4-BE49-F238E27FC236}">
                <a16:creationId xmlns:a16="http://schemas.microsoft.com/office/drawing/2014/main" id="{EBC31F40-9DE4-49CD-A981-127E4C4E4D8A}"/>
              </a:ext>
            </a:extLst>
          </p:cNvPr>
          <p:cNvSpPr>
            <a:spLocks noGrp="1" noRot="1" noChangeArrowheads="1"/>
          </p:cNvSpPr>
          <p:nvPr>
            <p:ph type="title"/>
          </p:nvPr>
        </p:nvSpPr>
        <p:spPr/>
        <p:txBody>
          <a:bodyPr/>
          <a:lstStyle/>
          <a:p>
            <a:pPr eaLnBrk="1" hangingPunct="1">
              <a:defRPr/>
            </a:pPr>
            <a:r>
              <a:rPr lang="ru-RU" altLang="ru-RU"/>
              <a:t>Виды спортивного прогноза</a:t>
            </a:r>
          </a:p>
        </p:txBody>
      </p:sp>
      <p:sp>
        <p:nvSpPr>
          <p:cNvPr id="131075" name="Rectangle 3">
            <a:extLst>
              <a:ext uri="{FF2B5EF4-FFF2-40B4-BE49-F238E27FC236}">
                <a16:creationId xmlns:a16="http://schemas.microsoft.com/office/drawing/2014/main" id="{C5921E5F-AC02-4D19-8727-671E9CBEBEC8}"/>
              </a:ext>
            </a:extLst>
          </p:cNvPr>
          <p:cNvSpPr>
            <a:spLocks noGrp="1" noChangeArrowheads="1"/>
          </p:cNvSpPr>
          <p:nvPr>
            <p:ph type="body" idx="1"/>
          </p:nvPr>
        </p:nvSpPr>
        <p:spPr/>
        <p:txBody>
          <a:bodyPr/>
          <a:lstStyle/>
          <a:p>
            <a:pPr eaLnBrk="1" hangingPunct="1">
              <a:buFontTx/>
              <a:buChar char="-"/>
              <a:defRPr/>
            </a:pPr>
            <a:r>
              <a:rPr lang="ru-RU" altLang="ru-RU"/>
              <a:t>краткосрочный (в сезоне)</a:t>
            </a:r>
          </a:p>
          <a:p>
            <a:pPr eaLnBrk="1" hangingPunct="1">
              <a:buFontTx/>
              <a:buChar char="-"/>
              <a:defRPr/>
            </a:pPr>
            <a:r>
              <a:rPr lang="ru-RU" altLang="ru-RU"/>
              <a:t>долгосрочный (более одного спортивного сезона (года))</a:t>
            </a:r>
          </a:p>
          <a:p>
            <a:pPr eaLnBrk="1" hangingPunct="1">
              <a:buFontTx/>
              <a:buNone/>
              <a:defRPr/>
            </a:pPr>
            <a:endParaRPr lang="ru-RU" altLang="ru-RU"/>
          </a:p>
        </p:txBody>
      </p:sp>
      <p:sp>
        <p:nvSpPr>
          <p:cNvPr id="151556" name="AutoShape 4">
            <a:hlinkClick r:id="rId2" action="ppaction://hlinksldjump"/>
            <a:extLst>
              <a:ext uri="{FF2B5EF4-FFF2-40B4-BE49-F238E27FC236}">
                <a16:creationId xmlns:a16="http://schemas.microsoft.com/office/drawing/2014/main" id="{9030F087-924B-4E06-962B-FCC4AD13C700}"/>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B27FED1A-5C34-4DA8-BEBC-5767F923E254}"/>
              </a:ext>
            </a:extLst>
          </p:cNvPr>
          <p:cNvSpPr>
            <a:spLocks noGrp="1" noRot="1" noChangeArrowheads="1"/>
          </p:cNvSpPr>
          <p:nvPr>
            <p:ph type="title"/>
          </p:nvPr>
        </p:nvSpPr>
        <p:spPr/>
        <p:txBody>
          <a:bodyPr/>
          <a:lstStyle/>
          <a:p>
            <a:pPr eaLnBrk="1" hangingPunct="1">
              <a:defRPr/>
            </a:pPr>
            <a:r>
              <a:rPr lang="ru-RU" altLang="ru-RU" sz="4000"/>
              <a:t>Методика составления спортивного прогноза</a:t>
            </a:r>
          </a:p>
        </p:txBody>
      </p:sp>
      <p:sp>
        <p:nvSpPr>
          <p:cNvPr id="132099" name="Rectangle 3">
            <a:extLst>
              <a:ext uri="{FF2B5EF4-FFF2-40B4-BE49-F238E27FC236}">
                <a16:creationId xmlns:a16="http://schemas.microsoft.com/office/drawing/2014/main" id="{64A91AF5-81E1-488B-BF50-B0EC0495F320}"/>
              </a:ext>
            </a:extLst>
          </p:cNvPr>
          <p:cNvSpPr>
            <a:spLocks noGrp="1" noChangeArrowheads="1"/>
          </p:cNvSpPr>
          <p:nvPr>
            <p:ph type="body" idx="1"/>
          </p:nvPr>
        </p:nvSpPr>
        <p:spPr/>
        <p:txBody>
          <a:bodyPr/>
          <a:lstStyle/>
          <a:p>
            <a:pPr marL="609600" indent="-609600" eaLnBrk="1" hangingPunct="1">
              <a:lnSpc>
                <a:spcPct val="90000"/>
              </a:lnSpc>
              <a:buFont typeface="Wingdings" panose="05000000000000000000" pitchFamily="2" charset="2"/>
              <a:buAutoNum type="arabicParenR"/>
              <a:defRPr/>
            </a:pPr>
            <a:r>
              <a:rPr lang="ru-RU" altLang="ru-RU" sz="2400"/>
              <a:t>Диагностика потенциала команды (спортсмена) – уровень спортивного мастерства (результата) - соответствие областному, национальному или мировому уровню</a:t>
            </a:r>
          </a:p>
          <a:p>
            <a:pPr marL="609600" indent="-609600" eaLnBrk="1" hangingPunct="1">
              <a:lnSpc>
                <a:spcPct val="90000"/>
              </a:lnSpc>
              <a:buFont typeface="Wingdings" panose="05000000000000000000" pitchFamily="2" charset="2"/>
              <a:buAutoNum type="arabicParenR"/>
              <a:defRPr/>
            </a:pPr>
            <a:r>
              <a:rPr lang="ru-RU" altLang="ru-RU" sz="2400"/>
              <a:t>Сбор текущей информации о спортивной подготовке команды (спортсмена) – методика, мастерство тренера, финансирование, медико-биологическое обеспечение и др.</a:t>
            </a:r>
          </a:p>
          <a:p>
            <a:pPr marL="609600" indent="-609600" eaLnBrk="1" hangingPunct="1">
              <a:lnSpc>
                <a:spcPct val="90000"/>
              </a:lnSpc>
              <a:buFont typeface="Wingdings" panose="05000000000000000000" pitchFamily="2" charset="2"/>
              <a:buAutoNum type="arabicParenR"/>
              <a:defRPr/>
            </a:pPr>
            <a:r>
              <a:rPr lang="ru-RU" altLang="ru-RU" sz="2400"/>
              <a:t>Динамика спортивных результатов за последние годы</a:t>
            </a:r>
          </a:p>
          <a:p>
            <a:pPr marL="609600" indent="-609600" eaLnBrk="1" hangingPunct="1">
              <a:lnSpc>
                <a:spcPct val="90000"/>
              </a:lnSpc>
              <a:buFont typeface="Wingdings" panose="05000000000000000000" pitchFamily="2" charset="2"/>
              <a:buAutoNum type="arabicParenR"/>
              <a:defRPr/>
            </a:pPr>
            <a:r>
              <a:rPr lang="ru-RU" altLang="ru-RU" sz="2400"/>
              <a:t>Динамика спортивных результатов в текущем сезоне</a:t>
            </a:r>
          </a:p>
          <a:p>
            <a:pPr marL="609600" indent="-609600" eaLnBrk="1" hangingPunct="1">
              <a:lnSpc>
                <a:spcPct val="90000"/>
              </a:lnSpc>
              <a:buFont typeface="Wingdings" panose="05000000000000000000" pitchFamily="2" charset="2"/>
              <a:buAutoNum type="arabicParenR"/>
              <a:defRPr/>
            </a:pPr>
            <a:endParaRPr lang="ru-RU" altLang="ru-RU" sz="240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a:extLst>
              <a:ext uri="{FF2B5EF4-FFF2-40B4-BE49-F238E27FC236}">
                <a16:creationId xmlns:a16="http://schemas.microsoft.com/office/drawing/2014/main" id="{D39BAA21-1A0F-42B4-BC5D-F7D78D42C94D}"/>
              </a:ext>
            </a:extLst>
          </p:cNvPr>
          <p:cNvSpPr>
            <a:spLocks noGrp="1" noRot="1" noChangeArrowheads="1"/>
          </p:cNvSpPr>
          <p:nvPr>
            <p:ph type="title"/>
          </p:nvPr>
        </p:nvSpPr>
        <p:spPr/>
        <p:txBody>
          <a:bodyPr/>
          <a:lstStyle/>
          <a:p>
            <a:pPr eaLnBrk="1" hangingPunct="1">
              <a:defRPr/>
            </a:pPr>
            <a:r>
              <a:rPr lang="ru-RU" altLang="ru-RU" sz="4000" dirty="0"/>
              <a:t>Где найти материалы по дисциплине?</a:t>
            </a:r>
          </a:p>
        </p:txBody>
      </p:sp>
      <p:sp>
        <p:nvSpPr>
          <p:cNvPr id="225283" name="Rectangle 3">
            <a:extLst>
              <a:ext uri="{FF2B5EF4-FFF2-40B4-BE49-F238E27FC236}">
                <a16:creationId xmlns:a16="http://schemas.microsoft.com/office/drawing/2014/main" id="{A42C5C41-C721-4A1B-9C07-4CDD5EEE2E26}"/>
              </a:ext>
            </a:extLst>
          </p:cNvPr>
          <p:cNvSpPr>
            <a:spLocks noGrp="1" noChangeArrowheads="1"/>
          </p:cNvSpPr>
          <p:nvPr>
            <p:ph type="body" idx="1"/>
          </p:nvPr>
        </p:nvSpPr>
        <p:spPr/>
        <p:txBody>
          <a:bodyPr/>
          <a:lstStyle/>
          <a:p>
            <a:pPr algn="ctr" eaLnBrk="1" hangingPunct="1">
              <a:buFont typeface="Wingdings" panose="05000000000000000000" pitchFamily="2" charset="2"/>
              <a:buNone/>
              <a:defRPr/>
            </a:pPr>
            <a:r>
              <a:rPr lang="en-US" altLang="ru-RU" sz="6000" dirty="0">
                <a:hlinkClick r:id="rId2"/>
              </a:rPr>
              <a:t>www.sport.sfedu.ru</a:t>
            </a:r>
            <a:endParaRPr lang="en-US" altLang="ru-RU" sz="6000" dirty="0"/>
          </a:p>
          <a:p>
            <a:pPr algn="ctr" eaLnBrk="1" hangingPunct="1">
              <a:buFont typeface="Wingdings" panose="05000000000000000000" pitchFamily="2" charset="2"/>
              <a:buNone/>
              <a:defRPr/>
            </a:pPr>
            <a:endParaRPr lang="ru-RU" altLang="ru-RU" sz="6000" dirty="0"/>
          </a:p>
        </p:txBody>
      </p:sp>
      <p:sp>
        <p:nvSpPr>
          <p:cNvPr id="153604" name="AutoShape 5">
            <a:hlinkClick r:id="rId3" action="ppaction://hlinksldjump"/>
            <a:extLst>
              <a:ext uri="{FF2B5EF4-FFF2-40B4-BE49-F238E27FC236}">
                <a16:creationId xmlns:a16="http://schemas.microsoft.com/office/drawing/2014/main" id="{57D89AB1-5766-4CFE-9E89-18E4062729B8}"/>
              </a:ext>
            </a:extLst>
          </p:cNvPr>
          <p:cNvSpPr>
            <a:spLocks noChangeArrowheads="1"/>
          </p:cNvSpPr>
          <p:nvPr/>
        </p:nvSpPr>
        <p:spPr bwMode="auto">
          <a:xfrm>
            <a:off x="6858000" y="5410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FAB4D6B7-8A77-4EFF-988C-60B31AA45379}"/>
              </a:ext>
            </a:extLst>
          </p:cNvPr>
          <p:cNvSpPr>
            <a:spLocks noGrp="1" noRot="1" noChangeArrowheads="1"/>
          </p:cNvSpPr>
          <p:nvPr>
            <p:ph type="title"/>
          </p:nvPr>
        </p:nvSpPr>
        <p:spPr/>
        <p:txBody>
          <a:bodyPr/>
          <a:lstStyle/>
          <a:p>
            <a:pPr eaLnBrk="1" hangingPunct="1">
              <a:defRPr/>
            </a:pPr>
            <a:r>
              <a:rPr lang="ru-RU" altLang="ru-RU" sz="4000"/>
              <a:t>Спортивные разряды и звания в системе отбора</a:t>
            </a:r>
          </a:p>
        </p:txBody>
      </p:sp>
      <p:sp>
        <p:nvSpPr>
          <p:cNvPr id="108547" name="Rectangle 3">
            <a:extLst>
              <a:ext uri="{FF2B5EF4-FFF2-40B4-BE49-F238E27FC236}">
                <a16:creationId xmlns:a16="http://schemas.microsoft.com/office/drawing/2014/main" id="{9D3B575C-B292-40E6-9864-4ABEEBD31D12}"/>
              </a:ext>
            </a:extLst>
          </p:cNvPr>
          <p:cNvSpPr>
            <a:spLocks noGrp="1" noChangeArrowheads="1"/>
          </p:cNvSpPr>
          <p:nvPr>
            <p:ph type="body" idx="1"/>
          </p:nvPr>
        </p:nvSpPr>
        <p:spPr>
          <a:xfrm>
            <a:off x="457200" y="1600200"/>
            <a:ext cx="8686800" cy="5029200"/>
          </a:xfrm>
        </p:spPr>
        <p:txBody>
          <a:bodyPr/>
          <a:lstStyle/>
          <a:p>
            <a:pPr eaLnBrk="1" hangingPunct="1">
              <a:lnSpc>
                <a:spcPct val="90000"/>
              </a:lnSpc>
              <a:buFontTx/>
              <a:buNone/>
              <a:defRPr/>
            </a:pPr>
            <a:r>
              <a:rPr lang="ru-RU" altLang="ru-RU"/>
              <a:t>   Единая Всероссийская спортивная  классификация эффективно стимулирует занятия спортом и отражает спортивный результат каждого спортсмена как:</a:t>
            </a:r>
          </a:p>
          <a:p>
            <a:pPr eaLnBrk="1" hangingPunct="1">
              <a:lnSpc>
                <a:spcPct val="90000"/>
              </a:lnSpc>
              <a:buFontTx/>
              <a:buChar char="-"/>
              <a:defRPr/>
            </a:pPr>
            <a:r>
              <a:rPr lang="ru-RU" altLang="ru-RU"/>
              <a:t>Показатель его специальной подготовленности (спортивного мастерства);</a:t>
            </a:r>
          </a:p>
          <a:p>
            <a:pPr eaLnBrk="1" hangingPunct="1">
              <a:lnSpc>
                <a:spcPct val="90000"/>
              </a:lnSpc>
              <a:buFontTx/>
              <a:buChar char="-"/>
              <a:defRPr/>
            </a:pPr>
            <a:r>
              <a:rPr lang="ru-RU" altLang="ru-RU"/>
              <a:t>Допуск к соревнованиям;</a:t>
            </a:r>
          </a:p>
          <a:p>
            <a:pPr eaLnBrk="1" hangingPunct="1">
              <a:lnSpc>
                <a:spcPct val="90000"/>
              </a:lnSpc>
              <a:buFontTx/>
              <a:buChar char="-"/>
              <a:defRPr/>
            </a:pPr>
            <a:r>
              <a:rPr lang="ru-RU" altLang="ru-RU"/>
              <a:t>Критерий отбора;</a:t>
            </a:r>
          </a:p>
          <a:p>
            <a:pPr eaLnBrk="1" hangingPunct="1">
              <a:lnSpc>
                <a:spcPct val="90000"/>
              </a:lnSpc>
              <a:buFontTx/>
              <a:buChar char="-"/>
              <a:defRPr/>
            </a:pPr>
            <a:r>
              <a:rPr lang="ru-RU" altLang="ru-RU"/>
              <a:t>Статус в области спорта.</a:t>
            </a:r>
          </a:p>
        </p:txBody>
      </p:sp>
      <p:sp>
        <p:nvSpPr>
          <p:cNvPr id="17412" name="AutoShape 4">
            <a:hlinkClick r:id="rId2" action="ppaction://hlinksldjump"/>
            <a:extLst>
              <a:ext uri="{FF2B5EF4-FFF2-40B4-BE49-F238E27FC236}">
                <a16:creationId xmlns:a16="http://schemas.microsoft.com/office/drawing/2014/main" id="{C865B19F-AB33-478E-AFB4-7A75778E340E}"/>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1EAB04EE-C0A2-451E-B4F8-59FC725A656B}"/>
              </a:ext>
            </a:extLst>
          </p:cNvPr>
          <p:cNvSpPr>
            <a:spLocks noGrp="1" noRot="1" noChangeArrowheads="1"/>
          </p:cNvSpPr>
          <p:nvPr>
            <p:ph type="title"/>
          </p:nvPr>
        </p:nvSpPr>
        <p:spPr/>
        <p:txBody>
          <a:bodyPr/>
          <a:lstStyle/>
          <a:p>
            <a:pPr eaLnBrk="1" hangingPunct="1">
              <a:defRPr/>
            </a:pPr>
            <a:r>
              <a:rPr lang="ru-RU" altLang="ru-RU" sz="2800"/>
              <a:t>В Российской Федерации устанавливаются следующие спортивные звания:</a:t>
            </a:r>
            <a:br>
              <a:rPr lang="ru-RU" altLang="ru-RU" sz="2800"/>
            </a:br>
            <a:endParaRPr lang="ru-RU" altLang="ru-RU" sz="2800"/>
          </a:p>
        </p:txBody>
      </p:sp>
      <p:sp>
        <p:nvSpPr>
          <p:cNvPr id="109571" name="Rectangle 3">
            <a:extLst>
              <a:ext uri="{FF2B5EF4-FFF2-40B4-BE49-F238E27FC236}">
                <a16:creationId xmlns:a16="http://schemas.microsoft.com/office/drawing/2014/main" id="{29C394C8-DF86-4035-9C8C-15A7F8281E35}"/>
              </a:ext>
            </a:extLst>
          </p:cNvPr>
          <p:cNvSpPr>
            <a:spLocks noGrp="1" noChangeArrowheads="1"/>
          </p:cNvSpPr>
          <p:nvPr>
            <p:ph type="body" idx="1"/>
          </p:nvPr>
        </p:nvSpPr>
        <p:spPr>
          <a:xfrm>
            <a:off x="457200" y="1600200"/>
            <a:ext cx="8686800" cy="5257800"/>
          </a:xfrm>
        </p:spPr>
        <p:txBody>
          <a:bodyPr/>
          <a:lstStyle/>
          <a:p>
            <a:pPr eaLnBrk="1" hangingPunct="1">
              <a:buFont typeface="Wingdings" panose="05000000000000000000" pitchFamily="2" charset="2"/>
              <a:buNone/>
              <a:defRPr/>
            </a:pPr>
            <a:r>
              <a:rPr lang="ru-RU" altLang="ru-RU"/>
              <a:t>1) мастер спорта России международного класса;</a:t>
            </a:r>
          </a:p>
          <a:p>
            <a:pPr eaLnBrk="1" hangingPunct="1">
              <a:buFont typeface="Wingdings" panose="05000000000000000000" pitchFamily="2" charset="2"/>
              <a:buNone/>
              <a:defRPr/>
            </a:pPr>
            <a:r>
              <a:rPr lang="ru-RU" altLang="ru-RU"/>
              <a:t>2) мастер спорта России;</a:t>
            </a:r>
          </a:p>
          <a:p>
            <a:pPr eaLnBrk="1" hangingPunct="1">
              <a:buFont typeface="Wingdings" panose="05000000000000000000" pitchFamily="2" charset="2"/>
              <a:buNone/>
              <a:defRPr/>
            </a:pPr>
            <a:r>
              <a:rPr lang="ru-RU" altLang="ru-RU"/>
              <a:t>3) гроссмейстер России.</a:t>
            </a:r>
          </a:p>
          <a:p>
            <a:pPr eaLnBrk="1" hangingPunct="1">
              <a:buFont typeface="Wingdings" panose="05000000000000000000" pitchFamily="2" charset="2"/>
              <a:buNone/>
              <a:defRPr/>
            </a:pPr>
            <a:r>
              <a:rPr lang="ru-RU" altLang="ru-RU"/>
              <a:t>   Почетное звание – заслуженный мастер спорта РФ.</a:t>
            </a:r>
          </a:p>
          <a:p>
            <a:pPr eaLnBrk="1" hangingPunct="1">
              <a:defRPr/>
            </a:pPr>
            <a:endParaRPr lang="ru-RU" altLang="ru-RU"/>
          </a:p>
          <a:p>
            <a:pPr eaLnBrk="1" hangingPunct="1">
              <a:buFont typeface="Wingdings" panose="05000000000000000000" pitchFamily="2" charset="2"/>
              <a:buNone/>
              <a:defRPr/>
            </a:pPr>
            <a:endParaRPr lang="ru-RU" altLang="ru-RU"/>
          </a:p>
        </p:txBody>
      </p:sp>
      <p:sp>
        <p:nvSpPr>
          <p:cNvPr id="18436" name="AutoShape 4">
            <a:hlinkClick r:id="rId2" action="ppaction://hlinksldjump"/>
            <a:extLst>
              <a:ext uri="{FF2B5EF4-FFF2-40B4-BE49-F238E27FC236}">
                <a16:creationId xmlns:a16="http://schemas.microsoft.com/office/drawing/2014/main" id="{B92C197B-8E80-4A62-A5D6-F76FA028A1AF}"/>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a:extLst>
              <a:ext uri="{FF2B5EF4-FFF2-40B4-BE49-F238E27FC236}">
                <a16:creationId xmlns:a16="http://schemas.microsoft.com/office/drawing/2014/main" id="{79313A75-1381-4C66-B5A8-7F8BA03018CE}"/>
              </a:ext>
            </a:extLst>
          </p:cNvPr>
          <p:cNvSpPr>
            <a:spLocks noGrp="1" noRot="1" noChangeArrowheads="1"/>
          </p:cNvSpPr>
          <p:nvPr>
            <p:ph type="title"/>
          </p:nvPr>
        </p:nvSpPr>
        <p:spPr/>
        <p:txBody>
          <a:bodyPr/>
          <a:lstStyle/>
          <a:p>
            <a:pPr eaLnBrk="1" hangingPunct="1">
              <a:defRPr/>
            </a:pPr>
            <a:r>
              <a:rPr lang="ru-RU" altLang="ru-RU" sz="2800"/>
              <a:t>В Российской Федерации устанавливаются следующие спортивные разряды:</a:t>
            </a:r>
          </a:p>
        </p:txBody>
      </p:sp>
      <p:sp>
        <p:nvSpPr>
          <p:cNvPr id="110595" name="Rectangle 3">
            <a:extLst>
              <a:ext uri="{FF2B5EF4-FFF2-40B4-BE49-F238E27FC236}">
                <a16:creationId xmlns:a16="http://schemas.microsoft.com/office/drawing/2014/main" id="{B7F107D7-E788-4725-B7A3-62DED5F0D55D}"/>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1) кандидат в мастера спорта;</a:t>
            </a:r>
          </a:p>
          <a:p>
            <a:pPr eaLnBrk="1" hangingPunct="1">
              <a:buFont typeface="Wingdings" panose="05000000000000000000" pitchFamily="2" charset="2"/>
              <a:buNone/>
              <a:defRPr/>
            </a:pPr>
            <a:r>
              <a:rPr lang="ru-RU" altLang="ru-RU"/>
              <a:t>2) первый спортивный разряд;</a:t>
            </a:r>
          </a:p>
          <a:p>
            <a:pPr eaLnBrk="1" hangingPunct="1">
              <a:buFont typeface="Wingdings" panose="05000000000000000000" pitchFamily="2" charset="2"/>
              <a:buNone/>
              <a:defRPr/>
            </a:pPr>
            <a:r>
              <a:rPr lang="ru-RU" altLang="ru-RU"/>
              <a:t>3) второй спортивный разряд;</a:t>
            </a:r>
          </a:p>
          <a:p>
            <a:pPr eaLnBrk="1" hangingPunct="1">
              <a:buFont typeface="Wingdings" panose="05000000000000000000" pitchFamily="2" charset="2"/>
              <a:buNone/>
              <a:defRPr/>
            </a:pPr>
            <a:r>
              <a:rPr lang="ru-RU" altLang="ru-RU"/>
              <a:t>4) третий спортивный разряд;</a:t>
            </a:r>
          </a:p>
          <a:p>
            <a:pPr eaLnBrk="1" hangingPunct="1">
              <a:buFont typeface="Wingdings" panose="05000000000000000000" pitchFamily="2" charset="2"/>
              <a:buNone/>
              <a:defRPr/>
            </a:pPr>
            <a:r>
              <a:rPr lang="ru-RU" altLang="ru-RU"/>
              <a:t>5) первый юношеский спортивный разряд;</a:t>
            </a:r>
          </a:p>
          <a:p>
            <a:pPr eaLnBrk="1" hangingPunct="1">
              <a:buFont typeface="Wingdings" panose="05000000000000000000" pitchFamily="2" charset="2"/>
              <a:buNone/>
              <a:defRPr/>
            </a:pPr>
            <a:r>
              <a:rPr lang="ru-RU" altLang="ru-RU"/>
              <a:t>6) второй юношеский спортивный разряд;</a:t>
            </a:r>
          </a:p>
          <a:p>
            <a:pPr eaLnBrk="1" hangingPunct="1">
              <a:buFont typeface="Wingdings" panose="05000000000000000000" pitchFamily="2" charset="2"/>
              <a:buNone/>
              <a:defRPr/>
            </a:pPr>
            <a:r>
              <a:rPr lang="ru-RU" altLang="ru-RU"/>
              <a:t>7) третий юношеский спортивный разряд.</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6">
            <a:extLst>
              <a:ext uri="{FF2B5EF4-FFF2-40B4-BE49-F238E27FC236}">
                <a16:creationId xmlns:a16="http://schemas.microsoft.com/office/drawing/2014/main" id="{E83CCD4C-B4BC-48EB-BE97-908CA9F55383}"/>
              </a:ext>
            </a:extLst>
          </p:cNvPr>
          <p:cNvSpPr>
            <a:spLocks noChangeArrowheads="1"/>
          </p:cNvSpPr>
          <p:nvPr/>
        </p:nvSpPr>
        <p:spPr bwMode="auto">
          <a:xfrm>
            <a:off x="2438400" y="533400"/>
            <a:ext cx="5105400" cy="1219200"/>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3600">
                <a:latin typeface="Arial" panose="020B0604020202020204" pitchFamily="34" charset="0"/>
              </a:rPr>
              <a:t>Виды отбора</a:t>
            </a:r>
          </a:p>
        </p:txBody>
      </p:sp>
      <p:sp>
        <p:nvSpPr>
          <p:cNvPr id="20483" name="Rectangle 7">
            <a:extLst>
              <a:ext uri="{FF2B5EF4-FFF2-40B4-BE49-F238E27FC236}">
                <a16:creationId xmlns:a16="http://schemas.microsoft.com/office/drawing/2014/main" id="{B43C7A79-6B29-46A5-8C7E-87D1A6B9B0A0}"/>
              </a:ext>
            </a:extLst>
          </p:cNvPr>
          <p:cNvSpPr>
            <a:spLocks noChangeArrowheads="1"/>
          </p:cNvSpPr>
          <p:nvPr/>
        </p:nvSpPr>
        <p:spPr bwMode="auto">
          <a:xfrm>
            <a:off x="609600" y="2438400"/>
            <a:ext cx="4343400" cy="2286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3600">
                <a:latin typeface="Arial" panose="020B0604020202020204" pitchFamily="34" charset="0"/>
              </a:rPr>
              <a:t>В сборные команды </a:t>
            </a:r>
          </a:p>
          <a:p>
            <a:pPr algn="ctr" eaLnBrk="1" hangingPunct="1">
              <a:spcBef>
                <a:spcPct val="0"/>
              </a:spcBef>
              <a:buClrTx/>
              <a:buSzTx/>
              <a:buFontTx/>
              <a:buNone/>
            </a:pPr>
            <a:r>
              <a:rPr lang="ru-RU" altLang="ru-RU" sz="3600">
                <a:latin typeface="Arial" panose="020B0604020202020204" pitchFamily="34" charset="0"/>
              </a:rPr>
              <a:t>по системе </a:t>
            </a:r>
          </a:p>
          <a:p>
            <a:pPr algn="ctr" eaLnBrk="1" hangingPunct="1">
              <a:spcBef>
                <a:spcPct val="0"/>
              </a:spcBef>
              <a:buClrTx/>
              <a:buSzTx/>
              <a:buFontTx/>
              <a:buNone/>
            </a:pPr>
            <a:r>
              <a:rPr lang="ru-RU" altLang="ru-RU" sz="3600">
                <a:latin typeface="Arial" panose="020B0604020202020204" pitchFamily="34" charset="0"/>
              </a:rPr>
              <a:t>соревнований</a:t>
            </a:r>
          </a:p>
        </p:txBody>
      </p:sp>
      <p:sp>
        <p:nvSpPr>
          <p:cNvPr id="20484" name="Rectangle 8">
            <a:extLst>
              <a:ext uri="{FF2B5EF4-FFF2-40B4-BE49-F238E27FC236}">
                <a16:creationId xmlns:a16="http://schemas.microsoft.com/office/drawing/2014/main" id="{A603E7D9-8303-4B93-B235-398AF5DDD6DB}"/>
              </a:ext>
            </a:extLst>
          </p:cNvPr>
          <p:cNvSpPr>
            <a:spLocks noChangeArrowheads="1"/>
          </p:cNvSpPr>
          <p:nvPr/>
        </p:nvSpPr>
        <p:spPr bwMode="auto">
          <a:xfrm>
            <a:off x="5562600" y="2438400"/>
            <a:ext cx="3581400" cy="2286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3600">
                <a:latin typeface="Arial" panose="020B0604020202020204" pitchFamily="34" charset="0"/>
              </a:rPr>
              <a:t>Перспективные </a:t>
            </a:r>
          </a:p>
          <a:p>
            <a:pPr algn="ctr" eaLnBrk="1" hangingPunct="1">
              <a:spcBef>
                <a:spcPct val="0"/>
              </a:spcBef>
              <a:buClrTx/>
              <a:buSzTx/>
              <a:buFontTx/>
              <a:buNone/>
            </a:pPr>
            <a:r>
              <a:rPr lang="ru-RU" altLang="ru-RU" sz="3600">
                <a:latin typeface="Arial" panose="020B0604020202020204" pitchFamily="34" charset="0"/>
              </a:rPr>
              <a:t>(этапные) </a:t>
            </a:r>
          </a:p>
        </p:txBody>
      </p:sp>
      <p:sp>
        <p:nvSpPr>
          <p:cNvPr id="20485" name="Line 9">
            <a:extLst>
              <a:ext uri="{FF2B5EF4-FFF2-40B4-BE49-F238E27FC236}">
                <a16:creationId xmlns:a16="http://schemas.microsoft.com/office/drawing/2014/main" id="{722CD1EA-F883-4749-A8AD-293B99C3504F}"/>
              </a:ext>
            </a:extLst>
          </p:cNvPr>
          <p:cNvSpPr>
            <a:spLocks noChangeShapeType="1"/>
          </p:cNvSpPr>
          <p:nvPr/>
        </p:nvSpPr>
        <p:spPr bwMode="auto">
          <a:xfrm>
            <a:off x="5486400" y="1752600"/>
            <a:ext cx="10668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86" name="Line 10">
            <a:extLst>
              <a:ext uri="{FF2B5EF4-FFF2-40B4-BE49-F238E27FC236}">
                <a16:creationId xmlns:a16="http://schemas.microsoft.com/office/drawing/2014/main" id="{FB2DAE92-4574-45A8-B2BE-532689C59ED1}"/>
              </a:ext>
            </a:extLst>
          </p:cNvPr>
          <p:cNvSpPr>
            <a:spLocks noChangeShapeType="1"/>
          </p:cNvSpPr>
          <p:nvPr/>
        </p:nvSpPr>
        <p:spPr bwMode="auto">
          <a:xfrm flipH="1">
            <a:off x="3733800" y="1752600"/>
            <a:ext cx="6858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a:extLst>
              <a:ext uri="{FF2B5EF4-FFF2-40B4-BE49-F238E27FC236}">
                <a16:creationId xmlns:a16="http://schemas.microsoft.com/office/drawing/2014/main" id="{B2E3C54B-0697-4258-A118-B13EEA5259E2}"/>
              </a:ext>
            </a:extLst>
          </p:cNvPr>
          <p:cNvSpPr>
            <a:spLocks noGrp="1" noRot="1" noChangeArrowheads="1"/>
          </p:cNvSpPr>
          <p:nvPr>
            <p:ph type="title"/>
          </p:nvPr>
        </p:nvSpPr>
        <p:spPr/>
        <p:txBody>
          <a:bodyPr/>
          <a:lstStyle/>
          <a:p>
            <a:pPr eaLnBrk="1" hangingPunct="1">
              <a:defRPr/>
            </a:pPr>
            <a:r>
              <a:rPr lang="ru-RU" altLang="ru-RU"/>
              <a:t>Этапы отбора</a:t>
            </a:r>
          </a:p>
        </p:txBody>
      </p:sp>
      <p:sp>
        <p:nvSpPr>
          <p:cNvPr id="174083" name="Rectangle 3">
            <a:extLst>
              <a:ext uri="{FF2B5EF4-FFF2-40B4-BE49-F238E27FC236}">
                <a16:creationId xmlns:a16="http://schemas.microsoft.com/office/drawing/2014/main" id="{B8299470-9BBE-470F-8078-A6DBE95E91B9}"/>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b="1" i="1"/>
              <a:t>       Первым этапом</a:t>
            </a:r>
            <a:r>
              <a:rPr lang="ru-RU" altLang="ru-RU"/>
              <a:t> отбора можно назвать организацию групп подготовки к приемным испытаниям в ДЮСШ. В них должны приниматься все желающие, имеющие медицинское освидетельствование и желание. Такие группы призваны решать две главные задачи: массовое привлечение детей к занятиям спортом и отбор наиболее перспективных для приема в ДЮСШ. </a:t>
            </a:r>
            <a:endParaRPr lang="ru-RU" altLang="ru-RU" b="1" i="1"/>
          </a:p>
          <a:p>
            <a:pPr eaLnBrk="1" hangingPunct="1">
              <a:lnSpc>
                <a:spcPct val="90000"/>
              </a:lnSpc>
              <a:defRPr/>
            </a:pPr>
            <a:endParaRPr lang="ru-RU" altLang="ru-R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68C9106B-124F-425C-993E-B5F7779DB3BB}"/>
              </a:ext>
            </a:extLst>
          </p:cNvPr>
          <p:cNvSpPr>
            <a:spLocks noGrp="1" noRot="1" noChangeArrowheads="1"/>
          </p:cNvSpPr>
          <p:nvPr>
            <p:ph type="title"/>
          </p:nvPr>
        </p:nvSpPr>
        <p:spPr/>
        <p:txBody>
          <a:bodyPr/>
          <a:lstStyle/>
          <a:p>
            <a:pPr eaLnBrk="1" hangingPunct="1">
              <a:defRPr/>
            </a:pPr>
            <a:r>
              <a:rPr lang="ru-RU" altLang="ru-RU"/>
              <a:t>Этапы отбора</a:t>
            </a:r>
          </a:p>
        </p:txBody>
      </p:sp>
      <p:sp>
        <p:nvSpPr>
          <p:cNvPr id="175107" name="Rectangle 3">
            <a:extLst>
              <a:ext uri="{FF2B5EF4-FFF2-40B4-BE49-F238E27FC236}">
                <a16:creationId xmlns:a16="http://schemas.microsoft.com/office/drawing/2014/main" id="{14D8C0A9-19DC-437A-8913-6F14025DBA5F}"/>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sz="2800" b="1" i="1"/>
              <a:t>      Второй этап</a:t>
            </a:r>
            <a:r>
              <a:rPr lang="ru-RU" altLang="ru-RU" sz="2800"/>
              <a:t> – отбор в учебно-тренировочные группы начальной спортивной подготовки ДЮСШ и СДЮШОР. Начальная спортивная подготовка призвана воспитывать качества и свойства индивида для создания возможностей спортивного совершенствования. Поэтому цель отбора для начальной спортивной подготовки – определение пригодности к спортивному совершенствованию.</a:t>
            </a:r>
            <a:endParaRPr lang="ru-RU" altLang="ru-RU" sz="2800" b="1" i="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a:extLst>
              <a:ext uri="{FF2B5EF4-FFF2-40B4-BE49-F238E27FC236}">
                <a16:creationId xmlns:a16="http://schemas.microsoft.com/office/drawing/2014/main" id="{4E2C9F8D-AF6F-4026-BBAD-1354E9CF2233}"/>
              </a:ext>
            </a:extLst>
          </p:cNvPr>
          <p:cNvSpPr>
            <a:spLocks noGrp="1" noRot="1" noChangeArrowheads="1"/>
          </p:cNvSpPr>
          <p:nvPr>
            <p:ph type="title"/>
          </p:nvPr>
        </p:nvSpPr>
        <p:spPr/>
        <p:txBody>
          <a:bodyPr/>
          <a:lstStyle/>
          <a:p>
            <a:pPr eaLnBrk="1" hangingPunct="1">
              <a:defRPr/>
            </a:pPr>
            <a:r>
              <a:rPr lang="ru-RU" altLang="ru-RU"/>
              <a:t>Содержание</a:t>
            </a:r>
          </a:p>
        </p:txBody>
      </p:sp>
      <p:sp>
        <p:nvSpPr>
          <p:cNvPr id="182275" name="Rectangle 3">
            <a:extLst>
              <a:ext uri="{FF2B5EF4-FFF2-40B4-BE49-F238E27FC236}">
                <a16:creationId xmlns:a16="http://schemas.microsoft.com/office/drawing/2014/main" id="{D0BE6B79-52BD-4CFC-AB02-10A35019995B}"/>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dirty="0"/>
              <a:t>- </a:t>
            </a:r>
            <a:r>
              <a:rPr lang="ru-RU" altLang="ru-RU" dirty="0">
                <a:hlinkClick r:id="rId2" action="ppaction://hlinksldjump"/>
              </a:rPr>
              <a:t>Определение</a:t>
            </a:r>
            <a:endParaRPr lang="ru-RU" altLang="ru-RU" dirty="0"/>
          </a:p>
          <a:p>
            <a:pPr eaLnBrk="1" hangingPunct="1">
              <a:buFontTx/>
              <a:buChar char="-"/>
              <a:defRPr/>
            </a:pPr>
            <a:r>
              <a:rPr lang="ru-RU" altLang="ru-RU" dirty="0">
                <a:hlinkClick r:id="rId3" action="ppaction://hlinksldjump"/>
              </a:rPr>
              <a:t>Спортивные разряды и звания</a:t>
            </a:r>
            <a:endParaRPr lang="ru-RU" altLang="ru-RU" dirty="0"/>
          </a:p>
          <a:p>
            <a:pPr eaLnBrk="1" hangingPunct="1">
              <a:buFontTx/>
              <a:buChar char="-"/>
              <a:defRPr/>
            </a:pPr>
            <a:r>
              <a:rPr lang="ru-RU" altLang="ru-RU" dirty="0">
                <a:hlinkClick r:id="rId4" action="ppaction://hlinksldjump"/>
              </a:rPr>
              <a:t>Этапы отбора</a:t>
            </a:r>
            <a:endParaRPr lang="ru-RU" altLang="ru-RU" dirty="0"/>
          </a:p>
          <a:p>
            <a:pPr eaLnBrk="1" hangingPunct="1">
              <a:buFontTx/>
              <a:buChar char="-"/>
              <a:defRPr/>
            </a:pPr>
            <a:r>
              <a:rPr lang="ru-RU" altLang="ru-RU" dirty="0">
                <a:hlinkClick r:id="rId5" action="ppaction://hlinksldjump"/>
              </a:rPr>
              <a:t>Методы отбора</a:t>
            </a:r>
            <a:endParaRPr lang="ru-RU" altLang="ru-RU" dirty="0"/>
          </a:p>
          <a:p>
            <a:pPr eaLnBrk="1" hangingPunct="1">
              <a:buFontTx/>
              <a:buChar char="-"/>
              <a:defRPr/>
            </a:pPr>
            <a:r>
              <a:rPr lang="ru-RU" altLang="ru-RU" dirty="0">
                <a:hlinkClick r:id="rId6" action="ppaction://hlinksldjump"/>
              </a:rPr>
              <a:t>Критерии отбора</a:t>
            </a:r>
            <a:endParaRPr lang="ru-RU" altLang="ru-RU" dirty="0"/>
          </a:p>
          <a:p>
            <a:pPr eaLnBrk="1" hangingPunct="1">
              <a:buFontTx/>
              <a:buChar char="-"/>
              <a:defRPr/>
            </a:pPr>
            <a:r>
              <a:rPr lang="ru-RU" altLang="ru-RU" dirty="0">
                <a:hlinkClick r:id="rId7" action="ppaction://hlinksldjump"/>
              </a:rPr>
              <a:t>Спортивный прогноз</a:t>
            </a:r>
            <a:endParaRPr lang="ru-RU" altLang="ru-RU" dirty="0"/>
          </a:p>
          <a:p>
            <a:pPr eaLnBrk="1" hangingPunct="1">
              <a:buFontTx/>
              <a:buChar char="-"/>
              <a:defRPr/>
            </a:pPr>
            <a:r>
              <a:rPr lang="ru-RU" altLang="ru-RU" dirty="0">
                <a:hlinkClick r:id="rId8" action="ppaction://hlinksldjump"/>
              </a:rPr>
              <a:t>Поиск материалов курса</a:t>
            </a:r>
            <a:endParaRPr lang="ru-RU" alt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a:extLst>
              <a:ext uri="{FF2B5EF4-FFF2-40B4-BE49-F238E27FC236}">
                <a16:creationId xmlns:a16="http://schemas.microsoft.com/office/drawing/2014/main" id="{EA2DBCE5-4038-46B5-A2BC-BDB00D0210FA}"/>
              </a:ext>
            </a:extLst>
          </p:cNvPr>
          <p:cNvSpPr>
            <a:spLocks noGrp="1" noRot="1" noChangeArrowheads="1"/>
          </p:cNvSpPr>
          <p:nvPr>
            <p:ph type="title"/>
          </p:nvPr>
        </p:nvSpPr>
        <p:spPr/>
        <p:txBody>
          <a:bodyPr/>
          <a:lstStyle/>
          <a:p>
            <a:pPr eaLnBrk="1" hangingPunct="1">
              <a:defRPr/>
            </a:pPr>
            <a:r>
              <a:rPr lang="ru-RU" altLang="ru-RU"/>
              <a:t>Этапы отбора</a:t>
            </a:r>
          </a:p>
        </p:txBody>
      </p:sp>
      <p:sp>
        <p:nvSpPr>
          <p:cNvPr id="176131" name="Rectangle 3">
            <a:extLst>
              <a:ext uri="{FF2B5EF4-FFF2-40B4-BE49-F238E27FC236}">
                <a16:creationId xmlns:a16="http://schemas.microsoft.com/office/drawing/2014/main" id="{78D79339-222F-473C-97DF-4BD73A9D303D}"/>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400" b="1" i="1"/>
              <a:t>    Третий этап</a:t>
            </a:r>
            <a:r>
              <a:rPr lang="ru-RU" altLang="ru-RU" sz="2400"/>
              <a:t> – отбор в группы спортивного совершенствования. Задача этого этапа – целенаправленная подготовка смены командам мастеров. Цель отбора на этом этапе состоит в оценке перспективности юных спортсменов. Здесь, как и на предыдущем этапе отбор не может базироваться на однократной диагностики. Необходим комплекс оценок целого ряда характеристик, связанных с успешностью обучения и реализацией способностей в конкретной  соревновательной обстановке различной степени напряженности.</a:t>
            </a:r>
            <a:endParaRPr lang="ru-RU" altLang="ru-RU" sz="2400" b="1" i="1"/>
          </a:p>
          <a:p>
            <a:pPr eaLnBrk="1" hangingPunct="1">
              <a:lnSpc>
                <a:spcPct val="90000"/>
              </a:lnSpc>
              <a:buFont typeface="Wingdings" panose="05000000000000000000" pitchFamily="2" charset="2"/>
              <a:buNone/>
              <a:defRPr/>
            </a:pPr>
            <a:endParaRPr lang="ru-RU" altLang="ru-RU"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a16="http://schemas.microsoft.com/office/drawing/2014/main" id="{13317968-A903-4D99-8AD6-8326F1E06D12}"/>
              </a:ext>
            </a:extLst>
          </p:cNvPr>
          <p:cNvSpPr>
            <a:spLocks noGrp="1" noRot="1" noChangeArrowheads="1"/>
          </p:cNvSpPr>
          <p:nvPr>
            <p:ph type="title"/>
          </p:nvPr>
        </p:nvSpPr>
        <p:spPr/>
        <p:txBody>
          <a:bodyPr/>
          <a:lstStyle/>
          <a:p>
            <a:pPr eaLnBrk="1" hangingPunct="1">
              <a:defRPr/>
            </a:pPr>
            <a:r>
              <a:rPr lang="ru-RU" altLang="ru-RU"/>
              <a:t>Этапы отбора</a:t>
            </a:r>
          </a:p>
        </p:txBody>
      </p:sp>
      <p:sp>
        <p:nvSpPr>
          <p:cNvPr id="177155" name="Rectangle 3">
            <a:extLst>
              <a:ext uri="{FF2B5EF4-FFF2-40B4-BE49-F238E27FC236}">
                <a16:creationId xmlns:a16="http://schemas.microsoft.com/office/drawing/2014/main" id="{D9CB47E1-8C0C-4FA8-8BA0-03F1BADB5093}"/>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b="1" i="1"/>
              <a:t>   Четвертый этап</a:t>
            </a:r>
            <a:r>
              <a:rPr lang="ru-RU" altLang="ru-RU"/>
              <a:t> – отбор в команду мастеров и группы высшего спортивного мастерства. Например, тренер команды мастеров в спортивных играх ищет не просто сильного игрока, но и подходящего по стилю, нужного амплуа, совместимого с игровым коллективом. </a:t>
            </a:r>
          </a:p>
          <a:p>
            <a:pPr eaLnBrk="1" hangingPunct="1">
              <a:buFont typeface="Wingdings" panose="05000000000000000000" pitchFamily="2" charset="2"/>
              <a:buNone/>
              <a:defRPr/>
            </a:pPr>
            <a:endParaRPr lang="ru-RU" altLang="ru-R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1E6B64FF-4D47-46F4-8FC2-8D342E1F3A6C}"/>
              </a:ext>
            </a:extLst>
          </p:cNvPr>
          <p:cNvSpPr>
            <a:spLocks noGrp="1" noRot="1" noChangeArrowheads="1"/>
          </p:cNvSpPr>
          <p:nvPr>
            <p:ph type="title"/>
          </p:nvPr>
        </p:nvSpPr>
        <p:spPr/>
        <p:txBody>
          <a:bodyPr/>
          <a:lstStyle/>
          <a:p>
            <a:pPr eaLnBrk="1" hangingPunct="1">
              <a:defRPr/>
            </a:pPr>
            <a:r>
              <a:rPr lang="ru-RU" altLang="ru-RU" sz="4000"/>
              <a:t>Проблемы спортивного отбора</a:t>
            </a:r>
          </a:p>
        </p:txBody>
      </p:sp>
      <p:sp>
        <p:nvSpPr>
          <p:cNvPr id="112643" name="Rectangle 3">
            <a:extLst>
              <a:ext uri="{FF2B5EF4-FFF2-40B4-BE49-F238E27FC236}">
                <a16:creationId xmlns:a16="http://schemas.microsoft.com/office/drawing/2014/main" id="{111875FF-50D8-4B19-83FC-AC627EEB938E}"/>
              </a:ext>
            </a:extLst>
          </p:cNvPr>
          <p:cNvSpPr>
            <a:spLocks noGrp="1" noChangeArrowheads="1"/>
          </p:cNvSpPr>
          <p:nvPr>
            <p:ph type="body" idx="1"/>
          </p:nvPr>
        </p:nvSpPr>
        <p:spPr/>
        <p:txBody>
          <a:bodyPr/>
          <a:lstStyle/>
          <a:p>
            <a:pPr eaLnBrk="1" hangingPunct="1">
              <a:buFontTx/>
              <a:buChar char="-"/>
              <a:defRPr/>
            </a:pPr>
            <a:r>
              <a:rPr lang="ru-RU" altLang="ru-RU"/>
              <a:t>этические;</a:t>
            </a:r>
          </a:p>
          <a:p>
            <a:pPr eaLnBrk="1" hangingPunct="1">
              <a:buFontTx/>
              <a:buChar char="-"/>
              <a:defRPr/>
            </a:pPr>
            <a:r>
              <a:rPr lang="ru-RU" altLang="ru-RU"/>
              <a:t>финансовые;</a:t>
            </a:r>
          </a:p>
          <a:p>
            <a:pPr eaLnBrk="1" hangingPunct="1">
              <a:buFontTx/>
              <a:buChar char="-"/>
              <a:defRPr/>
            </a:pPr>
            <a:r>
              <a:rPr lang="ru-RU" altLang="ru-RU"/>
              <a:t>научно-методические.</a:t>
            </a:r>
          </a:p>
          <a:p>
            <a:pPr eaLnBrk="1" hangingPunct="1">
              <a:buFontTx/>
              <a:buChar char="-"/>
              <a:defRPr/>
            </a:pPr>
            <a:endParaRPr lang="ru-RU" altLang="ru-RU"/>
          </a:p>
        </p:txBody>
      </p:sp>
      <p:sp>
        <p:nvSpPr>
          <p:cNvPr id="25604" name="AutoShape 4">
            <a:hlinkClick r:id="rId2" action="ppaction://hlinksldjump"/>
            <a:extLst>
              <a:ext uri="{FF2B5EF4-FFF2-40B4-BE49-F238E27FC236}">
                <a16:creationId xmlns:a16="http://schemas.microsoft.com/office/drawing/2014/main" id="{63D3FB57-6498-4D03-A8A2-072685EB654E}"/>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3B0DD9B1-68F6-4128-B1D2-32AC34E94424}"/>
              </a:ext>
            </a:extLst>
          </p:cNvPr>
          <p:cNvSpPr>
            <a:spLocks noGrp="1" noRot="1" noChangeArrowheads="1"/>
          </p:cNvSpPr>
          <p:nvPr>
            <p:ph type="title"/>
          </p:nvPr>
        </p:nvSpPr>
        <p:spPr/>
        <p:txBody>
          <a:bodyPr/>
          <a:lstStyle/>
          <a:p>
            <a:pPr eaLnBrk="1" hangingPunct="1">
              <a:defRPr/>
            </a:pPr>
            <a:r>
              <a:rPr lang="ru-RU" altLang="ru-RU" sz="4000"/>
              <a:t>Этические проблемы отбора</a:t>
            </a:r>
          </a:p>
        </p:txBody>
      </p:sp>
      <p:sp>
        <p:nvSpPr>
          <p:cNvPr id="113667" name="Rectangle 3">
            <a:extLst>
              <a:ext uri="{FF2B5EF4-FFF2-40B4-BE49-F238E27FC236}">
                <a16:creationId xmlns:a16="http://schemas.microsoft.com/office/drawing/2014/main" id="{1F810557-6D11-4718-AD57-3D42A79770D2}"/>
              </a:ext>
            </a:extLst>
          </p:cNvPr>
          <p:cNvSpPr>
            <a:spLocks noGrp="1" noChangeArrowheads="1"/>
          </p:cNvSpPr>
          <p:nvPr>
            <p:ph type="body" idx="1"/>
          </p:nvPr>
        </p:nvSpPr>
        <p:spPr/>
        <p:txBody>
          <a:bodyPr/>
          <a:lstStyle/>
          <a:p>
            <a:pPr eaLnBrk="1" hangingPunct="1">
              <a:lnSpc>
                <a:spcPct val="90000"/>
              </a:lnSpc>
              <a:buFontTx/>
              <a:buNone/>
              <a:defRPr/>
            </a:pPr>
            <a:r>
              <a:rPr lang="ru-RU" altLang="ru-RU" sz="2800"/>
              <a:t>   Существует 2 принципиально различных модели спортивного отбора:</a:t>
            </a:r>
          </a:p>
          <a:p>
            <a:pPr eaLnBrk="1" hangingPunct="1">
              <a:lnSpc>
                <a:spcPct val="90000"/>
              </a:lnSpc>
              <a:buFontTx/>
              <a:buNone/>
              <a:defRPr/>
            </a:pPr>
            <a:r>
              <a:rPr lang="ru-RU" altLang="ru-RU" sz="2800"/>
              <a:t>   1) Отбор по олимпийскому принципу – основной критерий – спортивный результат – соревнование – контрольный старт – наиболее ярко выражена – в США.</a:t>
            </a:r>
          </a:p>
          <a:p>
            <a:pPr eaLnBrk="1" hangingPunct="1">
              <a:lnSpc>
                <a:spcPct val="90000"/>
              </a:lnSpc>
              <a:buFontTx/>
              <a:buNone/>
              <a:defRPr/>
            </a:pPr>
            <a:r>
              <a:rPr lang="ru-RU" altLang="ru-RU" sz="2800"/>
              <a:t>   2) Отбор спортсменов по другим критериям (предрасположенность, перспективность, общая физическая подготовка, динамика результатов и т.д.) – наиболее ярко выражена – в СССР, РФ.</a:t>
            </a:r>
          </a:p>
          <a:p>
            <a:pPr eaLnBrk="1" hangingPunct="1">
              <a:lnSpc>
                <a:spcPct val="90000"/>
              </a:lnSpc>
              <a:buFontTx/>
              <a:buChar char="-"/>
              <a:defRPr/>
            </a:pPr>
            <a:endParaRPr lang="ru-RU" altLang="ru-RU" sz="28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A6099CB8-FC19-4BCF-913C-A5C634B268E3}"/>
              </a:ext>
            </a:extLst>
          </p:cNvPr>
          <p:cNvSpPr>
            <a:spLocks noGrp="1" noRot="1" noChangeArrowheads="1"/>
          </p:cNvSpPr>
          <p:nvPr>
            <p:ph type="title"/>
          </p:nvPr>
        </p:nvSpPr>
        <p:spPr/>
        <p:txBody>
          <a:bodyPr/>
          <a:lstStyle/>
          <a:p>
            <a:pPr eaLnBrk="1" hangingPunct="1">
              <a:defRPr/>
            </a:pPr>
            <a:r>
              <a:rPr lang="ru-RU" altLang="ru-RU" sz="4000"/>
              <a:t>Особенности олимпийского отбора</a:t>
            </a:r>
          </a:p>
        </p:txBody>
      </p:sp>
      <p:sp>
        <p:nvSpPr>
          <p:cNvPr id="114691" name="Rectangle 3">
            <a:extLst>
              <a:ext uri="{FF2B5EF4-FFF2-40B4-BE49-F238E27FC236}">
                <a16:creationId xmlns:a16="http://schemas.microsoft.com/office/drawing/2014/main" id="{3893CA22-3ABE-40FC-9F5F-76CF88DE7477}"/>
              </a:ext>
            </a:extLst>
          </p:cNvPr>
          <p:cNvSpPr>
            <a:spLocks noGrp="1" noChangeArrowheads="1"/>
          </p:cNvSpPr>
          <p:nvPr>
            <p:ph type="body" idx="1"/>
          </p:nvPr>
        </p:nvSpPr>
        <p:spPr/>
        <p:txBody>
          <a:bodyPr/>
          <a:lstStyle/>
          <a:p>
            <a:pPr eaLnBrk="1" hangingPunct="1">
              <a:buFontTx/>
              <a:buChar char="-"/>
              <a:defRPr/>
            </a:pPr>
            <a:r>
              <a:rPr lang="ru-RU" altLang="ru-RU"/>
              <a:t>отсутствие морально-этических проблем и правовых нарушений;</a:t>
            </a:r>
          </a:p>
          <a:p>
            <a:pPr eaLnBrk="1" hangingPunct="1">
              <a:buFontTx/>
              <a:buChar char="-"/>
              <a:defRPr/>
            </a:pPr>
            <a:r>
              <a:rPr lang="ru-RU" altLang="ru-RU"/>
              <a:t>соответствует основным положениям Олимпийской Хартии;</a:t>
            </a:r>
          </a:p>
          <a:p>
            <a:pPr eaLnBrk="1" hangingPunct="1">
              <a:buFontTx/>
              <a:buChar char="-"/>
              <a:defRPr/>
            </a:pPr>
            <a:r>
              <a:rPr lang="ru-RU" altLang="ru-RU"/>
              <a:t>отсутствует политический аспект и антагонистическая конкуренция.</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A9A1A3C4-E033-46D1-91FA-DDBCB8AA7DAF}"/>
              </a:ext>
            </a:extLst>
          </p:cNvPr>
          <p:cNvSpPr>
            <a:spLocks noGrp="1" noRot="1" noChangeArrowheads="1"/>
          </p:cNvSpPr>
          <p:nvPr>
            <p:ph type="title"/>
          </p:nvPr>
        </p:nvSpPr>
        <p:spPr/>
        <p:txBody>
          <a:bodyPr/>
          <a:lstStyle/>
          <a:p>
            <a:pPr eaLnBrk="1" hangingPunct="1">
              <a:defRPr/>
            </a:pPr>
            <a:r>
              <a:rPr lang="ru-RU" altLang="ru-RU" sz="4000"/>
              <a:t>Особенности перспективного отбора</a:t>
            </a:r>
          </a:p>
        </p:txBody>
      </p:sp>
      <p:sp>
        <p:nvSpPr>
          <p:cNvPr id="115715" name="Rectangle 3">
            <a:extLst>
              <a:ext uri="{FF2B5EF4-FFF2-40B4-BE49-F238E27FC236}">
                <a16:creationId xmlns:a16="http://schemas.microsoft.com/office/drawing/2014/main" id="{52E97EC6-FB53-4BBF-8F10-48F8525CDFA4}"/>
              </a:ext>
            </a:extLst>
          </p:cNvPr>
          <p:cNvSpPr>
            <a:spLocks noGrp="1" noChangeArrowheads="1"/>
          </p:cNvSpPr>
          <p:nvPr>
            <p:ph type="body" idx="1"/>
          </p:nvPr>
        </p:nvSpPr>
        <p:spPr/>
        <p:txBody>
          <a:bodyPr/>
          <a:lstStyle/>
          <a:p>
            <a:pPr eaLnBrk="1" hangingPunct="1">
              <a:buFontTx/>
              <a:buChar char="-"/>
              <a:defRPr/>
            </a:pPr>
            <a:r>
              <a:rPr lang="ru-RU" altLang="ru-RU"/>
              <a:t>научно-обоснованная селекционная работа со спортсменами;</a:t>
            </a:r>
          </a:p>
          <a:p>
            <a:pPr eaLnBrk="1" hangingPunct="1">
              <a:buFontTx/>
              <a:buChar char="-"/>
              <a:defRPr/>
            </a:pPr>
            <a:r>
              <a:rPr lang="ru-RU" altLang="ru-RU"/>
              <a:t>повышенная эффективность в достижении максимальных результатов;</a:t>
            </a:r>
          </a:p>
          <a:p>
            <a:pPr eaLnBrk="1" hangingPunct="1">
              <a:buFontTx/>
              <a:buChar char="-"/>
              <a:defRPr/>
            </a:pPr>
            <a:r>
              <a:rPr lang="ru-RU" altLang="ru-RU"/>
              <a:t>экономия финансовых средств;</a:t>
            </a:r>
          </a:p>
          <a:p>
            <a:pPr eaLnBrk="1" hangingPunct="1">
              <a:buFontTx/>
              <a:buChar char="-"/>
              <a:defRPr/>
            </a:pPr>
            <a:r>
              <a:rPr lang="ru-RU" altLang="ru-RU"/>
              <a:t>проблемы морально-этического характера.</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11F66A0B-337C-41CA-AC7C-36C117D6C064}"/>
              </a:ext>
            </a:extLst>
          </p:cNvPr>
          <p:cNvSpPr>
            <a:spLocks noGrp="1" noRot="1" noChangeArrowheads="1"/>
          </p:cNvSpPr>
          <p:nvPr>
            <p:ph type="title"/>
          </p:nvPr>
        </p:nvSpPr>
        <p:spPr/>
        <p:txBody>
          <a:bodyPr/>
          <a:lstStyle/>
          <a:p>
            <a:pPr eaLnBrk="1" hangingPunct="1">
              <a:defRPr/>
            </a:pPr>
            <a:r>
              <a:rPr lang="ru-RU" altLang="ru-RU" sz="4000"/>
              <a:t>Финансовые проблемы отбора</a:t>
            </a:r>
          </a:p>
        </p:txBody>
      </p:sp>
      <p:sp>
        <p:nvSpPr>
          <p:cNvPr id="116739" name="Rectangle 3">
            <a:extLst>
              <a:ext uri="{FF2B5EF4-FFF2-40B4-BE49-F238E27FC236}">
                <a16:creationId xmlns:a16="http://schemas.microsoft.com/office/drawing/2014/main" id="{71A6DA80-8F35-4361-ACF1-A17E086D1167}"/>
              </a:ext>
            </a:extLst>
          </p:cNvPr>
          <p:cNvSpPr>
            <a:spLocks noGrp="1" noChangeArrowheads="1"/>
          </p:cNvSpPr>
          <p:nvPr>
            <p:ph type="body" idx="1"/>
          </p:nvPr>
        </p:nvSpPr>
        <p:spPr/>
        <p:txBody>
          <a:bodyPr/>
          <a:lstStyle/>
          <a:p>
            <a:pPr eaLnBrk="1" hangingPunct="1">
              <a:buFontTx/>
              <a:buChar char="-"/>
              <a:defRPr/>
            </a:pPr>
            <a:r>
              <a:rPr lang="ru-RU" altLang="ru-RU" sz="2800"/>
              <a:t>возможности провести качественное тестирование и определить потенциал занимающихся спортсменов;</a:t>
            </a:r>
          </a:p>
          <a:p>
            <a:pPr eaLnBrk="1" hangingPunct="1">
              <a:buFontTx/>
              <a:buChar char="-"/>
              <a:defRPr/>
            </a:pPr>
            <a:r>
              <a:rPr lang="ru-RU" altLang="ru-RU" sz="2800"/>
              <a:t>возможности проводить эффективную спортивную подготовку с большим количеством спортсменов – создание многоступенчатого резерва (1 сборная, 2 сборная и т.д.) – что в свою очередь повысит эффективность отбора за счет большей выборки</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a:extLst>
              <a:ext uri="{FF2B5EF4-FFF2-40B4-BE49-F238E27FC236}">
                <a16:creationId xmlns:a16="http://schemas.microsoft.com/office/drawing/2014/main" id="{B07D1FCA-6837-4D2D-B375-8EF62389FBBC}"/>
              </a:ext>
            </a:extLst>
          </p:cNvPr>
          <p:cNvSpPr>
            <a:spLocks noRot="1"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lgn="ctr">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lgn="ctr">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lgn="ctr">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lgn="ctr">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marL="457200" algn="ctr"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marL="914400" algn="ctr"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marL="1371600" algn="ctr"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marL="1828800" algn="ctr"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eaLnBrk="1" hangingPunct="1">
              <a:defRPr/>
            </a:pPr>
            <a:r>
              <a:rPr lang="ru-RU" altLang="ru-RU" sz="2800"/>
              <a:t>Необходимое количество бассейнов по МСА (международный союз архитекторов)</a:t>
            </a:r>
          </a:p>
        </p:txBody>
      </p:sp>
      <p:graphicFrame>
        <p:nvGraphicFramePr>
          <p:cNvPr id="188419" name="Group 3">
            <a:extLst>
              <a:ext uri="{FF2B5EF4-FFF2-40B4-BE49-F238E27FC236}">
                <a16:creationId xmlns:a16="http://schemas.microsoft.com/office/drawing/2014/main" id="{C0272715-335E-483C-A04E-8351C1A966D8}"/>
              </a:ext>
            </a:extLst>
          </p:cNvPr>
          <p:cNvGraphicFramePr>
            <a:graphicFrameLocks noGrp="1"/>
          </p:cNvGraphicFramePr>
          <p:nvPr/>
        </p:nvGraphicFramePr>
        <p:xfrm>
          <a:off x="457200" y="1600200"/>
          <a:ext cx="8229600" cy="4716463"/>
        </p:xfrm>
        <a:graphic>
          <a:graphicData uri="http://schemas.openxmlformats.org/drawingml/2006/table">
            <a:tbl>
              <a:tblPr/>
              <a:tblGrid>
                <a:gridCol w="3467100">
                  <a:extLst>
                    <a:ext uri="{9D8B030D-6E8A-4147-A177-3AD203B41FA5}">
                      <a16:colId xmlns:a16="http://schemas.microsoft.com/office/drawing/2014/main" val="2750611992"/>
                    </a:ext>
                  </a:extLst>
                </a:gridCol>
                <a:gridCol w="4762500">
                  <a:extLst>
                    <a:ext uri="{9D8B030D-6E8A-4147-A177-3AD203B41FA5}">
                      <a16:colId xmlns:a16="http://schemas.microsoft.com/office/drawing/2014/main" val="274720808"/>
                    </a:ext>
                  </a:extLst>
                </a:gridCol>
              </a:tblGrid>
              <a:tr h="45716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Население</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Количество бассейнов</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96597215"/>
                  </a:ext>
                </a:extLst>
              </a:tr>
              <a:tr h="45716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30 000 человек</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 (25х12,5м)</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18155075"/>
                  </a:ext>
                </a:extLst>
              </a:tr>
              <a:tr h="45716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50 000 человек</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 (25х12,5м)</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37373408"/>
                  </a:ext>
                </a:extLst>
              </a:tr>
              <a:tr h="45716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100 000 человек</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 (25х12,5м)</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0165823"/>
                  </a:ext>
                </a:extLst>
              </a:tr>
              <a:tr h="822918">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250 000 человек</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 (25х12,5м) или 8 (25х15м) или </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 (50х21м)</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85863474"/>
                  </a:ext>
                </a:extLst>
              </a:tr>
              <a:tr h="103322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500 000 человек</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26 (25х12,5м) или 22 (25х15м) или </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 (50х21м)</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68922759"/>
                  </a:ext>
                </a:extLst>
              </a:tr>
              <a:tr h="1031641">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1 000 000 человек</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50 (25х12,5м) или 41 (25х15м) или </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15 (50х21м)</a:t>
                      </a:r>
                      <a:endParaRPr kumimoji="0" lang="ru-RU" altLang="ru-RU"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0" marB="4571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43873486"/>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a:extLst>
              <a:ext uri="{FF2B5EF4-FFF2-40B4-BE49-F238E27FC236}">
                <a16:creationId xmlns:a16="http://schemas.microsoft.com/office/drawing/2014/main" id="{2FA96068-BB0A-4869-A3A3-6A0B84AFED10}"/>
              </a:ext>
            </a:extLst>
          </p:cNvPr>
          <p:cNvSpPr>
            <a:spLocks noRot="1" noChangeArrowheads="1"/>
          </p:cNvSpPr>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1pPr>
            <a:lvl2pPr algn="ctr">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lgn="ctr">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lgn="ctr">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lgn="ctr">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marL="457200" algn="ctr"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marL="914400" algn="ctr"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marL="1371600" algn="ctr"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marL="1828800" algn="ctr"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eaLnBrk="1" hangingPunct="1">
              <a:defRPr/>
            </a:pPr>
            <a:r>
              <a:rPr lang="ru-RU" altLang="ru-RU" sz="3200"/>
              <a:t>Количество бассейнов на </a:t>
            </a:r>
            <a:br>
              <a:rPr lang="ru-RU" altLang="ru-RU" sz="3200"/>
            </a:br>
            <a:r>
              <a:rPr lang="ru-RU" altLang="ru-RU" sz="3200"/>
              <a:t>100 тысяч человек</a:t>
            </a:r>
          </a:p>
        </p:txBody>
      </p:sp>
      <p:graphicFrame>
        <p:nvGraphicFramePr>
          <p:cNvPr id="31747" name="Object 3">
            <a:extLst>
              <a:ext uri="{FF2B5EF4-FFF2-40B4-BE49-F238E27FC236}">
                <a16:creationId xmlns:a16="http://schemas.microsoft.com/office/drawing/2014/main" id="{9171B677-31D2-4B35-BD40-6CA6D3B3585A}"/>
              </a:ext>
            </a:extLst>
          </p:cNvPr>
          <p:cNvGraphicFramePr>
            <a:graphicFrameLocks noChangeAspect="1"/>
          </p:cNvGraphicFramePr>
          <p:nvPr/>
        </p:nvGraphicFramePr>
        <p:xfrm>
          <a:off x="381000" y="1600200"/>
          <a:ext cx="8553450" cy="4914900"/>
        </p:xfrm>
        <a:graphic>
          <a:graphicData uri="http://schemas.openxmlformats.org/presentationml/2006/ole">
            <mc:AlternateContent xmlns:mc="http://schemas.openxmlformats.org/markup-compatibility/2006">
              <mc:Choice xmlns:v="urn:schemas-microsoft-com:vml" Requires="v">
                <p:oleObj spid="_x0000_s31748" name="Диаграмма" r:id="rId3" imgW="11106049" imgH="6381885" progId="MSGraph.Chart.8">
                  <p:embed followColorScheme="full"/>
                </p:oleObj>
              </mc:Choice>
              <mc:Fallback>
                <p:oleObj name="Диаграмма" r:id="rId3" imgW="11106049" imgH="6381885" progId="MSGraph.Chart.8">
                  <p:embed followColorScheme="full"/>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00200"/>
                        <a:ext cx="855345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A58BA41F-F8BC-44D7-BF8B-2D1051DDEC14}"/>
              </a:ext>
            </a:extLst>
          </p:cNvPr>
          <p:cNvSpPr>
            <a:spLocks noGrp="1" noRot="1" noChangeArrowheads="1"/>
          </p:cNvSpPr>
          <p:nvPr>
            <p:ph type="title"/>
          </p:nvPr>
        </p:nvSpPr>
        <p:spPr/>
        <p:txBody>
          <a:bodyPr/>
          <a:lstStyle/>
          <a:p>
            <a:pPr eaLnBrk="1" hangingPunct="1">
              <a:defRPr/>
            </a:pPr>
            <a:r>
              <a:rPr lang="ru-RU" altLang="ru-RU" sz="4000"/>
              <a:t>Научно-методические проблемы отбора</a:t>
            </a:r>
          </a:p>
        </p:txBody>
      </p:sp>
      <p:sp>
        <p:nvSpPr>
          <p:cNvPr id="117763" name="Rectangle 3">
            <a:extLst>
              <a:ext uri="{FF2B5EF4-FFF2-40B4-BE49-F238E27FC236}">
                <a16:creationId xmlns:a16="http://schemas.microsoft.com/office/drawing/2014/main" id="{2AAEA566-8C2E-4996-B1F1-AB56A3588E79}"/>
              </a:ext>
            </a:extLst>
          </p:cNvPr>
          <p:cNvSpPr>
            <a:spLocks noGrp="1" noChangeArrowheads="1"/>
          </p:cNvSpPr>
          <p:nvPr>
            <p:ph type="body" idx="1"/>
          </p:nvPr>
        </p:nvSpPr>
        <p:spPr/>
        <p:txBody>
          <a:bodyPr/>
          <a:lstStyle/>
          <a:p>
            <a:pPr eaLnBrk="1" hangingPunct="1">
              <a:buFontTx/>
              <a:buChar char="-"/>
              <a:defRPr/>
            </a:pPr>
            <a:r>
              <a:rPr lang="ru-RU" altLang="ru-RU"/>
              <a:t>сохранение как можно большего контингента спортсменов на начальных этапах отбора;</a:t>
            </a:r>
          </a:p>
          <a:p>
            <a:pPr eaLnBrk="1" hangingPunct="1">
              <a:buFontTx/>
              <a:buChar char="-"/>
              <a:defRPr/>
            </a:pPr>
            <a:r>
              <a:rPr lang="ru-RU" altLang="ru-RU"/>
              <a:t>выбор наиболее оптимальных критериев отбора в системе многолетней спортивной подготовки;</a:t>
            </a:r>
          </a:p>
          <a:p>
            <a:pPr eaLnBrk="1" hangingPunct="1">
              <a:buFontTx/>
              <a:buChar char="-"/>
              <a:defRPr/>
            </a:pPr>
            <a:r>
              <a:rPr lang="ru-RU" altLang="ru-RU"/>
              <a:t>вероятность ошибки при отборе (выше на начальных этапах).</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123F3FCB-84B2-4EB8-87EA-396DB51AECA3}"/>
              </a:ext>
            </a:extLst>
          </p:cNvPr>
          <p:cNvSpPr>
            <a:spLocks noGrp="1" noRot="1" noChangeArrowheads="1"/>
          </p:cNvSpPr>
          <p:nvPr>
            <p:ph type="title"/>
          </p:nvPr>
        </p:nvSpPr>
        <p:spPr/>
        <p:txBody>
          <a:bodyPr/>
          <a:lstStyle/>
          <a:p>
            <a:pPr eaLnBrk="1" hangingPunct="1">
              <a:defRPr/>
            </a:pPr>
            <a:endParaRPr lang="ru-RU" altLang="ru-RU"/>
          </a:p>
        </p:txBody>
      </p:sp>
      <p:sp>
        <p:nvSpPr>
          <p:cNvPr id="11267" name="Rectangle 3">
            <a:extLst>
              <a:ext uri="{FF2B5EF4-FFF2-40B4-BE49-F238E27FC236}">
                <a16:creationId xmlns:a16="http://schemas.microsoft.com/office/drawing/2014/main" id="{1452B628-6F1C-4B1F-B651-985B7F235243}"/>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i="1"/>
              <a:t>   Спортивный отбор </a:t>
            </a:r>
            <a:r>
              <a:rPr lang="ru-RU" altLang="ru-RU"/>
              <a:t>— это комплекс мероприятий, позволяющих определить высокую степень предрасположенности (одаренность) индивида к тому или иному роду спортивной деятельности (виду спорта). </a:t>
            </a:r>
          </a:p>
        </p:txBody>
      </p:sp>
      <p:sp>
        <p:nvSpPr>
          <p:cNvPr id="8196" name="AutoShape 4">
            <a:hlinkClick r:id="rId2" action="ppaction://hlinksldjump"/>
            <a:extLst>
              <a:ext uri="{FF2B5EF4-FFF2-40B4-BE49-F238E27FC236}">
                <a16:creationId xmlns:a16="http://schemas.microsoft.com/office/drawing/2014/main" id="{9708B316-C0A4-491C-819B-9B2EFF572586}"/>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062B7073-F730-433F-96BD-F1CBCBEFDB81}"/>
              </a:ext>
            </a:extLst>
          </p:cNvPr>
          <p:cNvSpPr>
            <a:spLocks noGrp="1" noRot="1" noChangeArrowheads="1"/>
          </p:cNvSpPr>
          <p:nvPr>
            <p:ph type="title"/>
          </p:nvPr>
        </p:nvSpPr>
        <p:spPr/>
        <p:txBody>
          <a:bodyPr/>
          <a:lstStyle/>
          <a:p>
            <a:pPr eaLnBrk="1" hangingPunct="1">
              <a:defRPr/>
            </a:pPr>
            <a:r>
              <a:rPr lang="ru-RU" altLang="ru-RU" sz="4000"/>
              <a:t>Особенности спортивного отбора в СССР, РФ</a:t>
            </a:r>
          </a:p>
        </p:txBody>
      </p:sp>
      <p:sp>
        <p:nvSpPr>
          <p:cNvPr id="118787" name="Rectangle 3">
            <a:extLst>
              <a:ext uri="{FF2B5EF4-FFF2-40B4-BE49-F238E27FC236}">
                <a16:creationId xmlns:a16="http://schemas.microsoft.com/office/drawing/2014/main" id="{634C7EC5-B517-4B69-9F38-740096FC264C}"/>
              </a:ext>
            </a:extLst>
          </p:cNvPr>
          <p:cNvSpPr>
            <a:spLocks noGrp="1" noChangeArrowheads="1"/>
          </p:cNvSpPr>
          <p:nvPr>
            <p:ph type="body" idx="1"/>
          </p:nvPr>
        </p:nvSpPr>
        <p:spPr/>
        <p:txBody>
          <a:bodyPr/>
          <a:lstStyle/>
          <a:p>
            <a:pPr eaLnBrk="1" hangingPunct="1">
              <a:lnSpc>
                <a:spcPct val="80000"/>
              </a:lnSpc>
              <a:buFontTx/>
              <a:buChar char="-"/>
              <a:defRPr/>
            </a:pPr>
            <a:r>
              <a:rPr lang="ru-RU" altLang="ru-RU" sz="2800"/>
              <a:t>высокая эффективность;</a:t>
            </a:r>
          </a:p>
          <a:p>
            <a:pPr eaLnBrk="1" hangingPunct="1">
              <a:lnSpc>
                <a:spcPct val="80000"/>
              </a:lnSpc>
              <a:buFontTx/>
              <a:buChar char="-"/>
              <a:defRPr/>
            </a:pPr>
            <a:r>
              <a:rPr lang="ru-RU" altLang="ru-RU" sz="2800"/>
              <a:t>эффективное сочетание 2 моделей отбора - олимпийской и перспективной;</a:t>
            </a:r>
          </a:p>
          <a:p>
            <a:pPr eaLnBrk="1" hangingPunct="1">
              <a:lnSpc>
                <a:spcPct val="80000"/>
              </a:lnSpc>
              <a:buFontTx/>
              <a:buChar char="-"/>
              <a:defRPr/>
            </a:pPr>
            <a:r>
              <a:rPr lang="ru-RU" altLang="ru-RU" sz="2800"/>
              <a:t>отсутствие правовой защиты при отборе (несмотря на существующие положения об отборе и положения о соревнованиях);</a:t>
            </a:r>
          </a:p>
          <a:p>
            <a:pPr eaLnBrk="1" hangingPunct="1">
              <a:lnSpc>
                <a:spcPct val="80000"/>
              </a:lnSpc>
              <a:buFontTx/>
              <a:buChar char="-"/>
              <a:defRPr/>
            </a:pPr>
            <a:r>
              <a:rPr lang="ru-RU" altLang="ru-RU" sz="2800"/>
              <a:t>относительная антагонистическая направленность (отбирается не всегда сильнейший, а тот, кто в перспективе победит в соревнованиях более высокого уровня и украсит статистику).</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196A38AB-4283-4C1F-9D6C-5073DBE28AEC}"/>
              </a:ext>
            </a:extLst>
          </p:cNvPr>
          <p:cNvSpPr>
            <a:spLocks noGrp="1" noRot="1" noChangeArrowheads="1"/>
          </p:cNvSpPr>
          <p:nvPr>
            <p:ph type="title"/>
          </p:nvPr>
        </p:nvSpPr>
        <p:spPr/>
        <p:txBody>
          <a:bodyPr/>
          <a:lstStyle/>
          <a:p>
            <a:pPr eaLnBrk="1" hangingPunct="1">
              <a:defRPr/>
            </a:pPr>
            <a:r>
              <a:rPr lang="ru-RU" altLang="ru-RU" sz="4000"/>
              <a:t>Основные параметры отбора</a:t>
            </a:r>
          </a:p>
        </p:txBody>
      </p:sp>
      <p:sp>
        <p:nvSpPr>
          <p:cNvPr id="29699" name="Rectangle 3">
            <a:extLst>
              <a:ext uri="{FF2B5EF4-FFF2-40B4-BE49-F238E27FC236}">
                <a16:creationId xmlns:a16="http://schemas.microsoft.com/office/drawing/2014/main" id="{A2153B42-351F-495C-9762-828AC2350113}"/>
              </a:ext>
            </a:extLst>
          </p:cNvPr>
          <p:cNvSpPr>
            <a:spLocks noGrp="1" noChangeArrowheads="1"/>
          </p:cNvSpPr>
          <p:nvPr>
            <p:ph type="body" idx="1"/>
          </p:nvPr>
        </p:nvSpPr>
        <p:spPr/>
        <p:txBody>
          <a:bodyPr/>
          <a:lstStyle/>
          <a:p>
            <a:pPr eaLnBrk="1" hangingPunct="1">
              <a:buFontTx/>
              <a:buChar char="-"/>
              <a:defRPr/>
            </a:pPr>
            <a:r>
              <a:rPr lang="ru-RU" altLang="ru-RU"/>
              <a:t>«материал» – его качество (наследственность, одаренность, физическое развитие)</a:t>
            </a:r>
          </a:p>
          <a:p>
            <a:pPr eaLnBrk="1" hangingPunct="1">
              <a:buFontTx/>
              <a:buChar char="-"/>
              <a:defRPr/>
            </a:pPr>
            <a:r>
              <a:rPr lang="ru-RU" altLang="ru-RU"/>
              <a:t>выборка (количество)</a:t>
            </a:r>
          </a:p>
          <a:p>
            <a:pPr eaLnBrk="1" hangingPunct="1">
              <a:buFontTx/>
              <a:buChar char="-"/>
              <a:defRPr/>
            </a:pPr>
            <a:r>
              <a:rPr lang="ru-RU" altLang="ru-RU"/>
              <a:t>условия спортивной подготовки (стимулирующий параметр – в лучшую или худшую сторону)</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a:extLst>
              <a:ext uri="{FF2B5EF4-FFF2-40B4-BE49-F238E27FC236}">
                <a16:creationId xmlns:a16="http://schemas.microsoft.com/office/drawing/2014/main" id="{6D06D9EA-6661-4AEB-939E-41D68F78F965}"/>
              </a:ext>
            </a:extLst>
          </p:cNvPr>
          <p:cNvSpPr>
            <a:spLocks noGrp="1" noRot="1" noChangeArrowheads="1"/>
          </p:cNvSpPr>
          <p:nvPr>
            <p:ph type="title"/>
          </p:nvPr>
        </p:nvSpPr>
        <p:spPr/>
        <p:txBody>
          <a:bodyPr/>
          <a:lstStyle/>
          <a:p>
            <a:pPr eaLnBrk="1" hangingPunct="1">
              <a:defRPr/>
            </a:pPr>
            <a:r>
              <a:rPr lang="ru-RU" altLang="ru-RU" sz="4000"/>
              <a:t>ВЫБОРКА  (по РФ или региону)</a:t>
            </a:r>
          </a:p>
        </p:txBody>
      </p:sp>
      <p:sp>
        <p:nvSpPr>
          <p:cNvPr id="227331" name="Rectangle 3">
            <a:extLst>
              <a:ext uri="{FF2B5EF4-FFF2-40B4-BE49-F238E27FC236}">
                <a16:creationId xmlns:a16="http://schemas.microsoft.com/office/drawing/2014/main" id="{DED576E7-F589-4EAF-AD2A-4186771713B1}"/>
              </a:ext>
            </a:extLst>
          </p:cNvPr>
          <p:cNvSpPr>
            <a:spLocks noGrp="1" noChangeArrowheads="1"/>
          </p:cNvSpPr>
          <p:nvPr>
            <p:ph type="body" idx="1"/>
          </p:nvPr>
        </p:nvSpPr>
        <p:spPr/>
        <p:txBody>
          <a:bodyPr/>
          <a:lstStyle/>
          <a:p>
            <a:pPr eaLnBrk="1" hangingPunct="1">
              <a:defRPr/>
            </a:pPr>
            <a:r>
              <a:rPr lang="ru-RU" altLang="ru-RU"/>
              <a:t>Сколько человек занимается видом спорта?</a:t>
            </a:r>
          </a:p>
          <a:p>
            <a:pPr eaLnBrk="1" hangingPunct="1">
              <a:defRPr/>
            </a:pPr>
            <a:r>
              <a:rPr lang="ru-RU" altLang="ru-RU"/>
              <a:t>Сколько регионов охватывает конкретный вид спорта?</a:t>
            </a:r>
          </a:p>
          <a:p>
            <a:pPr eaLnBrk="1" hangingPunct="1">
              <a:defRPr/>
            </a:pPr>
            <a:r>
              <a:rPr lang="ru-RU" altLang="ru-RU"/>
              <a:t>Какая статистика (база данных) по резерву перспективных спортсменов?</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E8CFE89F-2866-4FD9-B9EA-1B220C8A725E}"/>
              </a:ext>
            </a:extLst>
          </p:cNvPr>
          <p:cNvSpPr>
            <a:spLocks noGrp="1" noRot="1" noChangeArrowheads="1"/>
          </p:cNvSpPr>
          <p:nvPr>
            <p:ph type="title"/>
          </p:nvPr>
        </p:nvSpPr>
        <p:spPr/>
        <p:txBody>
          <a:bodyPr/>
          <a:lstStyle/>
          <a:p>
            <a:pPr eaLnBrk="1" hangingPunct="1">
              <a:defRPr/>
            </a:pPr>
            <a:r>
              <a:rPr lang="ru-RU" altLang="ru-RU"/>
              <a:t>Критерии отбора</a:t>
            </a:r>
          </a:p>
        </p:txBody>
      </p:sp>
      <p:sp>
        <p:nvSpPr>
          <p:cNvPr id="30723" name="Rectangle 3">
            <a:extLst>
              <a:ext uri="{FF2B5EF4-FFF2-40B4-BE49-F238E27FC236}">
                <a16:creationId xmlns:a16="http://schemas.microsoft.com/office/drawing/2014/main" id="{4DDF8AB8-D88B-466D-B970-1436F9069C9E}"/>
              </a:ext>
            </a:extLst>
          </p:cNvPr>
          <p:cNvSpPr>
            <a:spLocks noGrp="1" noChangeArrowheads="1"/>
          </p:cNvSpPr>
          <p:nvPr>
            <p:ph type="body" idx="1"/>
          </p:nvPr>
        </p:nvSpPr>
        <p:spPr/>
        <p:txBody>
          <a:bodyPr/>
          <a:lstStyle/>
          <a:p>
            <a:pPr eaLnBrk="1" hangingPunct="1">
              <a:buFontTx/>
              <a:buChar char="-"/>
              <a:defRPr/>
            </a:pPr>
            <a:r>
              <a:rPr lang="ru-RU" altLang="ru-RU"/>
              <a:t>уровень здоровья</a:t>
            </a:r>
          </a:p>
          <a:p>
            <a:pPr eaLnBrk="1" hangingPunct="1">
              <a:buFontTx/>
              <a:buChar char="-"/>
              <a:defRPr/>
            </a:pPr>
            <a:r>
              <a:rPr lang="ru-RU" altLang="ru-RU"/>
              <a:t>физическое развитие</a:t>
            </a:r>
          </a:p>
          <a:p>
            <a:pPr eaLnBrk="1" hangingPunct="1">
              <a:buFontTx/>
              <a:buChar char="-"/>
              <a:defRPr/>
            </a:pPr>
            <a:r>
              <a:rPr lang="ru-RU" altLang="ru-RU"/>
              <a:t>физическая подготовленность общая</a:t>
            </a:r>
          </a:p>
          <a:p>
            <a:pPr eaLnBrk="1" hangingPunct="1">
              <a:buFontTx/>
              <a:buChar char="-"/>
              <a:defRPr/>
            </a:pPr>
            <a:r>
              <a:rPr lang="ru-RU" altLang="ru-RU"/>
              <a:t>физическая подготовленность специальная</a:t>
            </a:r>
          </a:p>
          <a:p>
            <a:pPr eaLnBrk="1" hangingPunct="1">
              <a:buFontTx/>
              <a:buChar char="-"/>
              <a:defRPr/>
            </a:pPr>
            <a:r>
              <a:rPr lang="ru-RU" altLang="ru-RU"/>
              <a:t>особенности личности спортсмена (психологические, социологические)</a:t>
            </a:r>
          </a:p>
          <a:p>
            <a:pPr eaLnBrk="1" hangingPunct="1">
              <a:buFontTx/>
              <a:buNone/>
              <a:defRPr/>
            </a:pPr>
            <a:endParaRPr lang="ru-RU" altLang="ru-RU"/>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09F80388-1027-4C90-9277-95CF6CA399DE}"/>
              </a:ext>
            </a:extLst>
          </p:cNvPr>
          <p:cNvSpPr>
            <a:spLocks noGrp="1" noRot="1" noChangeArrowheads="1"/>
          </p:cNvSpPr>
          <p:nvPr>
            <p:ph type="title"/>
          </p:nvPr>
        </p:nvSpPr>
        <p:spPr/>
        <p:txBody>
          <a:bodyPr/>
          <a:lstStyle/>
          <a:p>
            <a:pPr eaLnBrk="1" hangingPunct="1">
              <a:defRPr/>
            </a:pPr>
            <a:r>
              <a:rPr lang="ru-RU" altLang="ru-RU"/>
              <a:t>Методы отбора</a:t>
            </a:r>
          </a:p>
        </p:txBody>
      </p:sp>
      <p:sp>
        <p:nvSpPr>
          <p:cNvPr id="18435" name="Rectangle 3">
            <a:extLst>
              <a:ext uri="{FF2B5EF4-FFF2-40B4-BE49-F238E27FC236}">
                <a16:creationId xmlns:a16="http://schemas.microsoft.com/office/drawing/2014/main" id="{38CE9742-4E29-48C3-A123-C65FC525E3F5}"/>
              </a:ext>
            </a:extLst>
          </p:cNvPr>
          <p:cNvSpPr>
            <a:spLocks noGrp="1" noChangeArrowheads="1"/>
          </p:cNvSpPr>
          <p:nvPr>
            <p:ph type="body" idx="1"/>
          </p:nvPr>
        </p:nvSpPr>
        <p:spPr/>
        <p:txBody>
          <a:bodyPr/>
          <a:lstStyle/>
          <a:p>
            <a:pPr eaLnBrk="1" hangingPunct="1">
              <a:buFontTx/>
              <a:buChar char="-"/>
              <a:defRPr/>
            </a:pPr>
            <a:r>
              <a:rPr lang="ru-RU" altLang="ru-RU"/>
              <a:t>педагогические</a:t>
            </a:r>
          </a:p>
          <a:p>
            <a:pPr eaLnBrk="1" hangingPunct="1">
              <a:buFontTx/>
              <a:buChar char="-"/>
              <a:defRPr/>
            </a:pPr>
            <a:r>
              <a:rPr lang="ru-RU" altLang="ru-RU"/>
              <a:t>социологические</a:t>
            </a:r>
          </a:p>
          <a:p>
            <a:pPr eaLnBrk="1" hangingPunct="1">
              <a:buFontTx/>
              <a:buChar char="-"/>
              <a:defRPr/>
            </a:pPr>
            <a:r>
              <a:rPr lang="ru-RU" altLang="ru-RU"/>
              <a:t>психологические</a:t>
            </a:r>
          </a:p>
          <a:p>
            <a:pPr eaLnBrk="1" hangingPunct="1">
              <a:buFontTx/>
              <a:buChar char="-"/>
              <a:defRPr/>
            </a:pPr>
            <a:r>
              <a:rPr lang="ru-RU" altLang="ru-RU"/>
              <a:t>медико-биологические</a:t>
            </a:r>
          </a:p>
        </p:txBody>
      </p:sp>
      <p:sp>
        <p:nvSpPr>
          <p:cNvPr id="37892" name="AutoShape 4">
            <a:hlinkClick r:id="rId2" action="ppaction://hlinksldjump"/>
            <a:extLst>
              <a:ext uri="{FF2B5EF4-FFF2-40B4-BE49-F238E27FC236}">
                <a16:creationId xmlns:a16="http://schemas.microsoft.com/office/drawing/2014/main" id="{0F125596-4D5B-4D8E-A367-E78FFDBC93EF}"/>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A8842031-9839-4B93-939E-3250882AA625}"/>
              </a:ext>
            </a:extLst>
          </p:cNvPr>
          <p:cNvSpPr>
            <a:spLocks noGrp="1" noRot="1" noChangeArrowheads="1"/>
          </p:cNvSpPr>
          <p:nvPr>
            <p:ph type="title"/>
          </p:nvPr>
        </p:nvSpPr>
        <p:spPr/>
        <p:txBody>
          <a:bodyPr/>
          <a:lstStyle/>
          <a:p>
            <a:pPr eaLnBrk="1" hangingPunct="1">
              <a:defRPr/>
            </a:pPr>
            <a:r>
              <a:rPr lang="ru-RU" altLang="ru-RU" i="1"/>
              <a:t>Педагогические методы:</a:t>
            </a:r>
          </a:p>
        </p:txBody>
      </p:sp>
      <p:sp>
        <p:nvSpPr>
          <p:cNvPr id="19459" name="Rectangle 3">
            <a:extLst>
              <a:ext uri="{FF2B5EF4-FFF2-40B4-BE49-F238E27FC236}">
                <a16:creationId xmlns:a16="http://schemas.microsoft.com/office/drawing/2014/main" id="{A3325E50-F3DD-4F3F-AC7B-7B10273C224A}"/>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позволяют оценивать уровень развития физических качеств и спортивно-технического мастерства спортсменов, его общей и специальной физической подготовленности </a:t>
            </a:r>
          </a:p>
        </p:txBody>
      </p:sp>
      <p:sp>
        <p:nvSpPr>
          <p:cNvPr id="38916" name="AutoShape 4">
            <a:hlinkClick r:id="rId2" action="ppaction://hlinksldjump"/>
            <a:extLst>
              <a:ext uri="{FF2B5EF4-FFF2-40B4-BE49-F238E27FC236}">
                <a16:creationId xmlns:a16="http://schemas.microsoft.com/office/drawing/2014/main" id="{8D3AEBB2-B467-49DF-9722-0D9172CBAF0E}"/>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AC2C5ECA-8A32-4A57-8CBD-620A67C62146}"/>
              </a:ext>
            </a:extLst>
          </p:cNvPr>
          <p:cNvSpPr>
            <a:spLocks noGrp="1" noRot="1" noChangeArrowheads="1"/>
          </p:cNvSpPr>
          <p:nvPr>
            <p:ph type="title"/>
          </p:nvPr>
        </p:nvSpPr>
        <p:spPr/>
        <p:txBody>
          <a:bodyPr/>
          <a:lstStyle/>
          <a:p>
            <a:pPr eaLnBrk="1" hangingPunct="1">
              <a:defRPr/>
            </a:pPr>
            <a:r>
              <a:rPr lang="ru-RU" altLang="ru-RU" i="1"/>
              <a:t>Медико-биологических методы:</a:t>
            </a:r>
          </a:p>
        </p:txBody>
      </p:sp>
      <p:sp>
        <p:nvSpPr>
          <p:cNvPr id="20483" name="Rectangle 3">
            <a:extLst>
              <a:ext uri="{FF2B5EF4-FFF2-40B4-BE49-F238E27FC236}">
                <a16:creationId xmlns:a16="http://schemas.microsoft.com/office/drawing/2014/main" id="{BB0B65AB-AA09-431D-AAC2-11730818F169}"/>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выявляют морфо-функциональные особенности, уровень физического развития, состояние анализаторных систем организма спортсмена и состояние его здоровья. </a:t>
            </a:r>
          </a:p>
        </p:txBody>
      </p:sp>
      <p:sp>
        <p:nvSpPr>
          <p:cNvPr id="39940" name="AutoShape 4">
            <a:hlinkClick r:id="rId2" action="ppaction://hlinksldjump"/>
            <a:extLst>
              <a:ext uri="{FF2B5EF4-FFF2-40B4-BE49-F238E27FC236}">
                <a16:creationId xmlns:a16="http://schemas.microsoft.com/office/drawing/2014/main" id="{6409ECA4-950B-4334-9452-452CAF82FD54}"/>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39EA60F-CC91-4FAD-B976-110A0E3595FC}"/>
              </a:ext>
            </a:extLst>
          </p:cNvPr>
          <p:cNvSpPr>
            <a:spLocks noGrp="1" noRot="1" noChangeArrowheads="1"/>
          </p:cNvSpPr>
          <p:nvPr>
            <p:ph type="title"/>
          </p:nvPr>
        </p:nvSpPr>
        <p:spPr/>
        <p:txBody>
          <a:bodyPr/>
          <a:lstStyle/>
          <a:p>
            <a:pPr eaLnBrk="1" hangingPunct="1">
              <a:defRPr/>
            </a:pPr>
            <a:r>
              <a:rPr lang="ru-RU" altLang="ru-RU" i="1"/>
              <a:t>Психологические методы:</a:t>
            </a:r>
          </a:p>
        </p:txBody>
      </p:sp>
      <p:sp>
        <p:nvSpPr>
          <p:cNvPr id="21507" name="Rectangle 3">
            <a:extLst>
              <a:ext uri="{FF2B5EF4-FFF2-40B4-BE49-F238E27FC236}">
                <a16:creationId xmlns:a16="http://schemas.microsoft.com/office/drawing/2014/main" id="{4BEDE652-8C9A-4E42-A5C4-6C26F59A6C09}"/>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определяют особенности психики спортсмена, оказывающие влияние на решение индивидуальных и коллективных задач в ходе спортивной борьбы, а также оценивается психологическая совместимость спортсменов при решении задач, поставленных перед спортивной командой.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E64402B5-7879-4C9D-B1F6-3E625969402C}"/>
              </a:ext>
            </a:extLst>
          </p:cNvPr>
          <p:cNvSpPr>
            <a:spLocks noGrp="1" noRot="1" noChangeArrowheads="1"/>
          </p:cNvSpPr>
          <p:nvPr>
            <p:ph type="title"/>
          </p:nvPr>
        </p:nvSpPr>
        <p:spPr/>
        <p:txBody>
          <a:bodyPr/>
          <a:lstStyle/>
          <a:p>
            <a:pPr eaLnBrk="1" hangingPunct="1">
              <a:defRPr/>
            </a:pPr>
            <a:r>
              <a:rPr lang="ru-RU" altLang="ru-RU" i="1"/>
              <a:t>Социологические методы:</a:t>
            </a:r>
          </a:p>
        </p:txBody>
      </p:sp>
      <p:sp>
        <p:nvSpPr>
          <p:cNvPr id="22531" name="Rectangle 3">
            <a:extLst>
              <a:ext uri="{FF2B5EF4-FFF2-40B4-BE49-F238E27FC236}">
                <a16:creationId xmlns:a16="http://schemas.microsoft.com/office/drawing/2014/main" id="{714C49E0-1CC8-4386-BCD1-5921FBDFCA7A}"/>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позволяют получить данные о спортивных интересах, раскрыть причинно-следственные связи формирования мотиваций к длительным занятиям спортом и высоким спортивным достижениям.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0D513286-4E51-42AF-A0E9-FBD079904EFA}"/>
              </a:ext>
            </a:extLst>
          </p:cNvPr>
          <p:cNvSpPr>
            <a:spLocks noGrp="1" noRot="1" noChangeArrowheads="1"/>
          </p:cNvSpPr>
          <p:nvPr>
            <p:ph type="title"/>
          </p:nvPr>
        </p:nvSpPr>
        <p:spPr/>
        <p:txBody>
          <a:bodyPr/>
          <a:lstStyle/>
          <a:p>
            <a:pPr eaLnBrk="1" hangingPunct="1">
              <a:defRPr/>
            </a:pPr>
            <a:endParaRPr lang="ru-RU" altLang="ru-RU"/>
          </a:p>
        </p:txBody>
      </p:sp>
      <p:sp>
        <p:nvSpPr>
          <p:cNvPr id="23555" name="Rectangle 3">
            <a:extLst>
              <a:ext uri="{FF2B5EF4-FFF2-40B4-BE49-F238E27FC236}">
                <a16:creationId xmlns:a16="http://schemas.microsoft.com/office/drawing/2014/main" id="{03DAA658-2A75-4ADC-A6A1-66B207EABF50}"/>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b="1"/>
              <a:t>   Спортивная ориентация </a:t>
            </a:r>
            <a:r>
              <a:rPr lang="ru-RU" altLang="ru-RU"/>
              <a:t>— система организационно-методических мероприятий, позволяющих наметить направление специализации юного спортсмена в определенном виде спорта. </a:t>
            </a:r>
          </a:p>
        </p:txBody>
      </p:sp>
      <p:sp>
        <p:nvSpPr>
          <p:cNvPr id="43012" name="AutoShape 4">
            <a:hlinkClick r:id="rId2" action="ppaction://hlinksldjump"/>
            <a:extLst>
              <a:ext uri="{FF2B5EF4-FFF2-40B4-BE49-F238E27FC236}">
                <a16:creationId xmlns:a16="http://schemas.microsoft.com/office/drawing/2014/main" id="{5F86135E-880F-47FB-A8CD-2372897823F2}"/>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645E1DE-6BBD-4CFD-AC23-921254B4A1A9}"/>
              </a:ext>
            </a:extLst>
          </p:cNvPr>
          <p:cNvSpPr>
            <a:spLocks noGrp="1" noRot="1" noChangeArrowheads="1"/>
          </p:cNvSpPr>
          <p:nvPr>
            <p:ph type="title"/>
          </p:nvPr>
        </p:nvSpPr>
        <p:spPr/>
        <p:txBody>
          <a:bodyPr/>
          <a:lstStyle/>
          <a:p>
            <a:pPr eaLnBrk="1" hangingPunct="1">
              <a:defRPr/>
            </a:pPr>
            <a:endParaRPr lang="ru-RU" altLang="ru-RU"/>
          </a:p>
        </p:txBody>
      </p:sp>
      <p:sp>
        <p:nvSpPr>
          <p:cNvPr id="12291" name="Rectangle 3">
            <a:extLst>
              <a:ext uri="{FF2B5EF4-FFF2-40B4-BE49-F238E27FC236}">
                <a16:creationId xmlns:a16="http://schemas.microsoft.com/office/drawing/2014/main" id="{B2F48CFE-2573-4722-8AE1-51E9264EC16B}"/>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sz="2800"/>
              <a:t>   Спортивный отбор — длительный, многоступенчатый процесс, который может быть эффективным лишь в том случае, если на всех этапах многолетней подготовки спортсмена обеспечена комплексная методика оценки его личности, предполагающая использование различных методов исследования (педагогических, медико-биологических, психологических, социологических и др.).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92B37538-1832-4A67-BD88-471A8C303E7B}"/>
              </a:ext>
            </a:extLst>
          </p:cNvPr>
          <p:cNvSpPr>
            <a:spLocks noGrp="1" noRot="1" noChangeArrowheads="1"/>
          </p:cNvSpPr>
          <p:nvPr>
            <p:ph type="title"/>
          </p:nvPr>
        </p:nvSpPr>
        <p:spPr/>
        <p:txBody>
          <a:bodyPr/>
          <a:lstStyle/>
          <a:p>
            <a:pPr eaLnBrk="1" hangingPunct="1">
              <a:defRPr/>
            </a:pPr>
            <a:r>
              <a:rPr lang="ru-RU" altLang="ru-RU"/>
              <a:t>Способности</a:t>
            </a:r>
          </a:p>
        </p:txBody>
      </p:sp>
      <p:sp>
        <p:nvSpPr>
          <p:cNvPr id="24579" name="Rectangle 3">
            <a:extLst>
              <a:ext uri="{FF2B5EF4-FFF2-40B4-BE49-F238E27FC236}">
                <a16:creationId xmlns:a16="http://schemas.microsoft.com/office/drawing/2014/main" id="{C2DD3518-EB5D-4793-A09B-DBF2CB7E3B26}"/>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400" b="1"/>
              <a:t>    Способности </a:t>
            </a:r>
            <a:r>
              <a:rPr lang="ru-RU" altLang="ru-RU" sz="2400"/>
              <a:t>— это совокупность качеств личности, соответствующая объективным условиям и требованиям к определенной деятельности и обеспечивающая успешное ее выполнение. </a:t>
            </a:r>
          </a:p>
          <a:p>
            <a:pPr eaLnBrk="1" hangingPunct="1">
              <a:lnSpc>
                <a:spcPct val="90000"/>
              </a:lnSpc>
              <a:buFont typeface="Wingdings" panose="05000000000000000000" pitchFamily="2" charset="2"/>
              <a:buNone/>
              <a:defRPr/>
            </a:pPr>
            <a:r>
              <a:rPr lang="ru-RU" altLang="ru-RU" sz="2400"/>
              <a:t>    В спорте имеют значение как общие способности (обеспечивающие относительную легкость в овладении знаниями, умениями, навыками и продуктивность в различных видах деятельности), так и специальные способности (необходимые для достижения высоких результатов в конкретной деятельности, виде спорта).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a:extLst>
              <a:ext uri="{FF2B5EF4-FFF2-40B4-BE49-F238E27FC236}">
                <a16:creationId xmlns:a16="http://schemas.microsoft.com/office/drawing/2014/main" id="{2B2E86DA-3E54-425D-81DD-B67D373202AB}"/>
              </a:ext>
            </a:extLst>
          </p:cNvPr>
          <p:cNvSpPr>
            <a:spLocks noGrp="1" noRot="1" noChangeArrowheads="1"/>
          </p:cNvSpPr>
          <p:nvPr>
            <p:ph type="title"/>
          </p:nvPr>
        </p:nvSpPr>
        <p:spPr/>
        <p:txBody>
          <a:bodyPr/>
          <a:lstStyle/>
          <a:p>
            <a:pPr eaLnBrk="1" hangingPunct="1">
              <a:defRPr/>
            </a:pPr>
            <a:r>
              <a:rPr lang="ru-RU" altLang="ru-RU" sz="4000"/>
              <a:t>Наследственность и спортивная пригодность</a:t>
            </a:r>
          </a:p>
        </p:txBody>
      </p:sp>
      <p:sp>
        <p:nvSpPr>
          <p:cNvPr id="147459" name="Rectangle 3">
            <a:extLst>
              <a:ext uri="{FF2B5EF4-FFF2-40B4-BE49-F238E27FC236}">
                <a16:creationId xmlns:a16="http://schemas.microsoft.com/office/drawing/2014/main" id="{D4B80C9F-88CF-4EF0-A210-8A861BD9A19C}"/>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400"/>
              <a:t>    Человек – существо биосоциальное, и в нем всегда присутствует биологическое, наследственное, даруемое (или не даруемое) природой, а также социальное, приобретаемое им самим в процессе деятельности на основе того, что в нем уже заложено.</a:t>
            </a:r>
          </a:p>
          <a:p>
            <a:pPr eaLnBrk="1" hangingPunct="1">
              <a:lnSpc>
                <a:spcPct val="90000"/>
              </a:lnSpc>
              <a:buFont typeface="Wingdings" panose="05000000000000000000" pitchFamily="2" charset="2"/>
              <a:buNone/>
              <a:defRPr/>
            </a:pPr>
            <a:r>
              <a:rPr lang="ru-RU" altLang="ru-RU" sz="2400"/>
              <a:t>     Следует иметь в виду, что степень проявления наследуемого и приобретенного может быть различной, и это играет исключительно важную роль для определения спортивной пригодности, отбора и прогнозирования в дальнейшем спортивного результата.</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a:extLst>
              <a:ext uri="{FF2B5EF4-FFF2-40B4-BE49-F238E27FC236}">
                <a16:creationId xmlns:a16="http://schemas.microsoft.com/office/drawing/2014/main" id="{884D6B7E-7F0B-4016-9FCE-9B21BB227CF2}"/>
              </a:ext>
            </a:extLst>
          </p:cNvPr>
          <p:cNvSpPr>
            <a:spLocks noGrp="1" noRot="1" noChangeArrowheads="1"/>
          </p:cNvSpPr>
          <p:nvPr>
            <p:ph type="title"/>
          </p:nvPr>
        </p:nvSpPr>
        <p:spPr/>
        <p:txBody>
          <a:bodyPr/>
          <a:lstStyle/>
          <a:p>
            <a:pPr eaLnBrk="1" hangingPunct="1">
              <a:defRPr/>
            </a:pPr>
            <a:r>
              <a:rPr lang="ru-RU" altLang="ru-RU" sz="4000"/>
              <a:t>Наследственность и спортивная пригодность</a:t>
            </a:r>
          </a:p>
        </p:txBody>
      </p:sp>
      <p:sp>
        <p:nvSpPr>
          <p:cNvPr id="148483" name="Rectangle 3">
            <a:extLst>
              <a:ext uri="{FF2B5EF4-FFF2-40B4-BE49-F238E27FC236}">
                <a16:creationId xmlns:a16="http://schemas.microsoft.com/office/drawing/2014/main" id="{3CB76DFA-AA90-4F1F-85A9-2CFF754F8F5F}"/>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sz="2800"/>
              <a:t>   Одним из таких факторов является конституционное строение тела, его антропометрические данные. Причем наибольшее влияние наследственность оказывает на продольные размеры тела (длина туловища, верхних и нижних конечностей и др.), меньшее – на широтные размеры (ширина таза, бедер, плеч) и еще меньшее – на объемные размеры (обхват запястья, бедра, голени и др.).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8" name="Rectangle 4">
            <a:extLst>
              <a:ext uri="{FF2B5EF4-FFF2-40B4-BE49-F238E27FC236}">
                <a16:creationId xmlns:a16="http://schemas.microsoft.com/office/drawing/2014/main" id="{FD0F85D8-6EEF-4F1A-8CBA-2EBB05DBA6C2}"/>
              </a:ext>
            </a:extLst>
          </p:cNvPr>
          <p:cNvSpPr>
            <a:spLocks noGrp="1" noRot="1" noChangeArrowheads="1"/>
          </p:cNvSpPr>
          <p:nvPr>
            <p:ph type="title"/>
          </p:nvPr>
        </p:nvSpPr>
        <p:spPr/>
        <p:txBody>
          <a:bodyPr/>
          <a:lstStyle/>
          <a:p>
            <a:pPr eaLnBrk="1" hangingPunct="1">
              <a:defRPr/>
            </a:pPr>
            <a:r>
              <a:rPr lang="ru-RU" altLang="ru-RU" sz="3200"/>
              <a:t>Наследуемость морфологических признаков человека</a:t>
            </a:r>
          </a:p>
        </p:txBody>
      </p:sp>
      <p:sp>
        <p:nvSpPr>
          <p:cNvPr id="47107" name="Rectangle 5">
            <a:extLst>
              <a:ext uri="{FF2B5EF4-FFF2-40B4-BE49-F238E27FC236}">
                <a16:creationId xmlns:a16="http://schemas.microsoft.com/office/drawing/2014/main" id="{A06FA38B-2CEF-4A09-81E1-5FF93C2C04F2}"/>
              </a:ext>
            </a:extLst>
          </p:cNvPr>
          <p:cNvSpPr>
            <a:spLocks noGrp="1" noChangeArrowheads="1" noTextEdit="1"/>
          </p:cNvSpPr>
          <p:nvPr>
            <p:ph type="tbl" idx="1"/>
          </p:nvPr>
        </p:nvSpPr>
        <p:spPr>
          <a:xfrm>
            <a:off x="533400" y="1524000"/>
            <a:ext cx="8229600" cy="4525963"/>
          </a:xfrm>
        </p:spPr>
      </p:sp>
      <p:pic>
        <p:nvPicPr>
          <p:cNvPr id="47108" name="Picture 6" descr="Таблица 1">
            <a:extLst>
              <a:ext uri="{FF2B5EF4-FFF2-40B4-BE49-F238E27FC236}">
                <a16:creationId xmlns:a16="http://schemas.microsoft.com/office/drawing/2014/main" id="{09C8E5DB-D757-4C88-8EAF-6AC7065767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200275"/>
            <a:ext cx="7848600" cy="404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a:extLst>
              <a:ext uri="{FF2B5EF4-FFF2-40B4-BE49-F238E27FC236}">
                <a16:creationId xmlns:a16="http://schemas.microsoft.com/office/drawing/2014/main" id="{7B530F98-A8A6-40EC-89F6-E83B8405CBAD}"/>
              </a:ext>
            </a:extLst>
          </p:cNvPr>
          <p:cNvSpPr>
            <a:spLocks noGrp="1" noRot="1" noChangeArrowheads="1"/>
          </p:cNvSpPr>
          <p:nvPr>
            <p:ph type="title"/>
          </p:nvPr>
        </p:nvSpPr>
        <p:spPr/>
        <p:txBody>
          <a:bodyPr/>
          <a:lstStyle/>
          <a:p>
            <a:pPr eaLnBrk="1" hangingPunct="1">
              <a:defRPr/>
            </a:pPr>
            <a:r>
              <a:rPr lang="ru-RU" altLang="ru-RU" sz="4000"/>
              <a:t>Наследственность и спортивная пригодность</a:t>
            </a:r>
          </a:p>
        </p:txBody>
      </p:sp>
      <p:sp>
        <p:nvSpPr>
          <p:cNvPr id="151555" name="Rectangle 3">
            <a:extLst>
              <a:ext uri="{FF2B5EF4-FFF2-40B4-BE49-F238E27FC236}">
                <a16:creationId xmlns:a16="http://schemas.microsoft.com/office/drawing/2014/main" id="{05269AD0-FA7E-43AE-8CFC-4FB8BB3D88CC}"/>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r>
              <a:rPr lang="ru-RU" altLang="ru-RU" sz="2000"/>
              <a:t>     Несколько меньшая наследуемость поперечных (широтных) и объемных размеров по сравнению с продольными может объясняться достаточно большой вариативностью жирового компонента. Так, в возрасте от 11 до 18 лет этот компонент, в значительной мере определяющий телосложение, изменяется на 43,3% (а после 18 – еще больше), в то время как безжировой – лишь на 7,9%.</a:t>
            </a:r>
          </a:p>
          <a:p>
            <a:pPr eaLnBrk="1" hangingPunct="1">
              <a:lnSpc>
                <a:spcPct val="80000"/>
              </a:lnSpc>
              <a:buFont typeface="Wingdings" panose="05000000000000000000" pitchFamily="2" charset="2"/>
              <a:buNone/>
              <a:defRPr/>
            </a:pPr>
            <a:r>
              <a:rPr lang="ru-RU" altLang="ru-RU" sz="2000"/>
              <a:t>     Таким образом, наиболее надежными показателями телосложения являются рост и другие продольные размеры тела. В тех видах спорта, где рост имеет большое значение, этот показатель может использоваться как один из основных уже на стадии первичного отбора, тем более, что предсказать длину тела ребенка можно практически в любом возрасте с достаточно большой долей вероятности.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a:extLst>
              <a:ext uri="{FF2B5EF4-FFF2-40B4-BE49-F238E27FC236}">
                <a16:creationId xmlns:a16="http://schemas.microsoft.com/office/drawing/2014/main" id="{E23D203B-C424-465D-9E77-362036F99571}"/>
              </a:ext>
            </a:extLst>
          </p:cNvPr>
          <p:cNvSpPr>
            <a:spLocks noGrp="1" noRot="1" noChangeArrowheads="1"/>
          </p:cNvSpPr>
          <p:nvPr>
            <p:ph type="title"/>
          </p:nvPr>
        </p:nvSpPr>
        <p:spPr/>
        <p:txBody>
          <a:bodyPr/>
          <a:lstStyle/>
          <a:p>
            <a:pPr eaLnBrk="1" hangingPunct="1">
              <a:defRPr/>
            </a:pPr>
            <a:r>
              <a:rPr lang="ru-RU" altLang="ru-RU" sz="2400"/>
              <a:t>Длина тела у мальчиков и девочек в возрасте от 1 года до 18 лет (в % к окончательной длине взрослого человека)</a:t>
            </a:r>
          </a:p>
        </p:txBody>
      </p:sp>
      <p:pic>
        <p:nvPicPr>
          <p:cNvPr id="49155" name="Picture 4" descr="Таблица 2">
            <a:extLst>
              <a:ext uri="{FF2B5EF4-FFF2-40B4-BE49-F238E27FC236}">
                <a16:creationId xmlns:a16="http://schemas.microsoft.com/office/drawing/2014/main" id="{C6692080-1D75-4A41-8975-36A949E22BE4}"/>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590800" y="1447800"/>
            <a:ext cx="4711700" cy="5219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a:extLst>
              <a:ext uri="{FF2B5EF4-FFF2-40B4-BE49-F238E27FC236}">
                <a16:creationId xmlns:a16="http://schemas.microsoft.com/office/drawing/2014/main" id="{91716E59-3643-46A7-B16D-7B5EAB045860}"/>
              </a:ext>
            </a:extLst>
          </p:cNvPr>
          <p:cNvSpPr>
            <a:spLocks noGrp="1" noRot="1" noChangeArrowheads="1"/>
          </p:cNvSpPr>
          <p:nvPr>
            <p:ph type="title"/>
          </p:nvPr>
        </p:nvSpPr>
        <p:spPr/>
        <p:txBody>
          <a:bodyPr/>
          <a:lstStyle/>
          <a:p>
            <a:pPr eaLnBrk="1" hangingPunct="1">
              <a:defRPr/>
            </a:pPr>
            <a:endParaRPr lang="ru-RU" altLang="ru-RU"/>
          </a:p>
        </p:txBody>
      </p:sp>
      <p:sp>
        <p:nvSpPr>
          <p:cNvPr id="153603" name="Rectangle 3">
            <a:extLst>
              <a:ext uri="{FF2B5EF4-FFF2-40B4-BE49-F238E27FC236}">
                <a16:creationId xmlns:a16="http://schemas.microsoft.com/office/drawing/2014/main" id="{65E0C29B-B546-4F68-8FB4-7592B9BC478D}"/>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r>
              <a:rPr lang="ru-RU" altLang="ru-RU" sz="2800"/>
              <a:t>   Считается также, что перспективным критерием спортивной пригодности является величина безжировой, или активной, массы тела, наиболее просто определяемая по величине кожно-жировых складок в 10 точках тела с помощью специального прибора наподобие циркуля – калиперметра. Использование этого показателя обусловлено тем, что соматический тип человека в значительной мере определяется наличием (соотношением) безжирового и жирового компонентов.</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a:extLst>
              <a:ext uri="{FF2B5EF4-FFF2-40B4-BE49-F238E27FC236}">
                <a16:creationId xmlns:a16="http://schemas.microsoft.com/office/drawing/2014/main" id="{7EA70714-51FB-4247-B942-D70B1CE72CAF}"/>
              </a:ext>
            </a:extLst>
          </p:cNvPr>
          <p:cNvSpPr>
            <a:spLocks noGrp="1" noRot="1" noChangeArrowheads="1"/>
          </p:cNvSpPr>
          <p:nvPr>
            <p:ph type="title"/>
          </p:nvPr>
        </p:nvSpPr>
        <p:spPr/>
        <p:txBody>
          <a:bodyPr/>
          <a:lstStyle/>
          <a:p>
            <a:pPr eaLnBrk="1" hangingPunct="1">
              <a:defRPr/>
            </a:pPr>
            <a:endParaRPr lang="ru-RU" altLang="ru-RU"/>
          </a:p>
        </p:txBody>
      </p:sp>
      <p:sp>
        <p:nvSpPr>
          <p:cNvPr id="154627" name="Rectangle 3">
            <a:extLst>
              <a:ext uri="{FF2B5EF4-FFF2-40B4-BE49-F238E27FC236}">
                <a16:creationId xmlns:a16="http://schemas.microsoft.com/office/drawing/2014/main" id="{B9858CBD-0D75-44F9-856E-59BF4DE2A6AD}"/>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r>
              <a:rPr lang="ru-RU" altLang="ru-RU" sz="2400"/>
              <a:t>    Наряду с конституцией тела наиболее генетически обусловленными наследуемыми признаками являются, как уже отмечалось, основные свойства нервной системы, в значительной мере определяющие психический склад личности, ее темперамент, характер. Такие характеристики нервной системы, как сила, подвижность, динамичность и уравновешенность, наследуемые от отца или матери, практически не меняются на протяжении всей жизни. Поэтому в тех видах спорта, в которых то или иное свойство нервной системы (или комплекс свойств) имеет определяющее значение, оно может быть достаточно надежным при определении спортивной пригодности. К сожалению, на практике эти признаки почти не используются.</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a:extLst>
              <a:ext uri="{FF2B5EF4-FFF2-40B4-BE49-F238E27FC236}">
                <a16:creationId xmlns:a16="http://schemas.microsoft.com/office/drawing/2014/main" id="{BB0C9653-D541-47F8-82C0-16E6D2AB00C0}"/>
              </a:ext>
            </a:extLst>
          </p:cNvPr>
          <p:cNvSpPr>
            <a:spLocks noGrp="1" noRot="1" noChangeArrowheads="1"/>
          </p:cNvSpPr>
          <p:nvPr>
            <p:ph type="title"/>
          </p:nvPr>
        </p:nvSpPr>
        <p:spPr/>
        <p:txBody>
          <a:bodyPr/>
          <a:lstStyle/>
          <a:p>
            <a:pPr eaLnBrk="1" hangingPunct="1">
              <a:defRPr/>
            </a:pPr>
            <a:endParaRPr lang="ru-RU" altLang="ru-RU"/>
          </a:p>
        </p:txBody>
      </p:sp>
      <p:sp>
        <p:nvSpPr>
          <p:cNvPr id="155651" name="Rectangle 3">
            <a:extLst>
              <a:ext uri="{FF2B5EF4-FFF2-40B4-BE49-F238E27FC236}">
                <a16:creationId xmlns:a16="http://schemas.microsoft.com/office/drawing/2014/main" id="{2E4A9B61-C70A-439D-A1E4-7E50729AD41C}"/>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800"/>
              <a:t>   Что же касается личностных свойств характера, то они хотя и базируются на типе нервной системы, тем не менее, в зависимости от условий жизни, характера и направленности деятельности, мотивации этой деятельности подвергаются значительным изменениям, т.е. достаточно мобильны и поэтому на первичных стадиях отбора при определении спортивной пригодности не могут использоваться как основные.</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a:extLst>
              <a:ext uri="{FF2B5EF4-FFF2-40B4-BE49-F238E27FC236}">
                <a16:creationId xmlns:a16="http://schemas.microsoft.com/office/drawing/2014/main" id="{DFB3971D-7D11-4C81-8383-3F24D1ACC084}"/>
              </a:ext>
            </a:extLst>
          </p:cNvPr>
          <p:cNvSpPr>
            <a:spLocks noGrp="1" noRot="1" noChangeArrowheads="1"/>
          </p:cNvSpPr>
          <p:nvPr>
            <p:ph type="title"/>
          </p:nvPr>
        </p:nvSpPr>
        <p:spPr/>
        <p:txBody>
          <a:bodyPr/>
          <a:lstStyle/>
          <a:p>
            <a:pPr eaLnBrk="1" hangingPunct="1">
              <a:defRPr/>
            </a:pPr>
            <a:endParaRPr lang="ru-RU" altLang="ru-RU"/>
          </a:p>
        </p:txBody>
      </p:sp>
      <p:sp>
        <p:nvSpPr>
          <p:cNvPr id="156675" name="Rectangle 3">
            <a:extLst>
              <a:ext uri="{FF2B5EF4-FFF2-40B4-BE49-F238E27FC236}">
                <a16:creationId xmlns:a16="http://schemas.microsoft.com/office/drawing/2014/main" id="{D62876F4-60D2-4E12-BF33-B33218C9F1C7}"/>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400"/>
              <a:t>    Одним из важных факторов, определяющих успешность спортивной деятельности и наиболее широко используемых при спортивном отборе поступающих в ДЮСШ, является физическая готовность, проявляющаяся, как уже говорилось, в уровне развития кондиционных физических качеств. Поэтому чрезвычайно важно рассмотреть вопрос о том, является ли верхний порог развития этих качеств (выносливость, быстрота, сила, гибкость, ловкость) наследуемым или возможности их совершенствования безграничны.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3B62AD4-E244-4ABC-B3E3-F335F85F5C40}"/>
              </a:ext>
            </a:extLst>
          </p:cNvPr>
          <p:cNvSpPr>
            <a:spLocks noGrp="1" noRot="1" noChangeArrowheads="1"/>
          </p:cNvSpPr>
          <p:nvPr>
            <p:ph type="title"/>
          </p:nvPr>
        </p:nvSpPr>
        <p:spPr/>
        <p:txBody>
          <a:bodyPr/>
          <a:lstStyle/>
          <a:p>
            <a:pPr eaLnBrk="1" hangingPunct="1">
              <a:defRPr/>
            </a:pPr>
            <a:endParaRPr lang="ru-RU" altLang="ru-RU"/>
          </a:p>
        </p:txBody>
      </p:sp>
      <p:sp>
        <p:nvSpPr>
          <p:cNvPr id="13315" name="Rectangle 3">
            <a:extLst>
              <a:ext uri="{FF2B5EF4-FFF2-40B4-BE49-F238E27FC236}">
                <a16:creationId xmlns:a16="http://schemas.microsoft.com/office/drawing/2014/main" id="{AD6FEA60-1413-4465-9131-EE6E7C1FD495}"/>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Спортивный отбор – выборка сильнейших и перспективных спортсменов на этапах многолетней спортивной подготовки</a:t>
            </a:r>
          </a:p>
        </p:txBody>
      </p:sp>
      <p:sp>
        <p:nvSpPr>
          <p:cNvPr id="10244" name="AutoShape 4">
            <a:hlinkClick r:id="rId2" action="ppaction://hlinksldjump"/>
            <a:extLst>
              <a:ext uri="{FF2B5EF4-FFF2-40B4-BE49-F238E27FC236}">
                <a16:creationId xmlns:a16="http://schemas.microsoft.com/office/drawing/2014/main" id="{07685E20-1FE8-4704-8511-FBAB5208870E}"/>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a:extLst>
              <a:ext uri="{FF2B5EF4-FFF2-40B4-BE49-F238E27FC236}">
                <a16:creationId xmlns:a16="http://schemas.microsoft.com/office/drawing/2014/main" id="{74D21791-19CD-4B83-8A9E-65B7616DA757}"/>
              </a:ext>
            </a:extLst>
          </p:cNvPr>
          <p:cNvSpPr>
            <a:spLocks noGrp="1" noRot="1" noChangeArrowheads="1"/>
          </p:cNvSpPr>
          <p:nvPr>
            <p:ph type="title"/>
          </p:nvPr>
        </p:nvSpPr>
        <p:spPr/>
        <p:txBody>
          <a:bodyPr/>
          <a:lstStyle/>
          <a:p>
            <a:pPr eaLnBrk="1" hangingPunct="1">
              <a:defRPr/>
            </a:pPr>
            <a:r>
              <a:rPr lang="ru-RU" altLang="ru-RU" sz="4000"/>
              <a:t>Наследственность (выносливость)</a:t>
            </a:r>
          </a:p>
        </p:txBody>
      </p:sp>
      <p:sp>
        <p:nvSpPr>
          <p:cNvPr id="157699" name="Rectangle 3">
            <a:extLst>
              <a:ext uri="{FF2B5EF4-FFF2-40B4-BE49-F238E27FC236}">
                <a16:creationId xmlns:a16="http://schemas.microsoft.com/office/drawing/2014/main" id="{32605602-CA89-472C-BA0F-D7DF277DC6DF}"/>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r>
              <a:rPr lang="ru-RU" altLang="ru-RU" sz="2000"/>
              <a:t>     До сих пор распространено мнение, что если, например, для развития быстроты нужны природные задатки, то выносливость можно развить у любого человека, нужны лишь систематические направленные тренировки. Экспериментальные данные показывают, что это не так. Оказывается, высоких результатов на стайерских дистанциях можно добиться лишь при наличии определенной наследственности. Установлено, что максимальное потребление кислорода (МПК) как основной критерий оценки аэробной выносливости находится в пределах, определяемых индивидуальным генотипом. Увеличение МПК в процессе самой совершенной тренировки не превышает 20–30% от исходного уровня. Таким образом, МПК, являющееся интегральным показателем работоспособности всех систем, обеспечивающих организм кислородом, служит одним из основных признаков, определяющих выбор видов спорта, требующих проявления максимальной аэробной выносливости.</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a:extLst>
              <a:ext uri="{FF2B5EF4-FFF2-40B4-BE49-F238E27FC236}">
                <a16:creationId xmlns:a16="http://schemas.microsoft.com/office/drawing/2014/main" id="{59AFFE3A-D9D8-4E0A-877B-B500594B0E77}"/>
              </a:ext>
            </a:extLst>
          </p:cNvPr>
          <p:cNvSpPr>
            <a:spLocks noGrp="1" noRot="1" noChangeArrowheads="1"/>
          </p:cNvSpPr>
          <p:nvPr>
            <p:ph type="title"/>
          </p:nvPr>
        </p:nvSpPr>
        <p:spPr/>
        <p:txBody>
          <a:bodyPr/>
          <a:lstStyle/>
          <a:p>
            <a:pPr eaLnBrk="1" hangingPunct="1">
              <a:defRPr/>
            </a:pPr>
            <a:r>
              <a:rPr lang="ru-RU" altLang="ru-RU" sz="2800"/>
              <a:t>Возрастная динамика МПК (в мл/мин./кг) у спортсменов в возрасте от 10 до 18 лет</a:t>
            </a:r>
            <a:r>
              <a:rPr lang="ru-RU" altLang="ru-RU" sz="4000"/>
              <a:t> </a:t>
            </a:r>
          </a:p>
        </p:txBody>
      </p:sp>
      <p:pic>
        <p:nvPicPr>
          <p:cNvPr id="55299" name="Picture 4" descr="Рис. 1. Возрастная динамика МПК (в мл/мин./кг) у спортсменов в возрасте от 10 до 18 лет">
            <a:extLst>
              <a:ext uri="{FF2B5EF4-FFF2-40B4-BE49-F238E27FC236}">
                <a16:creationId xmlns:a16="http://schemas.microsoft.com/office/drawing/2014/main" id="{CFA81A5A-932D-4A66-8989-661D7C62EA3B}"/>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905000" y="2286000"/>
            <a:ext cx="6019800" cy="37925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a:extLst>
              <a:ext uri="{FF2B5EF4-FFF2-40B4-BE49-F238E27FC236}">
                <a16:creationId xmlns:a16="http://schemas.microsoft.com/office/drawing/2014/main" id="{A5A2DF65-F1B0-45DB-8439-BD889151754B}"/>
              </a:ext>
            </a:extLst>
          </p:cNvPr>
          <p:cNvSpPr>
            <a:spLocks noGrp="1" noRot="1" noChangeArrowheads="1"/>
          </p:cNvSpPr>
          <p:nvPr>
            <p:ph type="title"/>
          </p:nvPr>
        </p:nvSpPr>
        <p:spPr/>
        <p:txBody>
          <a:bodyPr/>
          <a:lstStyle/>
          <a:p>
            <a:pPr eaLnBrk="1" hangingPunct="1">
              <a:defRPr/>
            </a:pPr>
            <a:r>
              <a:rPr lang="ru-RU" altLang="ru-RU" sz="4000"/>
              <a:t>Наследственность (выносливость)</a:t>
            </a:r>
          </a:p>
        </p:txBody>
      </p:sp>
      <p:sp>
        <p:nvSpPr>
          <p:cNvPr id="159747" name="Rectangle 3">
            <a:extLst>
              <a:ext uri="{FF2B5EF4-FFF2-40B4-BE49-F238E27FC236}">
                <a16:creationId xmlns:a16="http://schemas.microsoft.com/office/drawing/2014/main" id="{BD7AA824-B571-4AB7-AB71-4B9F0934106C}"/>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r>
              <a:rPr lang="ru-RU" altLang="ru-RU" sz="2400"/>
              <a:t>    Другим генетически обусловленным показателем потенциала развития аэробной выносливости является состав мышечных волокон. Доказано, что в составе мышц человека имеются так называемые «быстрые» и «медленные» волокна (названия волокон обусловлены различием времени их сокращения). В зависимости от преобладания тех или иных спортсмен способен добиться успеха в «быстрых» или «медленных» видах спорта. Тренировка же не меняет этого соотношения. Поэтому состав мышц может являться надежным признаком при определении спортивной пригодности уже начинающего спортсмена (у высококвалифицированных стайеров количество «медленных» волокон достигает 85–90%, «быстрых» – только 10–15%).</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a:extLst>
              <a:ext uri="{FF2B5EF4-FFF2-40B4-BE49-F238E27FC236}">
                <a16:creationId xmlns:a16="http://schemas.microsoft.com/office/drawing/2014/main" id="{AC698085-4EC9-4393-AC3B-61C07E8B8809}"/>
              </a:ext>
            </a:extLst>
          </p:cNvPr>
          <p:cNvSpPr>
            <a:spLocks noGrp="1" noRot="1" noChangeArrowheads="1"/>
          </p:cNvSpPr>
          <p:nvPr>
            <p:ph type="title"/>
          </p:nvPr>
        </p:nvSpPr>
        <p:spPr/>
        <p:txBody>
          <a:bodyPr/>
          <a:lstStyle/>
          <a:p>
            <a:pPr eaLnBrk="1" hangingPunct="1">
              <a:defRPr/>
            </a:pPr>
            <a:r>
              <a:rPr lang="ru-RU" altLang="ru-RU" sz="2400"/>
              <a:t>Состав мышц «медленных» волокон (слева) и МПК (мл/мин./кг – справа) у представителей различных видов спорта</a:t>
            </a:r>
            <a:endParaRPr lang="ru-RU" altLang="ru-RU" sz="4000"/>
          </a:p>
        </p:txBody>
      </p:sp>
      <p:pic>
        <p:nvPicPr>
          <p:cNvPr id="57347" name="Picture 4" descr="Рис. 2. Состав мышц «медленных» волокон (слева) и МПК (мл/мин./кг – справа) у представителей различных видов спорта">
            <a:extLst>
              <a:ext uri="{FF2B5EF4-FFF2-40B4-BE49-F238E27FC236}">
                <a16:creationId xmlns:a16="http://schemas.microsoft.com/office/drawing/2014/main" id="{A4D57D25-BC01-4428-A38B-E4939AE40B3D}"/>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2590800" y="1604963"/>
            <a:ext cx="5105400" cy="52530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a:extLst>
              <a:ext uri="{FF2B5EF4-FFF2-40B4-BE49-F238E27FC236}">
                <a16:creationId xmlns:a16="http://schemas.microsoft.com/office/drawing/2014/main" id="{A261B0F2-30AD-4E96-B412-12A2A50F9A27}"/>
              </a:ext>
            </a:extLst>
          </p:cNvPr>
          <p:cNvSpPr>
            <a:spLocks noGrp="1" noRot="1" noChangeArrowheads="1"/>
          </p:cNvSpPr>
          <p:nvPr>
            <p:ph type="title"/>
          </p:nvPr>
        </p:nvSpPr>
        <p:spPr/>
        <p:txBody>
          <a:bodyPr/>
          <a:lstStyle/>
          <a:p>
            <a:pPr eaLnBrk="1" hangingPunct="1">
              <a:defRPr/>
            </a:pPr>
            <a:endParaRPr lang="ru-RU" altLang="ru-RU"/>
          </a:p>
        </p:txBody>
      </p:sp>
      <p:sp>
        <p:nvSpPr>
          <p:cNvPr id="161795" name="Rectangle 3">
            <a:extLst>
              <a:ext uri="{FF2B5EF4-FFF2-40B4-BE49-F238E27FC236}">
                <a16:creationId xmlns:a16="http://schemas.microsoft.com/office/drawing/2014/main" id="{D65908BD-AAA6-44E4-BEC2-2FB22165D2D7}"/>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800"/>
              <a:t>     Учитывая то, что определение состава мышц требует достаточно сложного лабораторного оборудования и соответствующей квалификации, на практике наиболее широко используется показатель МПК.</a:t>
            </a:r>
          </a:p>
          <a:p>
            <a:pPr eaLnBrk="1" hangingPunct="1">
              <a:lnSpc>
                <a:spcPct val="90000"/>
              </a:lnSpc>
              <a:buFont typeface="Wingdings" panose="05000000000000000000" pitchFamily="2" charset="2"/>
              <a:buNone/>
              <a:defRPr/>
            </a:pPr>
            <a:r>
              <a:rPr lang="ru-RU" altLang="ru-RU" sz="2800"/>
              <a:t>      Наряду с МПК достаточно надежным признаком аэробной выносливости является физическая работоспособность, определяемая тестом PWC170 (дословно в переводе с английского языка означает «физическая рабочая способность»).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a:extLst>
              <a:ext uri="{FF2B5EF4-FFF2-40B4-BE49-F238E27FC236}">
                <a16:creationId xmlns:a16="http://schemas.microsoft.com/office/drawing/2014/main" id="{7443687A-51DA-4109-B50B-BE8B8134126E}"/>
              </a:ext>
            </a:extLst>
          </p:cNvPr>
          <p:cNvSpPr>
            <a:spLocks noGrp="1" noRot="1" noChangeArrowheads="1"/>
          </p:cNvSpPr>
          <p:nvPr>
            <p:ph type="title"/>
          </p:nvPr>
        </p:nvSpPr>
        <p:spPr/>
        <p:txBody>
          <a:bodyPr/>
          <a:lstStyle/>
          <a:p>
            <a:pPr eaLnBrk="1" hangingPunct="1">
              <a:defRPr/>
            </a:pPr>
            <a:endParaRPr lang="ru-RU" altLang="ru-RU"/>
          </a:p>
        </p:txBody>
      </p:sp>
      <p:sp>
        <p:nvSpPr>
          <p:cNvPr id="162819" name="Rectangle 3">
            <a:extLst>
              <a:ext uri="{FF2B5EF4-FFF2-40B4-BE49-F238E27FC236}">
                <a16:creationId xmlns:a16="http://schemas.microsoft.com/office/drawing/2014/main" id="{A7615455-C673-4AE8-8059-F1278D10C398}"/>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400"/>
              <a:t>    Определение физической работоспособности с помощью этого теста основано на двух хорошо известных в физиологии мышечной деятельности фактах:</a:t>
            </a:r>
          </a:p>
          <a:p>
            <a:pPr eaLnBrk="1" hangingPunct="1">
              <a:lnSpc>
                <a:spcPct val="90000"/>
              </a:lnSpc>
              <a:buFont typeface="Wingdings" panose="05000000000000000000" pitchFamily="2" charset="2"/>
              <a:buNone/>
              <a:defRPr/>
            </a:pPr>
            <a:r>
              <a:rPr lang="ru-RU" altLang="ru-RU" sz="2400"/>
              <a:t>      1) учащение сердцебиения прямо пропорционально интенсивности (мощности) выполняемой работы;</a:t>
            </a:r>
          </a:p>
          <a:p>
            <a:pPr eaLnBrk="1" hangingPunct="1">
              <a:lnSpc>
                <a:spcPct val="90000"/>
              </a:lnSpc>
              <a:buFont typeface="Wingdings" panose="05000000000000000000" pitchFamily="2" charset="2"/>
              <a:buNone/>
              <a:defRPr/>
            </a:pPr>
            <a:r>
              <a:rPr lang="ru-RU" altLang="ru-RU" sz="2400"/>
              <a:t>      2) степень учащения сердцебиения обратно пропорциональна способности спортсмена к выполнению мышечной работы данной мощности. Из этого следует, что частота сердечных сокращений при мышечной работе может быть использована в качестве надежного критерия определения выносливости.</a:t>
            </a:r>
          </a:p>
          <a:p>
            <a:pPr eaLnBrk="1" hangingPunct="1">
              <a:lnSpc>
                <a:spcPct val="90000"/>
              </a:lnSpc>
              <a:buFont typeface="Wingdings" panose="05000000000000000000" pitchFamily="2" charset="2"/>
              <a:buNone/>
              <a:defRPr/>
            </a:pPr>
            <a:endParaRPr lang="ru-RU" altLang="ru-RU" sz="24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a:extLst>
              <a:ext uri="{FF2B5EF4-FFF2-40B4-BE49-F238E27FC236}">
                <a16:creationId xmlns:a16="http://schemas.microsoft.com/office/drawing/2014/main" id="{43A59F32-B5DD-4898-8554-4A4E748CB535}"/>
              </a:ext>
            </a:extLst>
          </p:cNvPr>
          <p:cNvSpPr>
            <a:spLocks noGrp="1" noRot="1" noChangeArrowheads="1"/>
          </p:cNvSpPr>
          <p:nvPr>
            <p:ph type="title"/>
          </p:nvPr>
        </p:nvSpPr>
        <p:spPr/>
        <p:txBody>
          <a:bodyPr/>
          <a:lstStyle/>
          <a:p>
            <a:pPr eaLnBrk="1" hangingPunct="1">
              <a:defRPr/>
            </a:pPr>
            <a:endParaRPr lang="ru-RU" altLang="ru-RU"/>
          </a:p>
        </p:txBody>
      </p:sp>
      <p:sp>
        <p:nvSpPr>
          <p:cNvPr id="163843" name="Rectangle 3">
            <a:extLst>
              <a:ext uri="{FF2B5EF4-FFF2-40B4-BE49-F238E27FC236}">
                <a16:creationId xmlns:a16="http://schemas.microsoft.com/office/drawing/2014/main" id="{DFDEAE78-5F7C-41A6-98DF-6DD761156097}"/>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400"/>
              <a:t>    Следует отметить, что при определении работоспособности детей младшего школьного возраста методом PWC ЧСС порядка 170 уд./мин. (при проведении PWC170) порой является нереальной, поэтому с этим контингентом возможно использовать PWC150 (т.е. мощность работы определяется при частоте 150 уд./мин.). Измеряется PWC в Вт или кг/мин. Нельзя также не обратить внимания на то, что тест PWC может рассматриваться как идентичный тесту оценки МПК только при низких и средних показателях. При максимальных же проявлениях выносливости тест PWC не может полностью заменить прямого измерения МПК.</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a:extLst>
              <a:ext uri="{FF2B5EF4-FFF2-40B4-BE49-F238E27FC236}">
                <a16:creationId xmlns:a16="http://schemas.microsoft.com/office/drawing/2014/main" id="{EF007D72-A42F-47B2-B772-58F25873E2E3}"/>
              </a:ext>
            </a:extLst>
          </p:cNvPr>
          <p:cNvSpPr>
            <a:spLocks noGrp="1" noRot="1" noChangeArrowheads="1"/>
          </p:cNvSpPr>
          <p:nvPr>
            <p:ph type="title"/>
          </p:nvPr>
        </p:nvSpPr>
        <p:spPr/>
        <p:txBody>
          <a:bodyPr/>
          <a:lstStyle/>
          <a:p>
            <a:pPr eaLnBrk="1" hangingPunct="1">
              <a:defRPr/>
            </a:pPr>
            <a:endParaRPr lang="ru-RU" altLang="ru-RU"/>
          </a:p>
        </p:txBody>
      </p:sp>
      <p:sp>
        <p:nvSpPr>
          <p:cNvPr id="164867" name="Rectangle 3">
            <a:extLst>
              <a:ext uri="{FF2B5EF4-FFF2-40B4-BE49-F238E27FC236}">
                <a16:creationId xmlns:a16="http://schemas.microsoft.com/office/drawing/2014/main" id="{149C6E9C-BEE7-4762-BCCD-6A6EB21D23D2}"/>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400"/>
              <a:t>    Анаэробный механизм обеспечения мышечной деятельности также испытывает значительное влияние генетических факторов. </a:t>
            </a:r>
          </a:p>
          <a:p>
            <a:pPr eaLnBrk="1" hangingPunct="1">
              <a:lnSpc>
                <a:spcPct val="90000"/>
              </a:lnSpc>
              <a:buFont typeface="Wingdings" panose="05000000000000000000" pitchFamily="2" charset="2"/>
              <a:buNone/>
              <a:defRPr/>
            </a:pPr>
            <a:r>
              <a:rPr lang="ru-RU" altLang="ru-RU" sz="2400"/>
              <a:t>    Коэффициент наследуемости этого механизма, согласно данным большинства исследователей, составляет от 70 до 80%. </a:t>
            </a:r>
          </a:p>
          <a:p>
            <a:pPr eaLnBrk="1" hangingPunct="1">
              <a:lnSpc>
                <a:spcPct val="90000"/>
              </a:lnSpc>
              <a:buFont typeface="Wingdings" panose="05000000000000000000" pitchFamily="2" charset="2"/>
              <a:buNone/>
              <a:defRPr/>
            </a:pPr>
            <a:r>
              <a:rPr lang="ru-RU" altLang="ru-RU" sz="2400"/>
              <a:t>     Более того, многие авторы указывают, что наследуемость анаэробной работоспособности может составлять до 90% и выше. </a:t>
            </a:r>
          </a:p>
          <a:p>
            <a:pPr eaLnBrk="1" hangingPunct="1">
              <a:lnSpc>
                <a:spcPct val="90000"/>
              </a:lnSpc>
              <a:buFont typeface="Wingdings" panose="05000000000000000000" pitchFamily="2" charset="2"/>
              <a:buNone/>
              <a:defRPr/>
            </a:pPr>
            <a:r>
              <a:rPr lang="ru-RU" altLang="ru-RU" sz="2400"/>
              <a:t>    Основным же показателем анаэробной работоспособности, как уже говорилось, является максимальный кислородный долг (МКД).</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29E56304-77BB-4775-A258-7F56712D2124}"/>
              </a:ext>
            </a:extLst>
          </p:cNvPr>
          <p:cNvSpPr>
            <a:spLocks noGrp="1" noRot="1" noChangeArrowheads="1"/>
          </p:cNvSpPr>
          <p:nvPr>
            <p:ph type="title"/>
          </p:nvPr>
        </p:nvSpPr>
        <p:spPr/>
        <p:txBody>
          <a:bodyPr/>
          <a:lstStyle/>
          <a:p>
            <a:pPr eaLnBrk="1" hangingPunct="1">
              <a:defRPr/>
            </a:pPr>
            <a:endParaRPr lang="ru-RU" altLang="ru-RU"/>
          </a:p>
        </p:txBody>
      </p:sp>
      <p:sp>
        <p:nvSpPr>
          <p:cNvPr id="165891" name="Rectangle 3">
            <a:extLst>
              <a:ext uri="{FF2B5EF4-FFF2-40B4-BE49-F238E27FC236}">
                <a16:creationId xmlns:a16="http://schemas.microsoft.com/office/drawing/2014/main" id="{47C41E3A-D893-43A0-901D-BD14AEA33CC0}"/>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r>
              <a:rPr lang="ru-RU" altLang="ru-RU" sz="2400"/>
              <a:t>    Хорошо известно, что анаэробная работоспособность в значительной мере определяет не только выносливость, проявляемую в относительно непродолжительной, но очень интенсивной работе, но и лежит в основе такого качества, как быстрота. Следовательно, исходя из анаэробного обеспечения энергией мышечной деятельности, связанной с проявлением быстроты, данное физическое качество в значительной мере носит наследственный характер. Индивидуальные различия в проявлении быстроты связываются также с особенностями нервной системы, которые, как уже неоднократно говорилось, также в значительной мере генетически обусловлены.</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untitled">
            <a:extLst>
              <a:ext uri="{FF2B5EF4-FFF2-40B4-BE49-F238E27FC236}">
                <a16:creationId xmlns:a16="http://schemas.microsoft.com/office/drawing/2014/main" id="{B7DC4872-E282-4CB1-AE3B-7D9ED1A5D49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048000" y="2057400"/>
            <a:ext cx="29718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1" name="Text Box 8">
            <a:extLst>
              <a:ext uri="{FF2B5EF4-FFF2-40B4-BE49-F238E27FC236}">
                <a16:creationId xmlns:a16="http://schemas.microsoft.com/office/drawing/2014/main" id="{331C82C2-919E-40B1-B5C7-70FD3569CE22}"/>
              </a:ext>
            </a:extLst>
          </p:cNvPr>
          <p:cNvSpPr txBox="1">
            <a:spLocks noChangeArrowheads="1"/>
          </p:cNvSpPr>
          <p:nvPr/>
        </p:nvSpPr>
        <p:spPr bwMode="auto">
          <a:xfrm>
            <a:off x="1187450" y="404813"/>
            <a:ext cx="67056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50000"/>
              </a:spcBef>
              <a:buClrTx/>
              <a:buSzTx/>
              <a:buFontTx/>
              <a:buNone/>
            </a:pPr>
            <a:r>
              <a:rPr lang="ru-RU" altLang="ru-RU" sz="4400" b="1">
                <a:solidFill>
                  <a:srgbClr val="FFFF00"/>
                </a:solidFill>
                <a:latin typeface="Times New Roman" panose="02020603050405020304" pitchFamily="18" charset="0"/>
              </a:rPr>
              <a:t>КОМПАНИЯ </a:t>
            </a:r>
            <a:r>
              <a:rPr lang="en-US" altLang="ru-RU" sz="4400" b="1">
                <a:solidFill>
                  <a:srgbClr val="FFFF00"/>
                </a:solidFill>
                <a:latin typeface="Times New Roman" panose="02020603050405020304" pitchFamily="18" charset="0"/>
              </a:rPr>
              <a:t>MEDICAL GRAPHICS</a:t>
            </a:r>
          </a:p>
        </p:txBody>
      </p:sp>
      <p:sp>
        <p:nvSpPr>
          <p:cNvPr id="2057" name="Text Box 9">
            <a:extLst>
              <a:ext uri="{FF2B5EF4-FFF2-40B4-BE49-F238E27FC236}">
                <a16:creationId xmlns:a16="http://schemas.microsoft.com/office/drawing/2014/main" id="{339E807C-EB44-4BB5-A3F9-D72F030E5365}"/>
              </a:ext>
            </a:extLst>
          </p:cNvPr>
          <p:cNvSpPr txBox="1">
            <a:spLocks noChangeArrowheads="1"/>
          </p:cNvSpPr>
          <p:nvPr/>
        </p:nvSpPr>
        <p:spPr bwMode="auto">
          <a:xfrm>
            <a:off x="0" y="5229225"/>
            <a:ext cx="91440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4400" b="1" i="1">
                <a:solidFill>
                  <a:srgbClr val="FFFF00"/>
                </a:solidFill>
                <a:latin typeface="Times New Roman" panose="02020603050405020304" pitchFamily="18" charset="0"/>
              </a:rPr>
              <a:t>Как провести тест</a:t>
            </a:r>
          </a:p>
          <a:p>
            <a:pPr algn="ctr" eaLnBrk="1" hangingPunct="1">
              <a:spcBef>
                <a:spcPct val="0"/>
              </a:spcBef>
              <a:buClrTx/>
              <a:buSzTx/>
              <a:buFontTx/>
              <a:buNone/>
            </a:pPr>
            <a:r>
              <a:rPr lang="ru-RU" altLang="ru-RU" sz="4400" b="1" i="1">
                <a:solidFill>
                  <a:srgbClr val="FFFF00"/>
                </a:solidFill>
                <a:latin typeface="Times New Roman" panose="02020603050405020304" pitchFamily="18" charset="0"/>
              </a:rPr>
              <a:t> по оценке газообмена? </a:t>
            </a:r>
            <a:endParaRPr lang="en-US" altLang="ru-RU" sz="4400" b="1" i="1">
              <a:solidFill>
                <a:srgbClr val="FFFF00"/>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057"/>
                                        </p:tgtEl>
                                        <p:attrNameLst>
                                          <p:attrName>style.visibility</p:attrName>
                                        </p:attrNameLst>
                                      </p:cBhvr>
                                      <p:to>
                                        <p:strVal val="visible"/>
                                      </p:to>
                                    </p:set>
                                    <p:anim calcmode="lin" valueType="num">
                                      <p:cBhvr>
                                        <p:cTn id="7" dur="500" fill="hold"/>
                                        <p:tgtEl>
                                          <p:spTgt spid="2057"/>
                                        </p:tgtEl>
                                        <p:attrNameLst>
                                          <p:attrName>ppt_w</p:attrName>
                                        </p:attrNameLst>
                                      </p:cBhvr>
                                      <p:tavLst>
                                        <p:tav tm="0">
                                          <p:val>
                                            <p:fltVal val="0"/>
                                          </p:val>
                                        </p:tav>
                                        <p:tav tm="100000">
                                          <p:val>
                                            <p:strVal val="#ppt_w"/>
                                          </p:val>
                                        </p:tav>
                                      </p:tavLst>
                                    </p:anim>
                                    <p:anim calcmode="lin" valueType="num">
                                      <p:cBhvr>
                                        <p:cTn id="8" dur="500" fill="hold"/>
                                        <p:tgtEl>
                                          <p:spTgt spid="2057"/>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23" presetClass="entr" presetSubtype="16" fill="hold" nodeType="afterEffect">
                                  <p:stCondLst>
                                    <p:cond delay="1000"/>
                                  </p:stCondLst>
                                  <p:childTnLst>
                                    <p:set>
                                      <p:cBhvr>
                                        <p:cTn id="11" dur="1" fill="hold">
                                          <p:stCondLst>
                                            <p:cond delay="0"/>
                                          </p:stCondLst>
                                        </p:cTn>
                                        <p:tgtEl>
                                          <p:spTgt spid="2054"/>
                                        </p:tgtEl>
                                        <p:attrNameLst>
                                          <p:attrName>style.visibility</p:attrName>
                                        </p:attrNameLst>
                                      </p:cBhvr>
                                      <p:to>
                                        <p:strVal val="visible"/>
                                      </p:to>
                                    </p:set>
                                    <p:anim calcmode="lin" valueType="num">
                                      <p:cBhvr>
                                        <p:cTn id="12" dur="500" fill="hold"/>
                                        <p:tgtEl>
                                          <p:spTgt spid="2054"/>
                                        </p:tgtEl>
                                        <p:attrNameLst>
                                          <p:attrName>ppt_w</p:attrName>
                                        </p:attrNameLst>
                                      </p:cBhvr>
                                      <p:tavLst>
                                        <p:tav tm="0">
                                          <p:val>
                                            <p:fltVal val="0"/>
                                          </p:val>
                                        </p:tav>
                                        <p:tav tm="100000">
                                          <p:val>
                                            <p:strVal val="#ppt_w"/>
                                          </p:val>
                                        </p:tav>
                                      </p:tavLst>
                                    </p:anim>
                                    <p:anim calcmode="lin" valueType="num">
                                      <p:cBhvr>
                                        <p:cTn id="13" dur="500" fill="hold"/>
                                        <p:tgtEl>
                                          <p:spTgt spid="205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7"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a:extLst>
              <a:ext uri="{FF2B5EF4-FFF2-40B4-BE49-F238E27FC236}">
                <a16:creationId xmlns:a16="http://schemas.microsoft.com/office/drawing/2014/main" id="{DE31C642-181B-483E-99CD-4B3BC8519C2E}"/>
              </a:ext>
            </a:extLst>
          </p:cNvPr>
          <p:cNvSpPr>
            <a:spLocks noChangeArrowheads="1"/>
          </p:cNvSpPr>
          <p:nvPr/>
        </p:nvSpPr>
        <p:spPr bwMode="auto">
          <a:xfrm>
            <a:off x="3200400" y="1143000"/>
            <a:ext cx="3200400" cy="1447800"/>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400">
                <a:latin typeface="Arial" panose="020B0604020202020204" pitchFamily="34" charset="0"/>
              </a:rPr>
              <a:t>отбор</a:t>
            </a:r>
          </a:p>
        </p:txBody>
      </p:sp>
      <p:sp>
        <p:nvSpPr>
          <p:cNvPr id="11267" name="AutoShape 3">
            <a:extLst>
              <a:ext uri="{FF2B5EF4-FFF2-40B4-BE49-F238E27FC236}">
                <a16:creationId xmlns:a16="http://schemas.microsoft.com/office/drawing/2014/main" id="{DA30377D-3415-49D0-B872-89DC50C606E2}"/>
              </a:ext>
            </a:extLst>
          </p:cNvPr>
          <p:cNvSpPr>
            <a:spLocks noChangeArrowheads="1"/>
          </p:cNvSpPr>
          <p:nvPr/>
        </p:nvSpPr>
        <p:spPr bwMode="auto">
          <a:xfrm>
            <a:off x="1524000" y="3962400"/>
            <a:ext cx="2819400" cy="16002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1800">
                <a:latin typeface="Arial" panose="020B0604020202020204" pitchFamily="34" charset="0"/>
              </a:rPr>
              <a:t>естественный</a:t>
            </a:r>
          </a:p>
        </p:txBody>
      </p:sp>
      <p:sp>
        <p:nvSpPr>
          <p:cNvPr id="11268" name="AutoShape 4">
            <a:extLst>
              <a:ext uri="{FF2B5EF4-FFF2-40B4-BE49-F238E27FC236}">
                <a16:creationId xmlns:a16="http://schemas.microsoft.com/office/drawing/2014/main" id="{8A7AF925-5F8B-437A-81C9-D95AC68A757D}"/>
              </a:ext>
            </a:extLst>
          </p:cNvPr>
          <p:cNvSpPr>
            <a:spLocks noChangeArrowheads="1"/>
          </p:cNvSpPr>
          <p:nvPr/>
        </p:nvSpPr>
        <p:spPr bwMode="auto">
          <a:xfrm>
            <a:off x="5562600" y="4038600"/>
            <a:ext cx="2895600" cy="15240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1800">
                <a:latin typeface="Arial" panose="020B0604020202020204" pitchFamily="34" charset="0"/>
              </a:rPr>
              <a:t>искусственный</a:t>
            </a:r>
          </a:p>
        </p:txBody>
      </p:sp>
      <p:sp>
        <p:nvSpPr>
          <p:cNvPr id="11269" name="Line 5">
            <a:extLst>
              <a:ext uri="{FF2B5EF4-FFF2-40B4-BE49-F238E27FC236}">
                <a16:creationId xmlns:a16="http://schemas.microsoft.com/office/drawing/2014/main" id="{37F5A6CC-83F8-4BAF-9E71-D003E3FE43AB}"/>
              </a:ext>
            </a:extLst>
          </p:cNvPr>
          <p:cNvSpPr>
            <a:spLocks noChangeShapeType="1"/>
          </p:cNvSpPr>
          <p:nvPr/>
        </p:nvSpPr>
        <p:spPr bwMode="auto">
          <a:xfrm flipH="1">
            <a:off x="2895600" y="2667000"/>
            <a:ext cx="1447800" cy="1219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1270" name="Line 6">
            <a:extLst>
              <a:ext uri="{FF2B5EF4-FFF2-40B4-BE49-F238E27FC236}">
                <a16:creationId xmlns:a16="http://schemas.microsoft.com/office/drawing/2014/main" id="{4A68C7EA-D019-48A2-B751-15B10E35A9BD}"/>
              </a:ext>
            </a:extLst>
          </p:cNvPr>
          <p:cNvSpPr>
            <a:spLocks noChangeShapeType="1"/>
          </p:cNvSpPr>
          <p:nvPr/>
        </p:nvSpPr>
        <p:spPr bwMode="auto">
          <a:xfrm>
            <a:off x="5105400" y="2590800"/>
            <a:ext cx="1295400" cy="1447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3778" name="Rectangle 2">
            <a:extLst>
              <a:ext uri="{FF2B5EF4-FFF2-40B4-BE49-F238E27FC236}">
                <a16:creationId xmlns:a16="http://schemas.microsoft.com/office/drawing/2014/main" id="{2B430075-7930-41A6-888C-3870FC0A9237}"/>
              </a:ext>
            </a:extLst>
          </p:cNvPr>
          <p:cNvSpPr>
            <a:spLocks noGrp="1" noChangeArrowheads="1"/>
          </p:cNvSpPr>
          <p:nvPr>
            <p:ph type="title" idx="4294967295"/>
          </p:nvPr>
        </p:nvSpPr>
        <p:spPr/>
        <p:txBody>
          <a:bodyPr/>
          <a:lstStyle/>
          <a:p>
            <a:pPr eaLnBrk="1" hangingPunct="1">
              <a:defRPr/>
            </a:pPr>
            <a:r>
              <a:rPr lang="ru-RU" altLang="ru-RU" sz="4000">
                <a:solidFill>
                  <a:srgbClr val="FFFF00"/>
                </a:solidFill>
              </a:rPr>
              <a:t>Физиология: основные определения </a:t>
            </a:r>
            <a:r>
              <a:rPr lang="en-US" altLang="ru-RU" sz="4000">
                <a:solidFill>
                  <a:srgbClr val="FFFF00"/>
                </a:solidFill>
              </a:rPr>
              <a:t>I</a:t>
            </a:r>
            <a:endParaRPr lang="en-US" altLang="ru-RU" sz="4000"/>
          </a:p>
        </p:txBody>
      </p:sp>
      <p:sp>
        <p:nvSpPr>
          <p:cNvPr id="63491" name="Rectangle 3">
            <a:extLst>
              <a:ext uri="{FF2B5EF4-FFF2-40B4-BE49-F238E27FC236}">
                <a16:creationId xmlns:a16="http://schemas.microsoft.com/office/drawing/2014/main" id="{A0F52180-CD6C-40CE-B80A-6E7D9676C96B}"/>
              </a:ext>
            </a:extLst>
          </p:cNvPr>
          <p:cNvSpPr>
            <a:spLocks noGrp="1" noChangeArrowheads="1"/>
          </p:cNvSpPr>
          <p:nvPr>
            <p:ph type="body" idx="4294967295"/>
          </p:nvPr>
        </p:nvSpPr>
        <p:spPr/>
        <p:txBody>
          <a:bodyPr/>
          <a:lstStyle/>
          <a:p>
            <a:pPr eaLnBrk="1" hangingPunct="1">
              <a:lnSpc>
                <a:spcPct val="90000"/>
              </a:lnSpc>
              <a:defRPr/>
            </a:pPr>
            <a:r>
              <a:rPr lang="en-US" altLang="ru-RU">
                <a:solidFill>
                  <a:srgbClr val="FFFF00"/>
                </a:solidFill>
              </a:rPr>
              <a:t>VO2 – </a:t>
            </a:r>
            <a:r>
              <a:rPr lang="ru-RU" altLang="ru-RU">
                <a:solidFill>
                  <a:srgbClr val="FFFF00"/>
                </a:solidFill>
              </a:rPr>
              <a:t>объем потребляемого кислорода</a:t>
            </a:r>
            <a:endParaRPr lang="en-US" altLang="ru-RU">
              <a:solidFill>
                <a:srgbClr val="FFFF00"/>
              </a:solidFill>
            </a:endParaRPr>
          </a:p>
          <a:p>
            <a:pPr lvl="1" eaLnBrk="1" hangingPunct="1">
              <a:lnSpc>
                <a:spcPct val="90000"/>
              </a:lnSpc>
              <a:defRPr/>
            </a:pPr>
            <a:r>
              <a:rPr lang="en-US" altLang="ru-RU">
                <a:solidFill>
                  <a:srgbClr val="FFFF00"/>
                </a:solidFill>
              </a:rPr>
              <a:t>ml/min (</a:t>
            </a:r>
            <a:r>
              <a:rPr lang="ru-RU" altLang="ru-RU">
                <a:solidFill>
                  <a:srgbClr val="FFFF00"/>
                </a:solidFill>
              </a:rPr>
              <a:t>абсолютный</a:t>
            </a:r>
            <a:r>
              <a:rPr lang="en-US" altLang="ru-RU">
                <a:solidFill>
                  <a:srgbClr val="FFFF00"/>
                </a:solidFill>
              </a:rPr>
              <a:t>)</a:t>
            </a:r>
          </a:p>
          <a:p>
            <a:pPr lvl="1" eaLnBrk="1" hangingPunct="1">
              <a:lnSpc>
                <a:spcPct val="90000"/>
              </a:lnSpc>
              <a:defRPr/>
            </a:pPr>
            <a:r>
              <a:rPr lang="en-US" altLang="ru-RU">
                <a:solidFill>
                  <a:srgbClr val="FFFF00"/>
                </a:solidFill>
              </a:rPr>
              <a:t>ml/kg/min (</a:t>
            </a:r>
            <a:r>
              <a:rPr lang="ru-RU" altLang="ru-RU">
                <a:solidFill>
                  <a:srgbClr val="FFFF00"/>
                </a:solidFill>
              </a:rPr>
              <a:t>относительный</a:t>
            </a:r>
            <a:r>
              <a:rPr lang="en-US" altLang="ru-RU">
                <a:solidFill>
                  <a:srgbClr val="FFFF00"/>
                </a:solidFill>
              </a:rPr>
              <a:t>)</a:t>
            </a:r>
          </a:p>
          <a:p>
            <a:pPr eaLnBrk="1" hangingPunct="1">
              <a:lnSpc>
                <a:spcPct val="90000"/>
              </a:lnSpc>
              <a:defRPr/>
            </a:pPr>
            <a:r>
              <a:rPr lang="en-US" altLang="ru-RU">
                <a:solidFill>
                  <a:srgbClr val="FFFF00"/>
                </a:solidFill>
              </a:rPr>
              <a:t>METS - </a:t>
            </a:r>
            <a:r>
              <a:rPr lang="ru-RU" altLang="ru-RU">
                <a:solidFill>
                  <a:srgbClr val="FFFF00"/>
                </a:solidFill>
              </a:rPr>
              <a:t>метаболические эквиваленты</a:t>
            </a:r>
            <a:endParaRPr lang="en-US" altLang="ru-RU">
              <a:solidFill>
                <a:srgbClr val="FFFF00"/>
              </a:solidFill>
            </a:endParaRPr>
          </a:p>
          <a:p>
            <a:pPr lvl="1" eaLnBrk="1" hangingPunct="1">
              <a:lnSpc>
                <a:spcPct val="90000"/>
              </a:lnSpc>
              <a:defRPr/>
            </a:pPr>
            <a:r>
              <a:rPr lang="en-US" altLang="ru-RU">
                <a:solidFill>
                  <a:srgbClr val="FFFF00"/>
                </a:solidFill>
              </a:rPr>
              <a:t>1 MET = 3.5 ml/kg/min</a:t>
            </a:r>
          </a:p>
          <a:p>
            <a:pPr eaLnBrk="1" hangingPunct="1">
              <a:lnSpc>
                <a:spcPct val="90000"/>
              </a:lnSpc>
              <a:defRPr/>
            </a:pPr>
            <a:r>
              <a:rPr lang="en-US" altLang="ru-RU">
                <a:solidFill>
                  <a:srgbClr val="FFFF00"/>
                </a:solidFill>
              </a:rPr>
              <a:t>VCO2 – </a:t>
            </a:r>
            <a:r>
              <a:rPr lang="ru-RU" altLang="ru-RU">
                <a:solidFill>
                  <a:srgbClr val="FFFF00"/>
                </a:solidFill>
              </a:rPr>
              <a:t>объем вырабатываемого углекислого газа</a:t>
            </a:r>
            <a:endParaRPr lang="en-US" altLang="ru-RU">
              <a:solidFill>
                <a:srgbClr val="FFFF00"/>
              </a:solidFill>
            </a:endParaRPr>
          </a:p>
          <a:p>
            <a:pPr lvl="1" eaLnBrk="1" hangingPunct="1">
              <a:lnSpc>
                <a:spcPct val="90000"/>
              </a:lnSpc>
              <a:defRPr/>
            </a:pPr>
            <a:r>
              <a:rPr lang="en-US" altLang="ru-RU">
                <a:solidFill>
                  <a:srgbClr val="FFFF00"/>
                </a:solidFill>
              </a:rPr>
              <a:t>ml/min</a:t>
            </a:r>
            <a:r>
              <a:rPr lang="en-US" altLang="ru-RU"/>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Effect transition="in" filter="blinds(horizontal)">
                                      <p:cBhvr>
                                        <p:cTn id="7" dur="500"/>
                                        <p:tgtEl>
                                          <p:spTgt spid="63491">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3491">
                                            <p:txEl>
                                              <p:pRg st="1" end="1"/>
                                            </p:txEl>
                                          </p:spTgt>
                                        </p:tgtEl>
                                        <p:attrNameLst>
                                          <p:attrName>style.visibility</p:attrName>
                                        </p:attrNameLst>
                                      </p:cBhvr>
                                      <p:to>
                                        <p:strVal val="visible"/>
                                      </p:to>
                                    </p:set>
                                    <p:animEffect transition="in" filter="blinds(horizontal)">
                                      <p:cBhvr>
                                        <p:cTn id="10" dur="500"/>
                                        <p:tgtEl>
                                          <p:spTgt spid="63491">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3491">
                                            <p:txEl>
                                              <p:pRg st="2" end="2"/>
                                            </p:txEl>
                                          </p:spTgt>
                                        </p:tgtEl>
                                        <p:attrNameLst>
                                          <p:attrName>style.visibility</p:attrName>
                                        </p:attrNameLst>
                                      </p:cBhvr>
                                      <p:to>
                                        <p:strVal val="visible"/>
                                      </p:to>
                                    </p:set>
                                    <p:animEffect transition="in" filter="blinds(horizontal)">
                                      <p:cBhvr>
                                        <p:cTn id="13" dur="500"/>
                                        <p:tgtEl>
                                          <p:spTgt spid="63491">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3491">
                                            <p:txEl>
                                              <p:pRg st="3" end="3"/>
                                            </p:txEl>
                                          </p:spTgt>
                                        </p:tgtEl>
                                        <p:attrNameLst>
                                          <p:attrName>style.visibility</p:attrName>
                                        </p:attrNameLst>
                                      </p:cBhvr>
                                      <p:to>
                                        <p:strVal val="visible"/>
                                      </p:to>
                                    </p:set>
                                    <p:animEffect transition="in" filter="blinds(horizontal)">
                                      <p:cBhvr>
                                        <p:cTn id="18" dur="500"/>
                                        <p:tgtEl>
                                          <p:spTgt spid="63491">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63491">
                                            <p:txEl>
                                              <p:pRg st="4" end="4"/>
                                            </p:txEl>
                                          </p:spTgt>
                                        </p:tgtEl>
                                        <p:attrNameLst>
                                          <p:attrName>style.visibility</p:attrName>
                                        </p:attrNameLst>
                                      </p:cBhvr>
                                      <p:to>
                                        <p:strVal val="visible"/>
                                      </p:to>
                                    </p:set>
                                    <p:animEffect transition="in" filter="blinds(horizontal)">
                                      <p:cBhvr>
                                        <p:cTn id="21" dur="500"/>
                                        <p:tgtEl>
                                          <p:spTgt spid="63491">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63491">
                                            <p:txEl>
                                              <p:pRg st="5" end="5"/>
                                            </p:txEl>
                                          </p:spTgt>
                                        </p:tgtEl>
                                        <p:attrNameLst>
                                          <p:attrName>style.visibility</p:attrName>
                                        </p:attrNameLst>
                                      </p:cBhvr>
                                      <p:to>
                                        <p:strVal val="visible"/>
                                      </p:to>
                                    </p:set>
                                    <p:animEffect transition="in" filter="blinds(horizontal)">
                                      <p:cBhvr>
                                        <p:cTn id="26" dur="500"/>
                                        <p:tgtEl>
                                          <p:spTgt spid="63491">
                                            <p:txEl>
                                              <p:pRg st="5" end="5"/>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63491">
                                            <p:txEl>
                                              <p:pRg st="6" end="6"/>
                                            </p:txEl>
                                          </p:spTgt>
                                        </p:tgtEl>
                                        <p:attrNameLst>
                                          <p:attrName>style.visibility</p:attrName>
                                        </p:attrNameLst>
                                      </p:cBhvr>
                                      <p:to>
                                        <p:strVal val="visible"/>
                                      </p:to>
                                    </p:set>
                                    <p:animEffect transition="in" filter="blinds(horizontal)">
                                      <p:cBhvr>
                                        <p:cTn id="29" dur="500"/>
                                        <p:tgtEl>
                                          <p:spTgt spid="634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6850" name="Rectangle 2">
            <a:extLst>
              <a:ext uri="{FF2B5EF4-FFF2-40B4-BE49-F238E27FC236}">
                <a16:creationId xmlns:a16="http://schemas.microsoft.com/office/drawing/2014/main" id="{3E5A93D9-ABEC-4741-A226-6776964EDCE2}"/>
              </a:ext>
            </a:extLst>
          </p:cNvPr>
          <p:cNvSpPr>
            <a:spLocks noGrp="1" noChangeArrowheads="1"/>
          </p:cNvSpPr>
          <p:nvPr>
            <p:ph type="title" idx="4294967295"/>
          </p:nvPr>
        </p:nvSpPr>
        <p:spPr/>
        <p:txBody>
          <a:bodyPr/>
          <a:lstStyle/>
          <a:p>
            <a:pPr eaLnBrk="1" hangingPunct="1">
              <a:defRPr/>
            </a:pPr>
            <a:r>
              <a:rPr lang="ru-RU" altLang="ru-RU" sz="4000">
                <a:solidFill>
                  <a:srgbClr val="FFFF00"/>
                </a:solidFill>
              </a:rPr>
              <a:t>Физиология: основные определения </a:t>
            </a:r>
            <a:r>
              <a:rPr lang="en-US" altLang="ru-RU" sz="4000">
                <a:solidFill>
                  <a:srgbClr val="FFFF00"/>
                </a:solidFill>
              </a:rPr>
              <a:t>II</a:t>
            </a:r>
          </a:p>
        </p:txBody>
      </p:sp>
      <p:sp>
        <p:nvSpPr>
          <p:cNvPr id="65539" name="Rectangle 3">
            <a:extLst>
              <a:ext uri="{FF2B5EF4-FFF2-40B4-BE49-F238E27FC236}">
                <a16:creationId xmlns:a16="http://schemas.microsoft.com/office/drawing/2014/main" id="{F1D95E1B-3112-4B21-B5FB-D27F54F3EAC4}"/>
              </a:ext>
            </a:extLst>
          </p:cNvPr>
          <p:cNvSpPr>
            <a:spLocks noGrp="1" noChangeArrowheads="1"/>
          </p:cNvSpPr>
          <p:nvPr>
            <p:ph type="body" idx="4294967295"/>
          </p:nvPr>
        </p:nvSpPr>
        <p:spPr/>
        <p:txBody>
          <a:bodyPr/>
          <a:lstStyle/>
          <a:p>
            <a:pPr eaLnBrk="1" hangingPunct="1">
              <a:defRPr/>
            </a:pPr>
            <a:r>
              <a:rPr lang="en-US" altLang="ru-RU">
                <a:solidFill>
                  <a:srgbClr val="FFFF00"/>
                </a:solidFill>
              </a:rPr>
              <a:t>RER – </a:t>
            </a:r>
            <a:r>
              <a:rPr lang="ru-RU" altLang="ru-RU">
                <a:solidFill>
                  <a:srgbClr val="FFFF00"/>
                </a:solidFill>
              </a:rPr>
              <a:t>Индекс дыхательного обмена</a:t>
            </a:r>
            <a:endParaRPr lang="en-US" altLang="ru-RU">
              <a:solidFill>
                <a:srgbClr val="FFFF00"/>
              </a:solidFill>
            </a:endParaRPr>
          </a:p>
          <a:p>
            <a:pPr lvl="1" eaLnBrk="1" hangingPunct="1">
              <a:defRPr/>
            </a:pPr>
            <a:r>
              <a:rPr lang="en-US" altLang="ru-RU">
                <a:solidFill>
                  <a:srgbClr val="FFFF00"/>
                </a:solidFill>
              </a:rPr>
              <a:t>VCO2/VO2</a:t>
            </a:r>
          </a:p>
          <a:p>
            <a:pPr lvl="1" eaLnBrk="1" hangingPunct="1">
              <a:defRPr/>
            </a:pPr>
            <a:r>
              <a:rPr lang="ru-RU" altLang="ru-RU">
                <a:solidFill>
                  <a:srgbClr val="FFFF00"/>
                </a:solidFill>
              </a:rPr>
              <a:t>Показатель утилизации субстрата</a:t>
            </a:r>
            <a:endParaRPr lang="en-US" altLang="ru-RU">
              <a:solidFill>
                <a:srgbClr val="FFFF00"/>
              </a:solidFill>
            </a:endParaRPr>
          </a:p>
          <a:p>
            <a:pPr lvl="1" eaLnBrk="1" hangingPunct="1">
              <a:defRPr/>
            </a:pPr>
            <a:r>
              <a:rPr lang="ru-RU" altLang="ru-RU">
                <a:solidFill>
                  <a:srgbClr val="FFFF00"/>
                </a:solidFill>
              </a:rPr>
              <a:t>Прием пищи повышает</a:t>
            </a:r>
            <a:r>
              <a:rPr lang="en-US" altLang="ru-RU">
                <a:solidFill>
                  <a:srgbClr val="FFFF00"/>
                </a:solidFill>
              </a:rPr>
              <a:t> RER</a:t>
            </a:r>
          </a:p>
          <a:p>
            <a:pPr lvl="1" eaLnBrk="1" hangingPunct="1">
              <a:defRPr/>
            </a:pPr>
            <a:r>
              <a:rPr lang="ru-RU" altLang="ru-RU">
                <a:solidFill>
                  <a:srgbClr val="FFFF00"/>
                </a:solidFill>
              </a:rPr>
              <a:t>Голодание снижает</a:t>
            </a:r>
            <a:r>
              <a:rPr lang="en-US" altLang="ru-RU">
                <a:solidFill>
                  <a:srgbClr val="FFFF00"/>
                </a:solidFill>
              </a:rPr>
              <a:t> RER</a:t>
            </a:r>
          </a:p>
          <a:p>
            <a:pPr lvl="1" eaLnBrk="1" hangingPunct="1">
              <a:defRPr/>
            </a:pPr>
            <a:r>
              <a:rPr lang="ru-RU" altLang="ru-RU">
                <a:solidFill>
                  <a:srgbClr val="FFFF00"/>
                </a:solidFill>
              </a:rPr>
              <a:t>Гипервентиляция повышает </a:t>
            </a:r>
            <a:r>
              <a:rPr lang="en-US" altLang="ru-RU">
                <a:solidFill>
                  <a:srgbClr val="FFFF00"/>
                </a:solidFill>
              </a:rPr>
              <a:t>RER</a:t>
            </a:r>
          </a:p>
          <a:p>
            <a:pPr lvl="1" eaLnBrk="1" hangingPunct="1">
              <a:defRPr/>
            </a:pPr>
            <a:endParaRPr lang="en-US" altLang="ru-RU">
              <a:solidFill>
                <a:srgbClr val="FFFF00"/>
              </a:solidFill>
            </a:endParaRPr>
          </a:p>
          <a:p>
            <a:pPr lvl="1" eaLnBrk="1" hangingPunct="1">
              <a:defRPr/>
            </a:pPr>
            <a:endParaRPr lang="en-US" alt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Effect transition="in" filter="blinds(horizontal)">
                                      <p:cBhvr>
                                        <p:cTn id="7" dur="500"/>
                                        <p:tgtEl>
                                          <p:spTgt spid="6553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5539">
                                            <p:txEl>
                                              <p:pRg st="1" end="1"/>
                                            </p:txEl>
                                          </p:spTgt>
                                        </p:tgtEl>
                                        <p:attrNameLst>
                                          <p:attrName>style.visibility</p:attrName>
                                        </p:attrNameLst>
                                      </p:cBhvr>
                                      <p:to>
                                        <p:strVal val="visible"/>
                                      </p:to>
                                    </p:set>
                                    <p:animEffect transition="in" filter="blinds(horizontal)">
                                      <p:cBhvr>
                                        <p:cTn id="10" dur="500"/>
                                        <p:tgtEl>
                                          <p:spTgt spid="6553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5539">
                                            <p:txEl>
                                              <p:pRg st="2" end="2"/>
                                            </p:txEl>
                                          </p:spTgt>
                                        </p:tgtEl>
                                        <p:attrNameLst>
                                          <p:attrName>style.visibility</p:attrName>
                                        </p:attrNameLst>
                                      </p:cBhvr>
                                      <p:to>
                                        <p:strVal val="visible"/>
                                      </p:to>
                                    </p:set>
                                    <p:animEffect transition="in" filter="blinds(horizontal)">
                                      <p:cBhvr>
                                        <p:cTn id="13" dur="500"/>
                                        <p:tgtEl>
                                          <p:spTgt spid="65539">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5539">
                                            <p:txEl>
                                              <p:pRg st="3" end="3"/>
                                            </p:txEl>
                                          </p:spTgt>
                                        </p:tgtEl>
                                        <p:attrNameLst>
                                          <p:attrName>style.visibility</p:attrName>
                                        </p:attrNameLst>
                                      </p:cBhvr>
                                      <p:to>
                                        <p:strVal val="visible"/>
                                      </p:to>
                                    </p:set>
                                    <p:animEffect transition="in" filter="blinds(horizontal)">
                                      <p:cBhvr>
                                        <p:cTn id="16" dur="500"/>
                                        <p:tgtEl>
                                          <p:spTgt spid="65539">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65539">
                                            <p:txEl>
                                              <p:pRg st="4" end="4"/>
                                            </p:txEl>
                                          </p:spTgt>
                                        </p:tgtEl>
                                        <p:attrNameLst>
                                          <p:attrName>style.visibility</p:attrName>
                                        </p:attrNameLst>
                                      </p:cBhvr>
                                      <p:to>
                                        <p:strVal val="visible"/>
                                      </p:to>
                                    </p:set>
                                    <p:animEffect transition="in" filter="blinds(horizontal)">
                                      <p:cBhvr>
                                        <p:cTn id="19" dur="500"/>
                                        <p:tgtEl>
                                          <p:spTgt spid="65539">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65539">
                                            <p:txEl>
                                              <p:pRg st="5" end="5"/>
                                            </p:txEl>
                                          </p:spTgt>
                                        </p:tgtEl>
                                        <p:attrNameLst>
                                          <p:attrName>style.visibility</p:attrName>
                                        </p:attrNameLst>
                                      </p:cBhvr>
                                      <p:to>
                                        <p:strVal val="visible"/>
                                      </p:to>
                                    </p:set>
                                    <p:animEffect transition="in" filter="blinds(horizontal)">
                                      <p:cBhvr>
                                        <p:cTn id="22" dur="500"/>
                                        <p:tgtEl>
                                          <p:spTgt spid="655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autoUpdateAnimBg="0" advAuto="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a:extLst>
              <a:ext uri="{FF2B5EF4-FFF2-40B4-BE49-F238E27FC236}">
                <a16:creationId xmlns:a16="http://schemas.microsoft.com/office/drawing/2014/main" id="{60DC6F69-0369-46D5-ADFF-684D0371677B}"/>
              </a:ext>
            </a:extLst>
          </p:cNvPr>
          <p:cNvSpPr>
            <a:spLocks noGrp="1" noChangeArrowheads="1"/>
          </p:cNvSpPr>
          <p:nvPr>
            <p:ph type="title" idx="4294967295"/>
          </p:nvPr>
        </p:nvSpPr>
        <p:spPr/>
        <p:txBody>
          <a:bodyPr/>
          <a:lstStyle/>
          <a:p>
            <a:pPr eaLnBrk="1" hangingPunct="1">
              <a:defRPr/>
            </a:pPr>
            <a:r>
              <a:rPr lang="en-US" altLang="ru-RU">
                <a:solidFill>
                  <a:srgbClr val="FFFF00"/>
                </a:solidFill>
              </a:rPr>
              <a:t>RER </a:t>
            </a:r>
            <a:r>
              <a:rPr lang="ru-RU" altLang="ru-RU">
                <a:solidFill>
                  <a:srgbClr val="FFFF00"/>
                </a:solidFill>
              </a:rPr>
              <a:t>в покое</a:t>
            </a:r>
            <a:endParaRPr lang="en-US" altLang="ru-RU"/>
          </a:p>
        </p:txBody>
      </p:sp>
      <p:sp>
        <p:nvSpPr>
          <p:cNvPr id="208899" name="Rectangle 3">
            <a:extLst>
              <a:ext uri="{FF2B5EF4-FFF2-40B4-BE49-F238E27FC236}">
                <a16:creationId xmlns:a16="http://schemas.microsoft.com/office/drawing/2014/main" id="{DD7B85BA-61AB-4517-9CAA-52351BBAC5F7}"/>
              </a:ext>
            </a:extLst>
          </p:cNvPr>
          <p:cNvSpPr>
            <a:spLocks noGrp="1" noChangeArrowheads="1"/>
          </p:cNvSpPr>
          <p:nvPr>
            <p:ph type="body" sz="half" idx="4294967295"/>
          </p:nvPr>
        </p:nvSpPr>
        <p:spPr>
          <a:xfrm>
            <a:off x="1182688" y="1600200"/>
            <a:ext cx="4035425" cy="4525963"/>
          </a:xfrm>
        </p:spPr>
        <p:txBody>
          <a:bodyPr/>
          <a:lstStyle/>
          <a:p>
            <a:pPr eaLnBrk="1" hangingPunct="1">
              <a:buFont typeface="Wingdings" panose="05000000000000000000" pitchFamily="2" charset="2"/>
              <a:buNone/>
              <a:defRPr/>
            </a:pPr>
            <a:r>
              <a:rPr lang="ru-RU" altLang="ru-RU" sz="2800" b="1" u="sng">
                <a:solidFill>
                  <a:srgbClr val="FFFF00"/>
                </a:solidFill>
              </a:rPr>
              <a:t>Субстрат</a:t>
            </a:r>
            <a:endParaRPr lang="en-US" altLang="ru-RU" sz="2800" b="1" u="sng">
              <a:solidFill>
                <a:srgbClr val="FFFF00"/>
              </a:solidFill>
            </a:endParaRPr>
          </a:p>
          <a:p>
            <a:pPr eaLnBrk="1" hangingPunct="1">
              <a:buFont typeface="Wingdings" panose="05000000000000000000" pitchFamily="2" charset="2"/>
              <a:buNone/>
              <a:defRPr/>
            </a:pPr>
            <a:r>
              <a:rPr lang="en-US" altLang="ru-RU" sz="2800">
                <a:solidFill>
                  <a:srgbClr val="FFFF00"/>
                </a:solidFill>
              </a:rPr>
              <a:t>100 % </a:t>
            </a:r>
            <a:r>
              <a:rPr lang="ru-RU" altLang="ru-RU" sz="2800">
                <a:solidFill>
                  <a:srgbClr val="FFFF00"/>
                </a:solidFill>
              </a:rPr>
              <a:t>Углеводы</a:t>
            </a:r>
            <a:endParaRPr lang="en-US" altLang="ru-RU" sz="2800">
              <a:solidFill>
                <a:srgbClr val="FFFF00"/>
              </a:solidFill>
            </a:endParaRPr>
          </a:p>
          <a:p>
            <a:pPr eaLnBrk="1" hangingPunct="1">
              <a:buFont typeface="Wingdings" panose="05000000000000000000" pitchFamily="2" charset="2"/>
              <a:buNone/>
              <a:defRPr/>
            </a:pPr>
            <a:r>
              <a:rPr lang="en-US" altLang="ru-RU" sz="2800">
                <a:solidFill>
                  <a:srgbClr val="FFFF00"/>
                </a:solidFill>
              </a:rPr>
              <a:t>100% </a:t>
            </a:r>
            <a:r>
              <a:rPr lang="ru-RU" altLang="ru-RU" sz="2800">
                <a:solidFill>
                  <a:srgbClr val="FFFF00"/>
                </a:solidFill>
              </a:rPr>
              <a:t>Жир</a:t>
            </a:r>
            <a:endParaRPr lang="en-US" altLang="ru-RU" sz="2800">
              <a:solidFill>
                <a:srgbClr val="FFFF00"/>
              </a:solidFill>
            </a:endParaRPr>
          </a:p>
          <a:p>
            <a:pPr eaLnBrk="1" hangingPunct="1">
              <a:buFont typeface="Wingdings" panose="05000000000000000000" pitchFamily="2" charset="2"/>
              <a:buNone/>
              <a:defRPr/>
            </a:pPr>
            <a:r>
              <a:rPr lang="en-US" altLang="ru-RU" sz="2800">
                <a:solidFill>
                  <a:srgbClr val="FFFF00"/>
                </a:solidFill>
              </a:rPr>
              <a:t>100% </a:t>
            </a:r>
            <a:r>
              <a:rPr lang="ru-RU" altLang="ru-RU" sz="2800">
                <a:solidFill>
                  <a:srgbClr val="FFFF00"/>
                </a:solidFill>
              </a:rPr>
              <a:t>Белок</a:t>
            </a:r>
            <a:r>
              <a:rPr lang="en-US" altLang="ru-RU" sz="2800">
                <a:solidFill>
                  <a:srgbClr val="FFFF00"/>
                </a:solidFill>
              </a:rPr>
              <a:t>	</a:t>
            </a:r>
          </a:p>
          <a:p>
            <a:pPr eaLnBrk="1" hangingPunct="1">
              <a:buFont typeface="Wingdings" panose="05000000000000000000" pitchFamily="2" charset="2"/>
              <a:buNone/>
              <a:defRPr/>
            </a:pPr>
            <a:r>
              <a:rPr lang="ru-RU" altLang="ru-RU" sz="2800">
                <a:solidFill>
                  <a:srgbClr val="FFFF00"/>
                </a:solidFill>
              </a:rPr>
              <a:t>Нормальная сбаланси-рованная диета</a:t>
            </a:r>
            <a:r>
              <a:rPr lang="en-US" altLang="ru-RU" sz="2800"/>
              <a:t>	</a:t>
            </a:r>
            <a:endParaRPr lang="en-US" altLang="ru-RU" sz="2800" b="1" u="sng"/>
          </a:p>
        </p:txBody>
      </p:sp>
      <p:sp>
        <p:nvSpPr>
          <p:cNvPr id="208900" name="Rectangle 4">
            <a:extLst>
              <a:ext uri="{FF2B5EF4-FFF2-40B4-BE49-F238E27FC236}">
                <a16:creationId xmlns:a16="http://schemas.microsoft.com/office/drawing/2014/main" id="{56550AFC-698E-4073-879A-95F8B33556E2}"/>
              </a:ext>
            </a:extLst>
          </p:cNvPr>
          <p:cNvSpPr>
            <a:spLocks noGrp="1" noChangeArrowheads="1"/>
          </p:cNvSpPr>
          <p:nvPr>
            <p:ph type="body" sz="half" idx="4294967295"/>
          </p:nvPr>
        </p:nvSpPr>
        <p:spPr>
          <a:xfrm>
            <a:off x="6172200" y="1600200"/>
            <a:ext cx="3810000" cy="4114800"/>
          </a:xfrm>
        </p:spPr>
        <p:txBody>
          <a:bodyPr/>
          <a:lstStyle/>
          <a:p>
            <a:pPr eaLnBrk="1" hangingPunct="1">
              <a:buFont typeface="Wingdings" panose="05000000000000000000" pitchFamily="2" charset="2"/>
              <a:buNone/>
              <a:defRPr/>
            </a:pPr>
            <a:r>
              <a:rPr lang="ru-RU" altLang="ru-RU" sz="2800" b="1" u="sng">
                <a:solidFill>
                  <a:srgbClr val="FFFF00"/>
                </a:solidFill>
              </a:rPr>
              <a:t>Значение</a:t>
            </a:r>
            <a:endParaRPr lang="en-US" altLang="ru-RU" sz="2800" b="1" u="sng">
              <a:solidFill>
                <a:srgbClr val="FFFF00"/>
              </a:solidFill>
            </a:endParaRPr>
          </a:p>
          <a:p>
            <a:pPr eaLnBrk="1" hangingPunct="1">
              <a:buFont typeface="Wingdings" panose="05000000000000000000" pitchFamily="2" charset="2"/>
              <a:buNone/>
              <a:defRPr/>
            </a:pPr>
            <a:r>
              <a:rPr lang="en-US" altLang="ru-RU" sz="2800">
                <a:solidFill>
                  <a:srgbClr val="FFFF00"/>
                </a:solidFill>
              </a:rPr>
              <a:t>1.0</a:t>
            </a:r>
          </a:p>
          <a:p>
            <a:pPr eaLnBrk="1" hangingPunct="1">
              <a:buFont typeface="Wingdings" panose="05000000000000000000" pitchFamily="2" charset="2"/>
              <a:buNone/>
              <a:defRPr/>
            </a:pPr>
            <a:r>
              <a:rPr lang="en-US" altLang="ru-RU" sz="2800">
                <a:solidFill>
                  <a:srgbClr val="FFFF00"/>
                </a:solidFill>
              </a:rPr>
              <a:t>0.7</a:t>
            </a:r>
          </a:p>
          <a:p>
            <a:pPr eaLnBrk="1" hangingPunct="1">
              <a:buFont typeface="Wingdings" panose="05000000000000000000" pitchFamily="2" charset="2"/>
              <a:buNone/>
              <a:defRPr/>
            </a:pPr>
            <a:r>
              <a:rPr lang="en-US" altLang="ru-RU" sz="2800">
                <a:solidFill>
                  <a:srgbClr val="FFFF00"/>
                </a:solidFill>
              </a:rPr>
              <a:t>0.8</a:t>
            </a:r>
          </a:p>
          <a:p>
            <a:pPr eaLnBrk="1" hangingPunct="1">
              <a:buFont typeface="Wingdings" panose="05000000000000000000" pitchFamily="2" charset="2"/>
              <a:buNone/>
              <a:defRPr/>
            </a:pPr>
            <a:r>
              <a:rPr lang="en-US" altLang="ru-RU" sz="2800">
                <a:solidFill>
                  <a:srgbClr val="FFFF00"/>
                </a:solidFill>
              </a:rPr>
              <a:t>0.82-0.85</a:t>
            </a:r>
          </a:p>
          <a:p>
            <a:pPr eaLnBrk="1" hangingPunct="1">
              <a:buFont typeface="Wingdings" panose="05000000000000000000" pitchFamily="2" charset="2"/>
              <a:buNone/>
              <a:defRPr/>
            </a:pPr>
            <a:endParaRPr lang="en-US" altLang="ru-RU" sz="2800" b="1" u="sng">
              <a:solidFill>
                <a:srgbClr val="FFFF00"/>
              </a:solidFill>
            </a:endParaRPr>
          </a:p>
          <a:p>
            <a:pPr eaLnBrk="1" hangingPunct="1">
              <a:defRPr/>
            </a:pPr>
            <a:endParaRPr lang="en-US" altLang="ru-RU" sz="2800" b="1" u="sng"/>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0946" name="Rectangle 2">
            <a:extLst>
              <a:ext uri="{FF2B5EF4-FFF2-40B4-BE49-F238E27FC236}">
                <a16:creationId xmlns:a16="http://schemas.microsoft.com/office/drawing/2014/main" id="{4E3B0CF0-E08E-483A-A935-133CE35901E7}"/>
              </a:ext>
            </a:extLst>
          </p:cNvPr>
          <p:cNvSpPr>
            <a:spLocks noGrp="1" noChangeArrowheads="1"/>
          </p:cNvSpPr>
          <p:nvPr>
            <p:ph type="title" idx="4294967295"/>
          </p:nvPr>
        </p:nvSpPr>
        <p:spPr/>
        <p:txBody>
          <a:bodyPr/>
          <a:lstStyle/>
          <a:p>
            <a:pPr eaLnBrk="1" hangingPunct="1">
              <a:defRPr/>
            </a:pPr>
            <a:r>
              <a:rPr lang="en-US" altLang="ru-RU">
                <a:solidFill>
                  <a:srgbClr val="FFFF00"/>
                </a:solidFill>
              </a:rPr>
              <a:t>RER </a:t>
            </a:r>
            <a:r>
              <a:rPr lang="ru-RU" altLang="ru-RU">
                <a:solidFill>
                  <a:srgbClr val="FFFF00"/>
                </a:solidFill>
              </a:rPr>
              <a:t>при физической нагрузке</a:t>
            </a:r>
            <a:endParaRPr lang="en-US" altLang="ru-RU"/>
          </a:p>
        </p:txBody>
      </p:sp>
      <p:sp>
        <p:nvSpPr>
          <p:cNvPr id="69635" name="Rectangle 3">
            <a:extLst>
              <a:ext uri="{FF2B5EF4-FFF2-40B4-BE49-F238E27FC236}">
                <a16:creationId xmlns:a16="http://schemas.microsoft.com/office/drawing/2014/main" id="{D67A9033-0458-458A-B646-158409A97E61}"/>
              </a:ext>
            </a:extLst>
          </p:cNvPr>
          <p:cNvSpPr>
            <a:spLocks noGrp="1" noChangeArrowheads="1"/>
          </p:cNvSpPr>
          <p:nvPr>
            <p:ph type="body" idx="4294967295"/>
          </p:nvPr>
        </p:nvSpPr>
        <p:spPr/>
        <p:txBody>
          <a:bodyPr/>
          <a:lstStyle/>
          <a:p>
            <a:pPr eaLnBrk="1" hangingPunct="1">
              <a:lnSpc>
                <a:spcPct val="80000"/>
              </a:lnSpc>
              <a:defRPr/>
            </a:pPr>
            <a:r>
              <a:rPr lang="en-US" altLang="ru-RU" sz="2000">
                <a:solidFill>
                  <a:srgbClr val="FFFF00"/>
                </a:solidFill>
              </a:rPr>
              <a:t>RER </a:t>
            </a:r>
            <a:r>
              <a:rPr lang="ru-RU" altLang="ru-RU" sz="2000">
                <a:solidFill>
                  <a:srgbClr val="FFFF00"/>
                </a:solidFill>
              </a:rPr>
              <a:t>в покое должен находиться в пределах «нормы»</a:t>
            </a:r>
            <a:r>
              <a:rPr lang="en-US" altLang="ru-RU" sz="2000">
                <a:solidFill>
                  <a:srgbClr val="FFFF00"/>
                </a:solidFill>
              </a:rPr>
              <a:t> </a:t>
            </a:r>
          </a:p>
          <a:p>
            <a:pPr eaLnBrk="1" hangingPunct="1">
              <a:lnSpc>
                <a:spcPct val="80000"/>
              </a:lnSpc>
              <a:defRPr/>
            </a:pPr>
            <a:r>
              <a:rPr lang="ru-RU" altLang="ru-RU" sz="2000">
                <a:solidFill>
                  <a:srgbClr val="FFFF00"/>
                </a:solidFill>
              </a:rPr>
              <a:t>Значение </a:t>
            </a:r>
            <a:r>
              <a:rPr lang="en-US" altLang="ru-RU" sz="2000">
                <a:solidFill>
                  <a:srgbClr val="FFFF00"/>
                </a:solidFill>
              </a:rPr>
              <a:t>RER &gt; 1.0 </a:t>
            </a:r>
            <a:r>
              <a:rPr lang="ru-RU" altLang="ru-RU" sz="2000">
                <a:solidFill>
                  <a:srgbClr val="FFFF00"/>
                </a:solidFill>
              </a:rPr>
              <a:t>– показатель анаэробного компонента обмена</a:t>
            </a:r>
            <a:endParaRPr lang="en-US" altLang="ru-RU" sz="2000">
              <a:solidFill>
                <a:srgbClr val="FFFF00"/>
              </a:solidFill>
            </a:endParaRPr>
          </a:p>
          <a:p>
            <a:pPr eaLnBrk="1" hangingPunct="1">
              <a:lnSpc>
                <a:spcPct val="80000"/>
              </a:lnSpc>
              <a:defRPr/>
            </a:pPr>
            <a:r>
              <a:rPr lang="en-US" altLang="ru-RU" sz="2000">
                <a:solidFill>
                  <a:srgbClr val="FFFF00"/>
                </a:solidFill>
              </a:rPr>
              <a:t>RER &gt; 1.09 </a:t>
            </a:r>
            <a:r>
              <a:rPr lang="ru-RU" altLang="ru-RU" sz="2000">
                <a:solidFill>
                  <a:srgbClr val="FFFF00"/>
                </a:solidFill>
              </a:rPr>
              <a:t>характерен для максимальной нагрузки, однако у здоровых лиц при пиковой нагрузке </a:t>
            </a:r>
            <a:r>
              <a:rPr lang="en-US" altLang="ru-RU" sz="2000">
                <a:solidFill>
                  <a:srgbClr val="FFFF00"/>
                </a:solidFill>
              </a:rPr>
              <a:t>RER</a:t>
            </a:r>
            <a:r>
              <a:rPr lang="ru-RU" altLang="ru-RU" sz="2000">
                <a:solidFill>
                  <a:srgbClr val="FFFF00"/>
                </a:solidFill>
              </a:rPr>
              <a:t> может достигать </a:t>
            </a:r>
            <a:r>
              <a:rPr lang="en-US" altLang="ru-RU" sz="2000">
                <a:solidFill>
                  <a:srgbClr val="FFFF00"/>
                </a:solidFill>
              </a:rPr>
              <a:t>1.13-1.29.</a:t>
            </a:r>
          </a:p>
          <a:p>
            <a:pPr eaLnBrk="1" hangingPunct="1">
              <a:lnSpc>
                <a:spcPct val="80000"/>
              </a:lnSpc>
              <a:defRPr/>
            </a:pPr>
            <a:r>
              <a:rPr lang="en-US" altLang="ru-RU" sz="2000">
                <a:solidFill>
                  <a:srgbClr val="FFFF00"/>
                </a:solidFill>
              </a:rPr>
              <a:t>RER </a:t>
            </a:r>
            <a:r>
              <a:rPr lang="ru-RU" altLang="ru-RU" sz="2000">
                <a:solidFill>
                  <a:srgbClr val="FFFF00"/>
                </a:solidFill>
              </a:rPr>
              <a:t>вследствие более быстрого накопления </a:t>
            </a:r>
            <a:r>
              <a:rPr lang="en-US" altLang="ru-RU" sz="2000">
                <a:solidFill>
                  <a:srgbClr val="FFFF00"/>
                </a:solidFill>
              </a:rPr>
              <a:t>CO2 </a:t>
            </a:r>
            <a:r>
              <a:rPr lang="ru-RU" altLang="ru-RU" sz="2000">
                <a:solidFill>
                  <a:srgbClr val="FFFF00"/>
                </a:solidFill>
              </a:rPr>
              <a:t>при том же потреблении</a:t>
            </a:r>
            <a:r>
              <a:rPr lang="en-US" altLang="ru-RU" sz="2000">
                <a:solidFill>
                  <a:srgbClr val="FFFF00"/>
                </a:solidFill>
              </a:rPr>
              <a:t> O2.</a:t>
            </a:r>
          </a:p>
          <a:p>
            <a:pPr eaLnBrk="1" hangingPunct="1">
              <a:lnSpc>
                <a:spcPct val="80000"/>
              </a:lnSpc>
              <a:defRPr/>
            </a:pPr>
            <a:r>
              <a:rPr lang="en-US" altLang="ru-RU" sz="2000">
                <a:solidFill>
                  <a:srgbClr val="FFFF00"/>
                </a:solidFill>
              </a:rPr>
              <a:t>CO2 </a:t>
            </a:r>
            <a:r>
              <a:rPr lang="ru-RU" altLang="ru-RU" sz="2000">
                <a:solidFill>
                  <a:srgbClr val="FFFF00"/>
                </a:solidFill>
              </a:rPr>
              <a:t>нарастает вследствие активации анаэробного метаболизма, который может быть выявлен по уровню лактата</a:t>
            </a:r>
            <a:endParaRPr lang="en-US" altLang="ru-RU" sz="2000">
              <a:solidFill>
                <a:srgbClr val="FFFF00"/>
              </a:solidFill>
            </a:endParaRPr>
          </a:p>
          <a:p>
            <a:pPr lvl="1" eaLnBrk="1" hangingPunct="1">
              <a:lnSpc>
                <a:spcPct val="80000"/>
              </a:lnSpc>
              <a:defRPr/>
            </a:pPr>
            <a:r>
              <a:rPr lang="ru-RU" altLang="ru-RU" sz="2000">
                <a:solidFill>
                  <a:srgbClr val="FFFF00"/>
                </a:solidFill>
              </a:rPr>
              <a:t>Буфером для газа является </a:t>
            </a:r>
            <a:r>
              <a:rPr lang="en-US" altLang="ru-RU" sz="2000">
                <a:solidFill>
                  <a:srgbClr val="FFFF00"/>
                </a:solidFill>
              </a:rPr>
              <a:t>HCO3, </a:t>
            </a:r>
            <a:r>
              <a:rPr lang="ru-RU" altLang="ru-RU" sz="2000">
                <a:solidFill>
                  <a:srgbClr val="FFFF00"/>
                </a:solidFill>
              </a:rPr>
              <a:t>разлагающаяся на </a:t>
            </a:r>
            <a:r>
              <a:rPr lang="en-US" altLang="ru-RU" sz="2000">
                <a:solidFill>
                  <a:srgbClr val="FFFF00"/>
                </a:solidFill>
              </a:rPr>
              <a:t> CO2 &amp; H2O</a:t>
            </a:r>
            <a:endParaRPr lang="en-US" altLang="ru-RU"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slide(fromRight)">
                                      <p:cBhvr>
                                        <p:cTn id="7" dur="500"/>
                                        <p:tgtEl>
                                          <p:spTgt spid="696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2" fill="hold" grpId="0" nodeType="clickEffect">
                                  <p:stCondLst>
                                    <p:cond delay="0"/>
                                  </p:stCondLst>
                                  <p:childTnLst>
                                    <p:set>
                                      <p:cBhvr>
                                        <p:cTn id="11" dur="1" fill="hold">
                                          <p:stCondLst>
                                            <p:cond delay="0"/>
                                          </p:stCondLst>
                                        </p:cTn>
                                        <p:tgtEl>
                                          <p:spTgt spid="69635">
                                            <p:txEl>
                                              <p:pRg st="1" end="1"/>
                                            </p:txEl>
                                          </p:spTgt>
                                        </p:tgtEl>
                                        <p:attrNameLst>
                                          <p:attrName>style.visibility</p:attrName>
                                        </p:attrNameLst>
                                      </p:cBhvr>
                                      <p:to>
                                        <p:strVal val="visible"/>
                                      </p:to>
                                    </p:set>
                                    <p:animEffect transition="in" filter="slide(fromRight)">
                                      <p:cBhvr>
                                        <p:cTn id="12" dur="500"/>
                                        <p:tgtEl>
                                          <p:spTgt spid="696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2" fill="hold" grpId="0" nodeType="clickEffect">
                                  <p:stCondLst>
                                    <p:cond delay="0"/>
                                  </p:stCondLst>
                                  <p:childTnLst>
                                    <p:set>
                                      <p:cBhvr>
                                        <p:cTn id="16" dur="1" fill="hold">
                                          <p:stCondLst>
                                            <p:cond delay="0"/>
                                          </p:stCondLst>
                                        </p:cTn>
                                        <p:tgtEl>
                                          <p:spTgt spid="69635">
                                            <p:txEl>
                                              <p:pRg st="2" end="2"/>
                                            </p:txEl>
                                          </p:spTgt>
                                        </p:tgtEl>
                                        <p:attrNameLst>
                                          <p:attrName>style.visibility</p:attrName>
                                        </p:attrNameLst>
                                      </p:cBhvr>
                                      <p:to>
                                        <p:strVal val="visible"/>
                                      </p:to>
                                    </p:set>
                                    <p:animEffect transition="in" filter="slide(fromRight)">
                                      <p:cBhvr>
                                        <p:cTn id="17" dur="500"/>
                                        <p:tgtEl>
                                          <p:spTgt spid="696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2" fill="hold" grpId="0" nodeType="clickEffect">
                                  <p:stCondLst>
                                    <p:cond delay="0"/>
                                  </p:stCondLst>
                                  <p:childTnLst>
                                    <p:set>
                                      <p:cBhvr>
                                        <p:cTn id="21" dur="1" fill="hold">
                                          <p:stCondLst>
                                            <p:cond delay="0"/>
                                          </p:stCondLst>
                                        </p:cTn>
                                        <p:tgtEl>
                                          <p:spTgt spid="69635">
                                            <p:txEl>
                                              <p:pRg st="3" end="3"/>
                                            </p:txEl>
                                          </p:spTgt>
                                        </p:tgtEl>
                                        <p:attrNameLst>
                                          <p:attrName>style.visibility</p:attrName>
                                        </p:attrNameLst>
                                      </p:cBhvr>
                                      <p:to>
                                        <p:strVal val="visible"/>
                                      </p:to>
                                    </p:set>
                                    <p:animEffect transition="in" filter="slide(fromRight)">
                                      <p:cBhvr>
                                        <p:cTn id="22" dur="500"/>
                                        <p:tgtEl>
                                          <p:spTgt spid="6963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2" fill="hold" grpId="0" nodeType="clickEffect">
                                  <p:stCondLst>
                                    <p:cond delay="0"/>
                                  </p:stCondLst>
                                  <p:childTnLst>
                                    <p:set>
                                      <p:cBhvr>
                                        <p:cTn id="26" dur="1" fill="hold">
                                          <p:stCondLst>
                                            <p:cond delay="0"/>
                                          </p:stCondLst>
                                        </p:cTn>
                                        <p:tgtEl>
                                          <p:spTgt spid="69635">
                                            <p:txEl>
                                              <p:pRg st="4" end="4"/>
                                            </p:txEl>
                                          </p:spTgt>
                                        </p:tgtEl>
                                        <p:attrNameLst>
                                          <p:attrName>style.visibility</p:attrName>
                                        </p:attrNameLst>
                                      </p:cBhvr>
                                      <p:to>
                                        <p:strVal val="visible"/>
                                      </p:to>
                                    </p:set>
                                    <p:animEffect transition="in" filter="slide(fromRight)">
                                      <p:cBhvr>
                                        <p:cTn id="27" dur="500"/>
                                        <p:tgtEl>
                                          <p:spTgt spid="69635">
                                            <p:txEl>
                                              <p:pRg st="4" end="4"/>
                                            </p:txEl>
                                          </p:spTgt>
                                        </p:tgtEl>
                                      </p:cBhvr>
                                    </p:animEffect>
                                  </p:childTnLst>
                                </p:cTn>
                              </p:par>
                              <p:par>
                                <p:cTn id="28" presetID="12" presetClass="entr" presetSubtype="2" fill="hold" grpId="0" nodeType="withEffect">
                                  <p:stCondLst>
                                    <p:cond delay="0"/>
                                  </p:stCondLst>
                                  <p:childTnLst>
                                    <p:set>
                                      <p:cBhvr>
                                        <p:cTn id="29" dur="1" fill="hold">
                                          <p:stCondLst>
                                            <p:cond delay="0"/>
                                          </p:stCondLst>
                                        </p:cTn>
                                        <p:tgtEl>
                                          <p:spTgt spid="69635">
                                            <p:txEl>
                                              <p:pRg st="5" end="5"/>
                                            </p:txEl>
                                          </p:spTgt>
                                        </p:tgtEl>
                                        <p:attrNameLst>
                                          <p:attrName>style.visibility</p:attrName>
                                        </p:attrNameLst>
                                      </p:cBhvr>
                                      <p:to>
                                        <p:strVal val="visible"/>
                                      </p:to>
                                    </p:set>
                                    <p:animEffect transition="in" filter="slide(fromRight)">
                                      <p:cBhvr>
                                        <p:cTn id="30" dur="500"/>
                                        <p:tgtEl>
                                          <p:spTgt spid="6963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2994" name="Rectangle 2">
            <a:extLst>
              <a:ext uri="{FF2B5EF4-FFF2-40B4-BE49-F238E27FC236}">
                <a16:creationId xmlns:a16="http://schemas.microsoft.com/office/drawing/2014/main" id="{5A3A0824-A2EA-4998-9B7F-B96830055786}"/>
              </a:ext>
            </a:extLst>
          </p:cNvPr>
          <p:cNvSpPr>
            <a:spLocks noGrp="1" noChangeArrowheads="1"/>
          </p:cNvSpPr>
          <p:nvPr>
            <p:ph type="title" idx="4294967295"/>
          </p:nvPr>
        </p:nvSpPr>
        <p:spPr/>
        <p:txBody>
          <a:bodyPr/>
          <a:lstStyle/>
          <a:p>
            <a:pPr eaLnBrk="1" hangingPunct="1">
              <a:defRPr/>
            </a:pPr>
            <a:r>
              <a:rPr lang="ru-RU" altLang="ru-RU" sz="4000">
                <a:solidFill>
                  <a:srgbClr val="FFFF00"/>
                </a:solidFill>
              </a:rPr>
              <a:t>Физиология физической нагрузки: определения</a:t>
            </a:r>
            <a:endParaRPr lang="en-US" altLang="ru-RU" sz="4000"/>
          </a:p>
        </p:txBody>
      </p:sp>
      <p:sp>
        <p:nvSpPr>
          <p:cNvPr id="71683" name="Rectangle 3">
            <a:extLst>
              <a:ext uri="{FF2B5EF4-FFF2-40B4-BE49-F238E27FC236}">
                <a16:creationId xmlns:a16="http://schemas.microsoft.com/office/drawing/2014/main" id="{B9E173FC-F291-4EBF-812D-19B60A32ADB0}"/>
              </a:ext>
            </a:extLst>
          </p:cNvPr>
          <p:cNvSpPr>
            <a:spLocks noGrp="1" noChangeArrowheads="1"/>
          </p:cNvSpPr>
          <p:nvPr>
            <p:ph type="body" idx="4294967295"/>
          </p:nvPr>
        </p:nvSpPr>
        <p:spPr/>
        <p:txBody>
          <a:bodyPr/>
          <a:lstStyle/>
          <a:p>
            <a:pPr eaLnBrk="1" hangingPunct="1">
              <a:defRPr/>
            </a:pPr>
            <a:r>
              <a:rPr lang="en-US" altLang="ru-RU">
                <a:solidFill>
                  <a:srgbClr val="FFFF00"/>
                </a:solidFill>
              </a:rPr>
              <a:t>VE – </a:t>
            </a:r>
            <a:r>
              <a:rPr lang="ru-RU" altLang="ru-RU" sz="2800">
                <a:solidFill>
                  <a:srgbClr val="FFFF00"/>
                </a:solidFill>
              </a:rPr>
              <a:t>экспираторный объем</a:t>
            </a:r>
            <a:r>
              <a:rPr lang="en-US" altLang="ru-RU" sz="2800">
                <a:solidFill>
                  <a:srgbClr val="FFFF00"/>
                </a:solidFill>
              </a:rPr>
              <a:t> (</a:t>
            </a:r>
            <a:r>
              <a:rPr lang="ru-RU" altLang="ru-RU" sz="2800">
                <a:solidFill>
                  <a:srgbClr val="FFFF00"/>
                </a:solidFill>
              </a:rPr>
              <a:t>минутная вентиляция</a:t>
            </a:r>
            <a:r>
              <a:rPr lang="en-US" altLang="ru-RU" sz="2800">
                <a:solidFill>
                  <a:srgbClr val="FFFF00"/>
                </a:solidFill>
              </a:rPr>
              <a:t>)</a:t>
            </a:r>
          </a:p>
          <a:p>
            <a:pPr lvl="1" eaLnBrk="1" hangingPunct="1">
              <a:defRPr/>
            </a:pPr>
            <a:r>
              <a:rPr lang="ru-RU" altLang="ru-RU" sz="2400">
                <a:solidFill>
                  <a:srgbClr val="FFFF00"/>
                </a:solidFill>
              </a:rPr>
              <a:t>л/мин</a:t>
            </a:r>
            <a:endParaRPr lang="en-US" altLang="ru-RU" sz="2400">
              <a:solidFill>
                <a:srgbClr val="FFFF00"/>
              </a:solidFill>
            </a:endParaRPr>
          </a:p>
          <a:p>
            <a:pPr lvl="1" eaLnBrk="1" hangingPunct="1">
              <a:defRPr/>
            </a:pPr>
            <a:r>
              <a:rPr lang="en-US" altLang="ru-RU" sz="2400">
                <a:solidFill>
                  <a:srgbClr val="FFFF00"/>
                </a:solidFill>
              </a:rPr>
              <a:t>70% </a:t>
            </a:r>
            <a:r>
              <a:rPr lang="ru-RU" altLang="ru-RU" sz="2400">
                <a:solidFill>
                  <a:srgbClr val="FFFF00"/>
                </a:solidFill>
              </a:rPr>
              <a:t>от </a:t>
            </a:r>
            <a:r>
              <a:rPr lang="en-US" altLang="ru-RU" sz="2400">
                <a:solidFill>
                  <a:srgbClr val="FFFF00"/>
                </a:solidFill>
              </a:rPr>
              <a:t>MVV </a:t>
            </a:r>
            <a:r>
              <a:rPr lang="ru-RU" altLang="ru-RU" sz="2400">
                <a:solidFill>
                  <a:srgbClr val="FFFF00"/>
                </a:solidFill>
              </a:rPr>
              <a:t>считается нормальным ответом</a:t>
            </a:r>
            <a:endParaRPr lang="en-US" altLang="ru-RU" sz="2400">
              <a:solidFill>
                <a:srgbClr val="FFFF00"/>
              </a:solidFill>
            </a:endParaRPr>
          </a:p>
          <a:p>
            <a:pPr eaLnBrk="1" hangingPunct="1">
              <a:defRPr/>
            </a:pPr>
            <a:r>
              <a:rPr lang="en-US" altLang="ru-RU" sz="2800">
                <a:solidFill>
                  <a:srgbClr val="FFFF00"/>
                </a:solidFill>
              </a:rPr>
              <a:t>RR – </a:t>
            </a:r>
            <a:r>
              <a:rPr lang="ru-RU" altLang="ru-RU" sz="2800">
                <a:solidFill>
                  <a:srgbClr val="FFFF00"/>
                </a:solidFill>
              </a:rPr>
              <a:t>частота дыхания</a:t>
            </a:r>
            <a:endParaRPr lang="en-US" altLang="ru-RU" sz="2800">
              <a:solidFill>
                <a:srgbClr val="FFFF00"/>
              </a:solidFill>
            </a:endParaRPr>
          </a:p>
          <a:p>
            <a:pPr lvl="1" eaLnBrk="1" hangingPunct="1">
              <a:defRPr/>
            </a:pPr>
            <a:r>
              <a:rPr lang="ru-RU" altLang="ru-RU" sz="2400">
                <a:solidFill>
                  <a:srgbClr val="FFFF00"/>
                </a:solidFill>
              </a:rPr>
              <a:t>Дыханий в минуту</a:t>
            </a:r>
            <a:endParaRPr lang="en-US" altLang="ru-RU" sz="2400">
              <a:solidFill>
                <a:srgbClr val="FFFF00"/>
              </a:solidFill>
            </a:endParaRPr>
          </a:p>
          <a:p>
            <a:pPr eaLnBrk="1" hangingPunct="1">
              <a:defRPr/>
            </a:pPr>
            <a:r>
              <a:rPr lang="en-US" altLang="ru-RU" sz="2800">
                <a:solidFill>
                  <a:srgbClr val="FFFF00"/>
                </a:solidFill>
              </a:rPr>
              <a:t>Vt – </a:t>
            </a:r>
            <a:r>
              <a:rPr lang="ru-RU" altLang="ru-RU" sz="2800">
                <a:solidFill>
                  <a:srgbClr val="FFFF00"/>
                </a:solidFill>
              </a:rPr>
              <a:t>дыхательный объем</a:t>
            </a:r>
            <a:endParaRPr lang="en-US" altLang="ru-RU" sz="2800">
              <a:solidFill>
                <a:srgbClr val="FFFF00"/>
              </a:solidFill>
            </a:endParaRPr>
          </a:p>
          <a:p>
            <a:pPr lvl="1" eaLnBrk="1" hangingPunct="1">
              <a:defRPr/>
            </a:pPr>
            <a:r>
              <a:rPr lang="ru-RU" altLang="ru-RU" sz="2400">
                <a:solidFill>
                  <a:srgbClr val="FFFF00"/>
                </a:solidFill>
              </a:rPr>
              <a:t>мл</a:t>
            </a:r>
            <a:r>
              <a:rPr lang="en-US" altLang="ru-RU" sz="2400">
                <a:solidFill>
                  <a:srgbClr val="FFFF00"/>
                </a:solidFill>
              </a:rPr>
              <a:t>/</a:t>
            </a:r>
            <a:r>
              <a:rPr lang="ru-RU" altLang="ru-RU" sz="2400">
                <a:solidFill>
                  <a:srgbClr val="FFFF00"/>
                </a:solidFill>
              </a:rPr>
              <a:t>вдох</a:t>
            </a:r>
            <a:endParaRPr lang="en-US" altLang="ru-RU"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animEffect transition="in" filter="blinds(horizontal)">
                                      <p:cBhvr>
                                        <p:cTn id="7" dur="500"/>
                                        <p:tgtEl>
                                          <p:spTgt spid="7168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1683">
                                            <p:txEl>
                                              <p:pRg st="1" end="1"/>
                                            </p:txEl>
                                          </p:spTgt>
                                        </p:tgtEl>
                                        <p:attrNameLst>
                                          <p:attrName>style.visibility</p:attrName>
                                        </p:attrNameLst>
                                      </p:cBhvr>
                                      <p:to>
                                        <p:strVal val="visible"/>
                                      </p:to>
                                    </p:set>
                                    <p:animEffect transition="in" filter="blinds(horizontal)">
                                      <p:cBhvr>
                                        <p:cTn id="10" dur="500"/>
                                        <p:tgtEl>
                                          <p:spTgt spid="7168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1683">
                                            <p:txEl>
                                              <p:pRg st="2" end="2"/>
                                            </p:txEl>
                                          </p:spTgt>
                                        </p:tgtEl>
                                        <p:attrNameLst>
                                          <p:attrName>style.visibility</p:attrName>
                                        </p:attrNameLst>
                                      </p:cBhvr>
                                      <p:to>
                                        <p:strVal val="visible"/>
                                      </p:to>
                                    </p:set>
                                    <p:animEffect transition="in" filter="blinds(horizontal)">
                                      <p:cBhvr>
                                        <p:cTn id="13" dur="500"/>
                                        <p:tgtEl>
                                          <p:spTgt spid="71683">
                                            <p:txEl>
                                              <p:pRg st="2" end="2"/>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71683">
                                            <p:txEl>
                                              <p:pRg st="3" end="3"/>
                                            </p:txEl>
                                          </p:spTgt>
                                        </p:tgtEl>
                                        <p:attrNameLst>
                                          <p:attrName>style.visibility</p:attrName>
                                        </p:attrNameLst>
                                      </p:cBhvr>
                                      <p:to>
                                        <p:strVal val="visible"/>
                                      </p:to>
                                    </p:set>
                                    <p:animEffect transition="in" filter="blinds(horizontal)">
                                      <p:cBhvr>
                                        <p:cTn id="18" dur="500"/>
                                        <p:tgtEl>
                                          <p:spTgt spid="71683">
                                            <p:txEl>
                                              <p:pRg st="3" end="3"/>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71683">
                                            <p:txEl>
                                              <p:pRg st="4" end="4"/>
                                            </p:txEl>
                                          </p:spTgt>
                                        </p:tgtEl>
                                        <p:attrNameLst>
                                          <p:attrName>style.visibility</p:attrName>
                                        </p:attrNameLst>
                                      </p:cBhvr>
                                      <p:to>
                                        <p:strVal val="visible"/>
                                      </p:to>
                                    </p:set>
                                    <p:animEffect transition="in" filter="blinds(horizontal)">
                                      <p:cBhvr>
                                        <p:cTn id="21" dur="500"/>
                                        <p:tgtEl>
                                          <p:spTgt spid="71683">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71683">
                                            <p:txEl>
                                              <p:pRg st="5" end="5"/>
                                            </p:txEl>
                                          </p:spTgt>
                                        </p:tgtEl>
                                        <p:attrNameLst>
                                          <p:attrName>style.visibility</p:attrName>
                                        </p:attrNameLst>
                                      </p:cBhvr>
                                      <p:to>
                                        <p:strVal val="visible"/>
                                      </p:to>
                                    </p:set>
                                    <p:animEffect transition="in" filter="blinds(horizontal)">
                                      <p:cBhvr>
                                        <p:cTn id="26" dur="500"/>
                                        <p:tgtEl>
                                          <p:spTgt spid="71683">
                                            <p:txEl>
                                              <p:pRg st="5" end="5"/>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71683">
                                            <p:txEl>
                                              <p:pRg st="6" end="6"/>
                                            </p:txEl>
                                          </p:spTgt>
                                        </p:tgtEl>
                                        <p:attrNameLst>
                                          <p:attrName>style.visibility</p:attrName>
                                        </p:attrNameLst>
                                      </p:cBhvr>
                                      <p:to>
                                        <p:strVal val="visible"/>
                                      </p:to>
                                    </p:set>
                                    <p:animEffect transition="in" filter="blinds(horizontal)">
                                      <p:cBhvr>
                                        <p:cTn id="29" dur="500"/>
                                        <p:tgtEl>
                                          <p:spTgt spid="716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build="p"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a:extLst>
              <a:ext uri="{FF2B5EF4-FFF2-40B4-BE49-F238E27FC236}">
                <a16:creationId xmlns:a16="http://schemas.microsoft.com/office/drawing/2014/main" id="{C363F982-0418-459D-A87F-71AAEDB63380}"/>
              </a:ext>
            </a:extLst>
          </p:cNvPr>
          <p:cNvSpPr>
            <a:spLocks noGrp="1" noChangeArrowheads="1"/>
          </p:cNvSpPr>
          <p:nvPr>
            <p:ph type="title" idx="4294967295"/>
          </p:nvPr>
        </p:nvSpPr>
        <p:spPr/>
        <p:txBody>
          <a:bodyPr/>
          <a:lstStyle/>
          <a:p>
            <a:pPr eaLnBrk="1" hangingPunct="1">
              <a:defRPr/>
            </a:pPr>
            <a:r>
              <a:rPr lang="ru-RU" altLang="ru-RU" sz="4000">
                <a:solidFill>
                  <a:srgbClr val="FFFF00"/>
                </a:solidFill>
              </a:rPr>
              <a:t>Нормативные показатели в покое и при нагрузке</a:t>
            </a:r>
            <a:endParaRPr lang="en-US" altLang="ru-RU" sz="4000"/>
          </a:p>
        </p:txBody>
      </p:sp>
      <p:graphicFrame>
        <p:nvGraphicFramePr>
          <p:cNvPr id="74755" name="Object 3">
            <a:extLst>
              <a:ext uri="{FF2B5EF4-FFF2-40B4-BE49-F238E27FC236}">
                <a16:creationId xmlns:a16="http://schemas.microsoft.com/office/drawing/2014/main" id="{74A3F0C7-656F-4455-9F4F-388169AE7813}"/>
              </a:ext>
            </a:extLst>
          </p:cNvPr>
          <p:cNvGraphicFramePr>
            <a:graphicFrameLocks noChangeAspect="1"/>
          </p:cNvGraphicFramePr>
          <p:nvPr>
            <p:ph type="tbl" idx="4294967295"/>
          </p:nvPr>
        </p:nvGraphicFramePr>
        <p:xfrm>
          <a:off x="839788" y="2286000"/>
          <a:ext cx="7748587" cy="4324350"/>
        </p:xfrm>
        <a:graphic>
          <a:graphicData uri="http://schemas.openxmlformats.org/presentationml/2006/ole">
            <mc:AlternateContent xmlns:mc="http://schemas.openxmlformats.org/markup-compatibility/2006">
              <mc:Choice xmlns:v="urn:schemas-microsoft-com:vml" Requires="v">
                <p:oleObj spid="_x0000_s74756" name="Документ" r:id="rId4" imgW="7762861" imgH="4331962" progId="Word.Document.8">
                  <p:embed/>
                </p:oleObj>
              </mc:Choice>
              <mc:Fallback>
                <p:oleObj name="Документ" r:id="rId4" imgW="7762861" imgH="4331962" progId="Word.Document.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9788" y="2286000"/>
                        <a:ext cx="7748587" cy="4324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7090" name="Rectangle 2">
            <a:extLst>
              <a:ext uri="{FF2B5EF4-FFF2-40B4-BE49-F238E27FC236}">
                <a16:creationId xmlns:a16="http://schemas.microsoft.com/office/drawing/2014/main" id="{4CB1847E-BCC1-4B9D-911D-0623D1358B7D}"/>
              </a:ext>
            </a:extLst>
          </p:cNvPr>
          <p:cNvSpPr>
            <a:spLocks noGrp="1" noChangeArrowheads="1"/>
          </p:cNvSpPr>
          <p:nvPr>
            <p:ph type="title" idx="4294967295"/>
          </p:nvPr>
        </p:nvSpPr>
        <p:spPr/>
        <p:txBody>
          <a:bodyPr/>
          <a:lstStyle/>
          <a:p>
            <a:pPr eaLnBrk="1" hangingPunct="1">
              <a:defRPr/>
            </a:pPr>
            <a:r>
              <a:rPr lang="ru-RU" altLang="ru-RU" sz="4000">
                <a:solidFill>
                  <a:srgbClr val="FFFF00"/>
                </a:solidFill>
              </a:rPr>
              <a:t>Физиология физической нагрузки: определения</a:t>
            </a:r>
            <a:endParaRPr lang="en-US" altLang="ru-RU" sz="4000">
              <a:solidFill>
                <a:srgbClr val="FFFF00"/>
              </a:solidFill>
            </a:endParaRPr>
          </a:p>
        </p:txBody>
      </p:sp>
      <p:sp>
        <p:nvSpPr>
          <p:cNvPr id="75779" name="Rectangle 3">
            <a:extLst>
              <a:ext uri="{FF2B5EF4-FFF2-40B4-BE49-F238E27FC236}">
                <a16:creationId xmlns:a16="http://schemas.microsoft.com/office/drawing/2014/main" id="{8698C72A-59FD-49DB-8DE2-B2F62DBCA4D9}"/>
              </a:ext>
            </a:extLst>
          </p:cNvPr>
          <p:cNvSpPr>
            <a:spLocks noGrp="1" noChangeArrowheads="1"/>
          </p:cNvSpPr>
          <p:nvPr>
            <p:ph type="body" idx="4294967295"/>
          </p:nvPr>
        </p:nvSpPr>
        <p:spPr/>
        <p:txBody>
          <a:bodyPr/>
          <a:lstStyle/>
          <a:p>
            <a:pPr eaLnBrk="1" hangingPunct="1">
              <a:lnSpc>
                <a:spcPct val="90000"/>
              </a:lnSpc>
              <a:defRPr/>
            </a:pPr>
            <a:r>
              <a:rPr lang="ru-RU" altLang="ru-RU">
                <a:solidFill>
                  <a:srgbClr val="FFFF00"/>
                </a:solidFill>
              </a:rPr>
              <a:t>Анаэробный порог</a:t>
            </a:r>
            <a:r>
              <a:rPr lang="en-US" altLang="ru-RU">
                <a:solidFill>
                  <a:srgbClr val="FFFF00"/>
                </a:solidFill>
              </a:rPr>
              <a:t> (</a:t>
            </a:r>
            <a:r>
              <a:rPr lang="ru-RU" altLang="ru-RU">
                <a:solidFill>
                  <a:srgbClr val="FFFF00"/>
                </a:solidFill>
              </a:rPr>
              <a:t>АП</a:t>
            </a:r>
            <a:r>
              <a:rPr lang="en-US" altLang="ru-RU">
                <a:solidFill>
                  <a:srgbClr val="FFFF00"/>
                </a:solidFill>
              </a:rPr>
              <a:t>)</a:t>
            </a:r>
          </a:p>
          <a:p>
            <a:pPr lvl="1" eaLnBrk="1" hangingPunct="1">
              <a:lnSpc>
                <a:spcPct val="90000"/>
              </a:lnSpc>
              <a:defRPr/>
            </a:pPr>
            <a:r>
              <a:rPr lang="ru-RU" altLang="ru-RU" sz="2600">
                <a:solidFill>
                  <a:srgbClr val="FFFF00"/>
                </a:solidFill>
              </a:rPr>
              <a:t>Ускоренное нарастание </a:t>
            </a:r>
            <a:r>
              <a:rPr lang="en-US" altLang="ru-RU" sz="2600">
                <a:solidFill>
                  <a:srgbClr val="FFFF00"/>
                </a:solidFill>
              </a:rPr>
              <a:t>CO2</a:t>
            </a:r>
            <a:r>
              <a:rPr lang="ru-RU" altLang="ru-RU" sz="2600">
                <a:solidFill>
                  <a:srgbClr val="FFFF00"/>
                </a:solidFill>
              </a:rPr>
              <a:t> в сравнении с ростом потребления </a:t>
            </a:r>
            <a:r>
              <a:rPr lang="en-US" altLang="ru-RU" sz="2600">
                <a:solidFill>
                  <a:srgbClr val="FFFF00"/>
                </a:solidFill>
              </a:rPr>
              <a:t>O2</a:t>
            </a:r>
          </a:p>
          <a:p>
            <a:pPr lvl="1" eaLnBrk="1" hangingPunct="1">
              <a:lnSpc>
                <a:spcPct val="90000"/>
              </a:lnSpc>
              <a:defRPr/>
            </a:pPr>
            <a:r>
              <a:rPr lang="ru-RU" altLang="ru-RU" sz="2600">
                <a:solidFill>
                  <a:srgbClr val="FFFF00"/>
                </a:solidFill>
              </a:rPr>
              <a:t>Отражает уровень нагрузки, при которой организм достигает предела аэробного метаболизма</a:t>
            </a:r>
            <a:endParaRPr lang="en-US" altLang="ru-RU" sz="2600">
              <a:solidFill>
                <a:srgbClr val="FFFF00"/>
              </a:solidFill>
            </a:endParaRPr>
          </a:p>
          <a:p>
            <a:pPr lvl="1" eaLnBrk="1" hangingPunct="1">
              <a:lnSpc>
                <a:spcPct val="90000"/>
              </a:lnSpc>
              <a:defRPr/>
            </a:pPr>
            <a:r>
              <a:rPr lang="ru-RU" altLang="ru-RU" sz="2600">
                <a:solidFill>
                  <a:srgbClr val="FFFF00"/>
                </a:solidFill>
              </a:rPr>
              <a:t>По достижении АП длительное выполнение нагрузки невозможно</a:t>
            </a:r>
            <a:endParaRPr lang="en-US" altLang="ru-RU" sz="2600">
              <a:solidFill>
                <a:srgbClr val="FFFF00"/>
              </a:solidFill>
            </a:endParaRPr>
          </a:p>
          <a:p>
            <a:pPr lvl="1" eaLnBrk="1" hangingPunct="1">
              <a:lnSpc>
                <a:spcPct val="90000"/>
              </a:lnSpc>
              <a:defRPr/>
            </a:pPr>
            <a:r>
              <a:rPr lang="ru-RU" altLang="ru-RU" sz="2600">
                <a:solidFill>
                  <a:srgbClr val="FFFF00"/>
                </a:solidFill>
              </a:rPr>
              <a:t>Ниже АП возможно длительное комфортное выполнение нагрузки</a:t>
            </a:r>
            <a:endParaRPr lang="en-US" altLang="ru-RU" sz="2600">
              <a:solidFill>
                <a:srgbClr val="FFFF00"/>
              </a:solidFill>
            </a:endParaRPr>
          </a:p>
          <a:p>
            <a:pPr lvl="1" eaLnBrk="1" hangingPunct="1">
              <a:lnSpc>
                <a:spcPct val="90000"/>
              </a:lnSpc>
              <a:defRPr/>
            </a:pPr>
            <a:r>
              <a:rPr lang="ru-RU" altLang="ru-RU" sz="2600">
                <a:solidFill>
                  <a:srgbClr val="FFFF00"/>
                </a:solidFill>
              </a:rPr>
              <a:t>Возможно повышение АП путем тренировок, поскольку значение </a:t>
            </a:r>
            <a:r>
              <a:rPr lang="en-US" altLang="ru-RU" sz="2600">
                <a:solidFill>
                  <a:srgbClr val="FFFF00"/>
                </a:solidFill>
              </a:rPr>
              <a:t>VO2 Max </a:t>
            </a:r>
            <a:r>
              <a:rPr lang="ru-RU" altLang="ru-RU" sz="2600">
                <a:solidFill>
                  <a:srgbClr val="FFFF00"/>
                </a:solidFill>
              </a:rPr>
              <a:t>конечно</a:t>
            </a:r>
            <a:endParaRPr lang="en-US" altLang="ru-RU"/>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Effect transition="in" filter="blinds(horizontal)">
                                      <p:cBhvr>
                                        <p:cTn id="7" dur="500"/>
                                        <p:tgtEl>
                                          <p:spTgt spid="7577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5779">
                                            <p:txEl>
                                              <p:pRg st="1" end="1"/>
                                            </p:txEl>
                                          </p:spTgt>
                                        </p:tgtEl>
                                        <p:attrNameLst>
                                          <p:attrName>style.visibility</p:attrName>
                                        </p:attrNameLst>
                                      </p:cBhvr>
                                      <p:to>
                                        <p:strVal val="visible"/>
                                      </p:to>
                                    </p:set>
                                    <p:animEffect transition="in" filter="blinds(horizontal)">
                                      <p:cBhvr>
                                        <p:cTn id="10" dur="500"/>
                                        <p:tgtEl>
                                          <p:spTgt spid="7577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5779">
                                            <p:txEl>
                                              <p:pRg st="2" end="2"/>
                                            </p:txEl>
                                          </p:spTgt>
                                        </p:tgtEl>
                                        <p:attrNameLst>
                                          <p:attrName>style.visibility</p:attrName>
                                        </p:attrNameLst>
                                      </p:cBhvr>
                                      <p:to>
                                        <p:strVal val="visible"/>
                                      </p:to>
                                    </p:set>
                                    <p:animEffect transition="in" filter="blinds(horizontal)">
                                      <p:cBhvr>
                                        <p:cTn id="13" dur="500"/>
                                        <p:tgtEl>
                                          <p:spTgt spid="75779">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75779">
                                            <p:txEl>
                                              <p:pRg st="3" end="3"/>
                                            </p:txEl>
                                          </p:spTgt>
                                        </p:tgtEl>
                                        <p:attrNameLst>
                                          <p:attrName>style.visibility</p:attrName>
                                        </p:attrNameLst>
                                      </p:cBhvr>
                                      <p:to>
                                        <p:strVal val="visible"/>
                                      </p:to>
                                    </p:set>
                                    <p:animEffect transition="in" filter="blinds(horizontal)">
                                      <p:cBhvr>
                                        <p:cTn id="16" dur="500"/>
                                        <p:tgtEl>
                                          <p:spTgt spid="75779">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75779">
                                            <p:txEl>
                                              <p:pRg st="4" end="4"/>
                                            </p:txEl>
                                          </p:spTgt>
                                        </p:tgtEl>
                                        <p:attrNameLst>
                                          <p:attrName>style.visibility</p:attrName>
                                        </p:attrNameLst>
                                      </p:cBhvr>
                                      <p:to>
                                        <p:strVal val="visible"/>
                                      </p:to>
                                    </p:set>
                                    <p:animEffect transition="in" filter="blinds(horizontal)">
                                      <p:cBhvr>
                                        <p:cTn id="19" dur="500"/>
                                        <p:tgtEl>
                                          <p:spTgt spid="75779">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75779">
                                            <p:txEl>
                                              <p:pRg st="5" end="5"/>
                                            </p:txEl>
                                          </p:spTgt>
                                        </p:tgtEl>
                                        <p:attrNameLst>
                                          <p:attrName>style.visibility</p:attrName>
                                        </p:attrNameLst>
                                      </p:cBhvr>
                                      <p:to>
                                        <p:strVal val="visible"/>
                                      </p:to>
                                    </p:set>
                                    <p:animEffect transition="in" filter="blinds(horizontal)">
                                      <p:cBhvr>
                                        <p:cTn id="22" dur="500"/>
                                        <p:tgtEl>
                                          <p:spTgt spid="757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autoUpdateAnimBg="0" advAuto="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850" name="Object 3">
            <a:extLst>
              <a:ext uri="{FF2B5EF4-FFF2-40B4-BE49-F238E27FC236}">
                <a16:creationId xmlns:a16="http://schemas.microsoft.com/office/drawing/2014/main" id="{4B92E728-FB6C-453D-B24C-FF8A2428355E}"/>
              </a:ext>
            </a:extLst>
          </p:cNvPr>
          <p:cNvGraphicFramePr>
            <a:graphicFrameLocks noChangeAspect="1"/>
          </p:cNvGraphicFramePr>
          <p:nvPr/>
        </p:nvGraphicFramePr>
        <p:xfrm>
          <a:off x="1676400" y="990600"/>
          <a:ext cx="5449888" cy="3362325"/>
        </p:xfrm>
        <a:graphic>
          <a:graphicData uri="http://schemas.openxmlformats.org/presentationml/2006/ole">
            <mc:AlternateContent xmlns:mc="http://schemas.openxmlformats.org/markup-compatibility/2006">
              <mc:Choice xmlns:v="urn:schemas-microsoft-com:vml" Requires="v">
                <p:oleObj spid="_x0000_s78852" name="Bitmap Image" r:id="rId4" imgW="5448701" imgH="3362851" progId="Paint.Picture">
                  <p:embed/>
                </p:oleObj>
              </mc:Choice>
              <mc:Fallback>
                <p:oleObj name="Bitmap Image" r:id="rId4" imgW="5448701" imgH="3362851" progId="Paint.Picture">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990600"/>
                        <a:ext cx="5449888" cy="336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8851" name="Text Box 4">
            <a:extLst>
              <a:ext uri="{FF2B5EF4-FFF2-40B4-BE49-F238E27FC236}">
                <a16:creationId xmlns:a16="http://schemas.microsoft.com/office/drawing/2014/main" id="{3D91FE84-1460-4B23-A8E1-4C06D3EDA4E6}"/>
              </a:ext>
            </a:extLst>
          </p:cNvPr>
          <p:cNvSpPr txBox="1">
            <a:spLocks noChangeArrowheads="1"/>
          </p:cNvSpPr>
          <p:nvPr/>
        </p:nvSpPr>
        <p:spPr bwMode="auto">
          <a:xfrm>
            <a:off x="609600" y="4343400"/>
            <a:ext cx="7924800" cy="256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spcBef>
                <a:spcPct val="0"/>
              </a:spcBef>
              <a:buClrTx/>
              <a:buSzTx/>
              <a:buFontTx/>
              <a:buChar char="•"/>
            </a:pPr>
            <a:r>
              <a:rPr lang="en-US" altLang="ru-RU" sz="1800">
                <a:solidFill>
                  <a:srgbClr val="FFFF00"/>
                </a:solidFill>
                <a:latin typeface="Times New Roman" panose="02020603050405020304" pitchFamily="18" charset="0"/>
              </a:rPr>
              <a:t> VO2 </a:t>
            </a:r>
            <a:r>
              <a:rPr lang="ru-RU" altLang="ru-RU" sz="1800">
                <a:solidFill>
                  <a:srgbClr val="FFFF00"/>
                </a:solidFill>
                <a:latin typeface="Times New Roman" panose="02020603050405020304" pitchFamily="18" charset="0"/>
              </a:rPr>
              <a:t>и</a:t>
            </a:r>
            <a:r>
              <a:rPr lang="en-US" altLang="ru-RU" sz="1800">
                <a:solidFill>
                  <a:srgbClr val="FFFF00"/>
                </a:solidFill>
                <a:latin typeface="Times New Roman" panose="02020603050405020304" pitchFamily="18" charset="0"/>
              </a:rPr>
              <a:t> </a:t>
            </a:r>
            <a:r>
              <a:rPr lang="ru-RU" altLang="ru-RU" sz="1800">
                <a:solidFill>
                  <a:srgbClr val="FFFF00"/>
                </a:solidFill>
                <a:latin typeface="Times New Roman" panose="02020603050405020304" pitchFamily="18" charset="0"/>
              </a:rPr>
              <a:t>ЧСС</a:t>
            </a:r>
            <a:r>
              <a:rPr lang="en-US" altLang="ru-RU" sz="1800">
                <a:solidFill>
                  <a:srgbClr val="FFFF00"/>
                </a:solidFill>
                <a:latin typeface="Times New Roman" panose="02020603050405020304" pitchFamily="18" charset="0"/>
              </a:rPr>
              <a:t> </a:t>
            </a:r>
            <a:r>
              <a:rPr lang="ru-RU" altLang="ru-RU" sz="1800">
                <a:solidFill>
                  <a:srgbClr val="FFFF00"/>
                </a:solidFill>
                <a:latin typeface="Times New Roman" panose="02020603050405020304" pitchFamily="18" charset="0"/>
              </a:rPr>
              <a:t>нарастают по мере нарастания нагрузки</a:t>
            </a:r>
            <a:endParaRPr lang="en-US" altLang="ru-RU" sz="1800">
              <a:solidFill>
                <a:srgbClr val="FFFF00"/>
              </a:solidFill>
              <a:latin typeface="Times New Roman" panose="02020603050405020304" pitchFamily="18" charset="0"/>
            </a:endParaRPr>
          </a:p>
          <a:p>
            <a:pPr>
              <a:spcBef>
                <a:spcPct val="0"/>
              </a:spcBef>
              <a:buClrTx/>
              <a:buSzTx/>
              <a:buFontTx/>
              <a:buChar char="•"/>
            </a:pPr>
            <a:r>
              <a:rPr lang="en-US" altLang="ru-RU" sz="1800">
                <a:solidFill>
                  <a:srgbClr val="FFFF00"/>
                </a:solidFill>
                <a:latin typeface="Times New Roman" panose="02020603050405020304" pitchFamily="18" charset="0"/>
              </a:rPr>
              <a:t> VCO2 </a:t>
            </a:r>
            <a:r>
              <a:rPr lang="ru-RU" altLang="ru-RU" sz="1800">
                <a:solidFill>
                  <a:srgbClr val="FFFF00"/>
                </a:solidFill>
                <a:latin typeface="Times New Roman" panose="02020603050405020304" pitchFamily="18" charset="0"/>
              </a:rPr>
              <a:t>и</a:t>
            </a:r>
            <a:r>
              <a:rPr lang="en-US" altLang="ru-RU" sz="1800">
                <a:solidFill>
                  <a:srgbClr val="FFFF00"/>
                </a:solidFill>
                <a:latin typeface="Times New Roman" panose="02020603050405020304" pitchFamily="18" charset="0"/>
              </a:rPr>
              <a:t> VE </a:t>
            </a:r>
            <a:r>
              <a:rPr lang="ru-RU" altLang="ru-RU" sz="1800">
                <a:solidFill>
                  <a:srgbClr val="FFFF00"/>
                </a:solidFill>
                <a:latin typeface="Times New Roman" panose="02020603050405020304" pitchFamily="18" charset="0"/>
              </a:rPr>
              <a:t>также нарастают по мере роста нагрузки до достижени анаэробного порога (АП)</a:t>
            </a:r>
            <a:r>
              <a:rPr lang="en-US" altLang="ru-RU" sz="1800">
                <a:solidFill>
                  <a:srgbClr val="FFFF00"/>
                </a:solidFill>
                <a:latin typeface="Times New Roman" panose="02020603050405020304" pitchFamily="18" charset="0"/>
              </a:rPr>
              <a:t>.</a:t>
            </a:r>
          </a:p>
          <a:p>
            <a:pPr>
              <a:spcBef>
                <a:spcPct val="0"/>
              </a:spcBef>
              <a:buClrTx/>
              <a:buSzTx/>
              <a:buFontTx/>
              <a:buChar char="•"/>
            </a:pPr>
            <a:r>
              <a:rPr lang="en-US" altLang="ru-RU" sz="1800">
                <a:solidFill>
                  <a:srgbClr val="FFFF00"/>
                </a:solidFill>
                <a:latin typeface="Times New Roman" panose="02020603050405020304" pitchFamily="18" charset="0"/>
              </a:rPr>
              <a:t> VE </a:t>
            </a:r>
            <a:r>
              <a:rPr lang="ru-RU" altLang="ru-RU" sz="1800">
                <a:solidFill>
                  <a:srgbClr val="FFFF00"/>
                </a:solidFill>
                <a:latin typeface="Times New Roman" panose="02020603050405020304" pitchFamily="18" charset="0"/>
              </a:rPr>
              <a:t>может расти экспоненциально вплоть до завершения истинного МАХ теста</a:t>
            </a:r>
            <a:r>
              <a:rPr lang="en-US" altLang="ru-RU" sz="1800">
                <a:solidFill>
                  <a:srgbClr val="FFFF00"/>
                </a:solidFill>
                <a:latin typeface="Times New Roman" panose="02020603050405020304" pitchFamily="18" charset="0"/>
              </a:rPr>
              <a:t>.</a:t>
            </a:r>
          </a:p>
          <a:p>
            <a:pPr>
              <a:spcBef>
                <a:spcPct val="0"/>
              </a:spcBef>
              <a:buClrTx/>
              <a:buSzTx/>
              <a:buFontTx/>
              <a:buChar char="•"/>
            </a:pPr>
            <a:r>
              <a:rPr lang="en-US" altLang="ru-RU" sz="1800">
                <a:solidFill>
                  <a:srgbClr val="FFFF00"/>
                </a:solidFill>
                <a:latin typeface="Times New Roman" panose="02020603050405020304" pitchFamily="18" charset="0"/>
              </a:rPr>
              <a:t> </a:t>
            </a:r>
            <a:r>
              <a:rPr lang="ru-RU" altLang="ru-RU" sz="1800">
                <a:solidFill>
                  <a:srgbClr val="FFFF00"/>
                </a:solidFill>
                <a:latin typeface="Times New Roman" panose="02020603050405020304" pitchFamily="18" charset="0"/>
              </a:rPr>
              <a:t>Истинный МАХ тест</a:t>
            </a:r>
            <a:r>
              <a:rPr lang="en-US" altLang="ru-RU" sz="1800">
                <a:solidFill>
                  <a:srgbClr val="FFFF00"/>
                </a:solidFill>
                <a:latin typeface="Times New Roman" panose="02020603050405020304" pitchFamily="18" charset="0"/>
              </a:rPr>
              <a:t>:</a:t>
            </a:r>
          </a:p>
          <a:p>
            <a:pPr>
              <a:spcBef>
                <a:spcPct val="0"/>
              </a:spcBef>
              <a:buClrTx/>
              <a:buSzTx/>
              <a:buFontTx/>
              <a:buNone/>
            </a:pPr>
            <a:r>
              <a:rPr lang="en-US" altLang="ru-RU" sz="1800">
                <a:solidFill>
                  <a:srgbClr val="FFFF00"/>
                </a:solidFill>
                <a:latin typeface="Times New Roman" panose="02020603050405020304" pitchFamily="18" charset="0"/>
              </a:rPr>
              <a:t>	- </a:t>
            </a:r>
            <a:r>
              <a:rPr lang="ru-RU" altLang="ru-RU" sz="1800">
                <a:solidFill>
                  <a:srgbClr val="FFFF00"/>
                </a:solidFill>
                <a:latin typeface="Times New Roman" panose="02020603050405020304" pitchFamily="18" charset="0"/>
              </a:rPr>
              <a:t>отсутствует нарастание потребления кислорода при увеличении нагрузки </a:t>
            </a:r>
          </a:p>
          <a:p>
            <a:pPr>
              <a:spcBef>
                <a:spcPct val="0"/>
              </a:spcBef>
              <a:buClrTx/>
              <a:buSzTx/>
              <a:buFontTx/>
              <a:buNone/>
            </a:pPr>
            <a:r>
              <a:rPr lang="en-US" altLang="ru-RU" sz="1800">
                <a:solidFill>
                  <a:srgbClr val="FFFF00"/>
                </a:solidFill>
                <a:latin typeface="Times New Roman" panose="02020603050405020304" pitchFamily="18" charset="0"/>
              </a:rPr>
              <a:t>	- </a:t>
            </a:r>
            <a:r>
              <a:rPr lang="ru-RU" altLang="ru-RU" sz="1800">
                <a:solidFill>
                  <a:srgbClr val="FFFF00"/>
                </a:solidFill>
                <a:latin typeface="Times New Roman" panose="02020603050405020304" pitchFamily="18" charset="0"/>
              </a:rPr>
              <a:t>ЧСС</a:t>
            </a:r>
            <a:r>
              <a:rPr lang="en-US" altLang="ru-RU" sz="1800">
                <a:solidFill>
                  <a:srgbClr val="FFFF00"/>
                </a:solidFill>
                <a:latin typeface="Times New Roman" panose="02020603050405020304" pitchFamily="18" charset="0"/>
              </a:rPr>
              <a:t> &amp; VO2 </a:t>
            </a:r>
            <a:r>
              <a:rPr lang="ru-RU" altLang="ru-RU" sz="1800">
                <a:solidFill>
                  <a:srgbClr val="FFFF00"/>
                </a:solidFill>
                <a:latin typeface="Times New Roman" panose="02020603050405020304" pitchFamily="18" charset="0"/>
              </a:rPr>
              <a:t>достигают плато</a:t>
            </a:r>
            <a:r>
              <a:rPr lang="en-US" altLang="ru-RU" sz="1800">
                <a:solidFill>
                  <a:srgbClr val="FFFF00"/>
                </a:solidFill>
                <a:latin typeface="Times New Roman" panose="02020603050405020304" pitchFamily="18" charset="0"/>
              </a:rPr>
              <a:t> </a:t>
            </a:r>
            <a:endParaRPr lang="en-US" altLang="ru-RU" sz="2000">
              <a:solidFill>
                <a:srgbClr val="FFFF00"/>
              </a:solidFill>
              <a:latin typeface="Times New Roman" panose="02020603050405020304" pitchFamily="18"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0898" name="Object 2">
            <a:extLst>
              <a:ext uri="{FF2B5EF4-FFF2-40B4-BE49-F238E27FC236}">
                <a16:creationId xmlns:a16="http://schemas.microsoft.com/office/drawing/2014/main" id="{A4904079-516A-4CCF-9D24-0FADB7187376}"/>
              </a:ext>
            </a:extLst>
          </p:cNvPr>
          <p:cNvGraphicFramePr>
            <a:graphicFrameLocks noChangeAspect="1"/>
          </p:cNvGraphicFramePr>
          <p:nvPr/>
        </p:nvGraphicFramePr>
        <p:xfrm>
          <a:off x="2362200" y="990600"/>
          <a:ext cx="4143375" cy="3057525"/>
        </p:xfrm>
        <a:graphic>
          <a:graphicData uri="http://schemas.openxmlformats.org/presentationml/2006/ole">
            <mc:AlternateContent xmlns:mc="http://schemas.openxmlformats.org/markup-compatibility/2006">
              <mc:Choice xmlns:v="urn:schemas-microsoft-com:vml" Requires="v">
                <p:oleObj spid="_x0000_s80900" name="Bitmap Image" r:id="rId4" imgW="4143049" imgH="3057614" progId="Paint.Picture">
                  <p:embed/>
                </p:oleObj>
              </mc:Choice>
              <mc:Fallback>
                <p:oleObj name="Bitmap Image" r:id="rId4" imgW="4143049" imgH="3057614" progId="Paint.Picture">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990600"/>
                        <a:ext cx="4143375" cy="305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0899" name="Text Box 3">
            <a:extLst>
              <a:ext uri="{FF2B5EF4-FFF2-40B4-BE49-F238E27FC236}">
                <a16:creationId xmlns:a16="http://schemas.microsoft.com/office/drawing/2014/main" id="{F8652E51-607C-4C61-91FE-CABBB0EC071F}"/>
              </a:ext>
            </a:extLst>
          </p:cNvPr>
          <p:cNvSpPr txBox="1">
            <a:spLocks noChangeArrowheads="1"/>
          </p:cNvSpPr>
          <p:nvPr/>
        </p:nvSpPr>
        <p:spPr bwMode="auto">
          <a:xfrm>
            <a:off x="304800" y="4419600"/>
            <a:ext cx="9144000" cy="222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spcBef>
                <a:spcPct val="0"/>
              </a:spcBef>
              <a:buClrTx/>
              <a:buSzTx/>
              <a:buFontTx/>
              <a:buChar char="•"/>
            </a:pPr>
            <a:r>
              <a:rPr lang="en-US" altLang="ru-RU" sz="2000">
                <a:solidFill>
                  <a:srgbClr val="FFFF00"/>
                </a:solidFill>
                <a:latin typeface="Times New Roman" panose="02020603050405020304" pitchFamily="18" charset="0"/>
              </a:rPr>
              <a:t> A</a:t>
            </a:r>
            <a:r>
              <a:rPr lang="ru-RU" altLang="ru-RU" sz="2000">
                <a:solidFill>
                  <a:srgbClr val="FFFF00"/>
                </a:solidFill>
                <a:latin typeface="Times New Roman" panose="02020603050405020304" pitchFamily="18" charset="0"/>
              </a:rPr>
              <a:t>П</a:t>
            </a:r>
            <a:r>
              <a:rPr lang="en-US" altLang="ru-RU" sz="2000">
                <a:solidFill>
                  <a:srgbClr val="FFFF00"/>
                </a:solidFill>
                <a:latin typeface="Times New Roman" panose="02020603050405020304" pitchFamily="18" charset="0"/>
              </a:rPr>
              <a:t> </a:t>
            </a:r>
            <a:r>
              <a:rPr lang="ru-RU" altLang="ru-RU" sz="2000">
                <a:solidFill>
                  <a:srgbClr val="FFFF00"/>
                </a:solidFill>
                <a:latin typeface="Times New Roman" panose="02020603050405020304" pitchFamily="18" charset="0"/>
              </a:rPr>
              <a:t>определяется как точка, в которой продукция </a:t>
            </a:r>
            <a:r>
              <a:rPr lang="en-US" altLang="ru-RU" sz="2000">
                <a:solidFill>
                  <a:srgbClr val="FFFF00"/>
                </a:solidFill>
                <a:latin typeface="Times New Roman" panose="02020603050405020304" pitchFamily="18" charset="0"/>
              </a:rPr>
              <a:t>CO2 </a:t>
            </a:r>
            <a:r>
              <a:rPr lang="ru-RU" altLang="ru-RU" sz="2000">
                <a:solidFill>
                  <a:srgbClr val="FFFF00"/>
                </a:solidFill>
                <a:latin typeface="Times New Roman" panose="02020603050405020304" pitchFamily="18" charset="0"/>
              </a:rPr>
              <a:t>начинает расти быстрее, чем потребление О2</a:t>
            </a:r>
            <a:r>
              <a:rPr lang="en-US" altLang="ru-RU" sz="2000">
                <a:solidFill>
                  <a:srgbClr val="FFFF00"/>
                </a:solidFill>
                <a:latin typeface="Times New Roman" panose="02020603050405020304" pitchFamily="18" charset="0"/>
              </a:rPr>
              <a:t>.</a:t>
            </a:r>
          </a:p>
          <a:p>
            <a:pPr lvl="1">
              <a:spcBef>
                <a:spcPct val="0"/>
              </a:spcBef>
              <a:buClrTx/>
              <a:buSzTx/>
              <a:buFontTx/>
              <a:buChar char="•"/>
            </a:pPr>
            <a:r>
              <a:rPr lang="en-US" altLang="ru-RU" sz="2000">
                <a:solidFill>
                  <a:srgbClr val="FFFF00"/>
                </a:solidFill>
                <a:latin typeface="Times New Roman" panose="02020603050405020304" pitchFamily="18" charset="0"/>
              </a:rPr>
              <a:t> </a:t>
            </a:r>
            <a:r>
              <a:rPr lang="ru-RU" altLang="ru-RU" sz="2000">
                <a:solidFill>
                  <a:srgbClr val="FFFF00"/>
                </a:solidFill>
                <a:latin typeface="Times New Roman" panose="02020603050405020304" pitchFamily="18" charset="0"/>
              </a:rPr>
              <a:t>Предполагается, что гипервентиляции нет</a:t>
            </a:r>
            <a:endParaRPr lang="en-US" altLang="ru-RU" sz="2000">
              <a:solidFill>
                <a:srgbClr val="FFFF00"/>
              </a:solidFill>
              <a:latin typeface="Times New Roman" panose="02020603050405020304" pitchFamily="18" charset="0"/>
            </a:endParaRPr>
          </a:p>
          <a:p>
            <a:pPr>
              <a:spcBef>
                <a:spcPct val="0"/>
              </a:spcBef>
              <a:buClrTx/>
              <a:buSzTx/>
              <a:buFontTx/>
              <a:buChar char="•"/>
            </a:pPr>
            <a:r>
              <a:rPr lang="en-US" altLang="ru-RU" sz="2000">
                <a:solidFill>
                  <a:srgbClr val="FFFF00"/>
                </a:solidFill>
                <a:latin typeface="Times New Roman" panose="02020603050405020304" pitchFamily="18" charset="0"/>
              </a:rPr>
              <a:t> </a:t>
            </a:r>
            <a:r>
              <a:rPr lang="ru-RU" altLang="ru-RU" sz="2000">
                <a:solidFill>
                  <a:srgbClr val="FFFF00"/>
                </a:solidFill>
                <a:latin typeface="Times New Roman" panose="02020603050405020304" pitchFamily="18" charset="0"/>
              </a:rPr>
              <a:t>Наименьшее значение (надир) отношения </a:t>
            </a:r>
            <a:r>
              <a:rPr lang="en-US" altLang="ru-RU" sz="2000">
                <a:solidFill>
                  <a:srgbClr val="FFFF00"/>
                </a:solidFill>
                <a:latin typeface="Times New Roman" panose="02020603050405020304" pitchFamily="18" charset="0"/>
              </a:rPr>
              <a:t>VE/VO2 &amp; PETO2 </a:t>
            </a:r>
            <a:r>
              <a:rPr lang="ru-RU" altLang="ru-RU" sz="2000">
                <a:solidFill>
                  <a:srgbClr val="FFFF00"/>
                </a:solidFill>
                <a:latin typeface="Times New Roman" panose="02020603050405020304" pitchFamily="18" charset="0"/>
              </a:rPr>
              <a:t>также отражаю момент перехода АП</a:t>
            </a:r>
            <a:r>
              <a:rPr lang="en-US" altLang="ru-RU" sz="2000">
                <a:solidFill>
                  <a:srgbClr val="FFFF00"/>
                </a:solidFill>
                <a:latin typeface="Times New Roman" panose="02020603050405020304" pitchFamily="18" charset="0"/>
              </a:rPr>
              <a:t>.</a:t>
            </a:r>
          </a:p>
          <a:p>
            <a:pPr>
              <a:spcBef>
                <a:spcPct val="0"/>
              </a:spcBef>
              <a:buClrTx/>
              <a:buSzTx/>
              <a:buFontTx/>
              <a:buChar char="•"/>
            </a:pPr>
            <a:r>
              <a:rPr lang="en-US" altLang="ru-RU" sz="2000">
                <a:solidFill>
                  <a:srgbClr val="FFFF00"/>
                </a:solidFill>
                <a:latin typeface="Times New Roman" panose="02020603050405020304" pitchFamily="18" charset="0"/>
              </a:rPr>
              <a:t> </a:t>
            </a:r>
            <a:r>
              <a:rPr lang="ru-RU" altLang="ru-RU" sz="2000">
                <a:solidFill>
                  <a:srgbClr val="FFFF00"/>
                </a:solidFill>
                <a:latin typeface="Times New Roman" panose="02020603050405020304" pitchFamily="18" charset="0"/>
              </a:rPr>
              <a:t>После минования АП, </a:t>
            </a:r>
            <a:r>
              <a:rPr lang="en-US" altLang="ru-RU" sz="2000">
                <a:solidFill>
                  <a:srgbClr val="FFFF00"/>
                </a:solidFill>
                <a:latin typeface="Times New Roman" panose="02020603050405020304" pitchFamily="18" charset="0"/>
              </a:rPr>
              <a:t>RER </a:t>
            </a:r>
            <a:r>
              <a:rPr lang="ru-RU" altLang="ru-RU" sz="2000">
                <a:solidFill>
                  <a:srgbClr val="FFFF00"/>
                </a:solidFill>
                <a:latin typeface="Times New Roman" panose="02020603050405020304" pitchFamily="18" charset="0"/>
              </a:rPr>
              <a:t>начинает резко расти и превышает 1,0</a:t>
            </a:r>
            <a:endParaRPr lang="en-US" altLang="ru-RU" sz="2000">
              <a:solidFill>
                <a:srgbClr val="FFFF00"/>
              </a:solidFill>
              <a:latin typeface="Times New Roman" panose="02020603050405020304" pitchFamily="18" charset="0"/>
            </a:endParaRPr>
          </a:p>
          <a:p>
            <a:pPr>
              <a:spcBef>
                <a:spcPct val="0"/>
              </a:spcBef>
              <a:buClrTx/>
              <a:buSzTx/>
              <a:buFontTx/>
              <a:buChar char="•"/>
            </a:pPr>
            <a:endParaRPr lang="en-US" altLang="ru-RU" sz="2000">
              <a:latin typeface="Times New Roman" panose="02020603050405020304" pitchFamily="18"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2" name="Rectangle 4">
            <a:extLst>
              <a:ext uri="{FF2B5EF4-FFF2-40B4-BE49-F238E27FC236}">
                <a16:creationId xmlns:a16="http://schemas.microsoft.com/office/drawing/2014/main" id="{A0BF5562-20CA-47E6-AA97-4A8841D79744}"/>
              </a:ext>
            </a:extLst>
          </p:cNvPr>
          <p:cNvSpPr>
            <a:spLocks noGrp="1" noRot="1" noChangeArrowheads="1"/>
          </p:cNvSpPr>
          <p:nvPr>
            <p:ph type="title"/>
          </p:nvPr>
        </p:nvSpPr>
        <p:spPr/>
        <p:txBody>
          <a:bodyPr/>
          <a:lstStyle/>
          <a:p>
            <a:pPr eaLnBrk="1" hangingPunct="1">
              <a:defRPr/>
            </a:pPr>
            <a:r>
              <a:rPr lang="ru-RU" altLang="ru-RU" sz="4000"/>
              <a:t>Анаэробный порог, МПК, вентиляция…….</a:t>
            </a:r>
          </a:p>
        </p:txBody>
      </p:sp>
      <p:pic>
        <p:nvPicPr>
          <p:cNvPr id="82947" name="Picture 5" descr="юбил2 19">
            <a:extLst>
              <a:ext uri="{FF2B5EF4-FFF2-40B4-BE49-F238E27FC236}">
                <a16:creationId xmlns:a16="http://schemas.microsoft.com/office/drawing/2014/main" id="{9B6FE85B-FEB1-4077-926D-E7B9CF2549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420813"/>
            <a:ext cx="7239000" cy="543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AC1A5880-1B62-4160-9C0A-AFE25A2768D6}"/>
              </a:ext>
            </a:extLst>
          </p:cNvPr>
          <p:cNvSpPr>
            <a:spLocks noGrp="1" noRot="1" noChangeArrowheads="1"/>
          </p:cNvSpPr>
          <p:nvPr>
            <p:ph type="title"/>
          </p:nvPr>
        </p:nvSpPr>
        <p:spPr/>
        <p:txBody>
          <a:bodyPr/>
          <a:lstStyle/>
          <a:p>
            <a:pPr eaLnBrk="1" hangingPunct="1">
              <a:defRPr/>
            </a:pPr>
            <a:r>
              <a:rPr lang="ru-RU" altLang="ru-RU"/>
              <a:t>Естественный отбор:</a:t>
            </a:r>
          </a:p>
        </p:txBody>
      </p:sp>
      <p:sp>
        <p:nvSpPr>
          <p:cNvPr id="97283" name="Rectangle 3">
            <a:extLst>
              <a:ext uri="{FF2B5EF4-FFF2-40B4-BE49-F238E27FC236}">
                <a16:creationId xmlns:a16="http://schemas.microsoft.com/office/drawing/2014/main" id="{55F2DFC0-F305-47D5-B920-B59CC6466407}"/>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противопоказания для занятий видом спорта по состоянию здоровья;</a:t>
            </a:r>
          </a:p>
          <a:p>
            <a:pPr eaLnBrk="1" hangingPunct="1">
              <a:buFontTx/>
              <a:buChar char="-"/>
              <a:defRPr/>
            </a:pPr>
            <a:r>
              <a:rPr lang="ru-RU" altLang="ru-RU"/>
              <a:t>отсутствие устойчивого интереса на начальных этапах спортивной подготовки;</a:t>
            </a:r>
          </a:p>
          <a:p>
            <a:pPr eaLnBrk="1" hangingPunct="1">
              <a:buFontTx/>
              <a:buChar char="-"/>
              <a:defRPr/>
            </a:pPr>
            <a:r>
              <a:rPr lang="ru-RU" altLang="ru-RU"/>
              <a:t>личное разочарование и отсутствие должной мотивации в избранном виде спорта </a:t>
            </a:r>
          </a:p>
          <a:p>
            <a:pPr eaLnBrk="1" hangingPunct="1">
              <a:buFontTx/>
              <a:buChar char="-"/>
              <a:defRPr/>
            </a:pPr>
            <a:endParaRPr lang="ru-RU" altLang="ru-RU"/>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a:extLst>
              <a:ext uri="{FF2B5EF4-FFF2-40B4-BE49-F238E27FC236}">
                <a16:creationId xmlns:a16="http://schemas.microsoft.com/office/drawing/2014/main" id="{FDCCA3CF-E021-4242-B1A3-CC6A6843BCB5}"/>
              </a:ext>
            </a:extLst>
          </p:cNvPr>
          <p:cNvSpPr>
            <a:spLocks noGrp="1" noRot="1" noChangeArrowheads="1"/>
          </p:cNvSpPr>
          <p:nvPr>
            <p:ph type="title"/>
          </p:nvPr>
        </p:nvSpPr>
        <p:spPr/>
        <p:txBody>
          <a:bodyPr/>
          <a:lstStyle/>
          <a:p>
            <a:pPr eaLnBrk="1" hangingPunct="1">
              <a:defRPr/>
            </a:pPr>
            <a:r>
              <a:rPr lang="ru-RU" altLang="ru-RU" sz="4000"/>
              <a:t>Наследственность (быстрота)</a:t>
            </a:r>
          </a:p>
        </p:txBody>
      </p:sp>
      <p:sp>
        <p:nvSpPr>
          <p:cNvPr id="166915" name="Rectangle 3">
            <a:extLst>
              <a:ext uri="{FF2B5EF4-FFF2-40B4-BE49-F238E27FC236}">
                <a16:creationId xmlns:a16="http://schemas.microsoft.com/office/drawing/2014/main" id="{A614457C-5744-4906-B7CF-DE974F5AC8D4}"/>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400"/>
              <a:t>    Быстрота в значительной мере является наследуемым качеством и вследствие особенностей строения мышц. У лиц, расположенных к спринту, количество «быстрых» волокон, как отмечалось, составляет 80–85%, «медленных» – лишь 15–20%.</a:t>
            </a:r>
          </a:p>
          <a:p>
            <a:pPr eaLnBrk="1" hangingPunct="1">
              <a:lnSpc>
                <a:spcPct val="90000"/>
              </a:lnSpc>
              <a:buFont typeface="Wingdings" panose="05000000000000000000" pitchFamily="2" charset="2"/>
              <a:buNone/>
              <a:defRPr/>
            </a:pPr>
            <a:r>
              <a:rPr lang="ru-RU" altLang="ru-RU" sz="2400"/>
              <a:t>     Наследственная предрасположенность обнаруживается также в проявлении быстроты реакции, показатель развития которой может с большой степенью надежности использоваться при отборе для занятий видами спорта, отчетливо требующими проявления данного качества (например, вратарь в футболе, хоккее, ручном мяче и др.).</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a:extLst>
              <a:ext uri="{FF2B5EF4-FFF2-40B4-BE49-F238E27FC236}">
                <a16:creationId xmlns:a16="http://schemas.microsoft.com/office/drawing/2014/main" id="{DB747831-B810-4E23-81F6-1519C2E677C5}"/>
              </a:ext>
            </a:extLst>
          </p:cNvPr>
          <p:cNvSpPr>
            <a:spLocks noGrp="1" noRot="1" noChangeArrowheads="1"/>
          </p:cNvSpPr>
          <p:nvPr>
            <p:ph type="title"/>
          </p:nvPr>
        </p:nvSpPr>
        <p:spPr/>
        <p:txBody>
          <a:bodyPr/>
          <a:lstStyle/>
          <a:p>
            <a:pPr eaLnBrk="1" hangingPunct="1">
              <a:defRPr/>
            </a:pPr>
            <a:r>
              <a:rPr lang="ru-RU" altLang="ru-RU"/>
              <a:t>Наследственность (сила)</a:t>
            </a:r>
          </a:p>
        </p:txBody>
      </p:sp>
      <p:sp>
        <p:nvSpPr>
          <p:cNvPr id="167939" name="Rectangle 3">
            <a:extLst>
              <a:ext uri="{FF2B5EF4-FFF2-40B4-BE49-F238E27FC236}">
                <a16:creationId xmlns:a16="http://schemas.microsoft.com/office/drawing/2014/main" id="{F7EDE806-084E-4F85-ABE5-A3302A6CBD54}"/>
              </a:ext>
            </a:extLst>
          </p:cNvPr>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r>
              <a:rPr lang="ru-RU" altLang="ru-RU" sz="2000"/>
              <a:t>     В меньшей мере, чем выносливость и быстрота, наследственностью обусловлена сила. Но здесь важно отметить, что относительная сила мышц (сила на 1 кг веса) подвержена генетическому контролю и может использоваться в качестве критерия при отборе для занятий видами спорта, требующими проявления этого качества.</a:t>
            </a:r>
          </a:p>
          <a:p>
            <a:pPr eaLnBrk="1" hangingPunct="1">
              <a:lnSpc>
                <a:spcPct val="80000"/>
              </a:lnSpc>
              <a:buFont typeface="Wingdings" panose="05000000000000000000" pitchFamily="2" charset="2"/>
              <a:buNone/>
              <a:defRPr/>
            </a:pPr>
            <a:r>
              <a:rPr lang="ru-RU" altLang="ru-RU" sz="2000"/>
              <a:t>     Достаточно надежным критерием вследствие значительной генетической обусловленности является и взрывная сила мышц (проявляемая, в частности, при выполнении прыжков с места).</a:t>
            </a:r>
          </a:p>
          <a:p>
            <a:pPr eaLnBrk="1" hangingPunct="1">
              <a:lnSpc>
                <a:spcPct val="80000"/>
              </a:lnSpc>
              <a:buFont typeface="Wingdings" panose="05000000000000000000" pitchFamily="2" charset="2"/>
              <a:buNone/>
              <a:defRPr/>
            </a:pPr>
            <a:r>
              <a:rPr lang="ru-RU" altLang="ru-RU" sz="2000"/>
              <a:t>     Абсолютная же сила обусловлена преимущественно средовыми влияниями, в значительной мере поддается тренирующему воздействию и не может являться критерием при определении спортивной пригодности.</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a:extLst>
              <a:ext uri="{FF2B5EF4-FFF2-40B4-BE49-F238E27FC236}">
                <a16:creationId xmlns:a16="http://schemas.microsoft.com/office/drawing/2014/main" id="{0C2E45C9-AA0A-4582-9E16-CC0DDBB10F11}"/>
              </a:ext>
            </a:extLst>
          </p:cNvPr>
          <p:cNvSpPr>
            <a:spLocks noGrp="1" noRot="1" noChangeArrowheads="1"/>
          </p:cNvSpPr>
          <p:nvPr>
            <p:ph type="title"/>
          </p:nvPr>
        </p:nvSpPr>
        <p:spPr/>
        <p:txBody>
          <a:bodyPr/>
          <a:lstStyle/>
          <a:p>
            <a:pPr eaLnBrk="1" hangingPunct="1">
              <a:defRPr/>
            </a:pPr>
            <a:r>
              <a:rPr lang="ru-RU" altLang="ru-RU" sz="4000"/>
              <a:t>Наследственность (гибкость)</a:t>
            </a:r>
          </a:p>
        </p:txBody>
      </p:sp>
      <p:sp>
        <p:nvSpPr>
          <p:cNvPr id="168963" name="Rectangle 3">
            <a:extLst>
              <a:ext uri="{FF2B5EF4-FFF2-40B4-BE49-F238E27FC236}">
                <a16:creationId xmlns:a16="http://schemas.microsoft.com/office/drawing/2014/main" id="{C46BC014-0C30-44F7-AEF7-1D7AA2A73167}"/>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sz="2800"/>
              <a:t>   Следующее кондиционное физическое качество – гибкость – также генетически обусловлена и может использоваться как надежный показатель при определении спортивной пригодности (прежде всего в технически сложных видах спорта).</a:t>
            </a:r>
          </a:p>
          <a:p>
            <a:pPr eaLnBrk="1" hangingPunct="1">
              <a:buFont typeface="Wingdings" panose="05000000000000000000" pitchFamily="2" charset="2"/>
              <a:buNone/>
              <a:defRPr/>
            </a:pPr>
            <a:r>
              <a:rPr lang="ru-RU" altLang="ru-RU" sz="2800"/>
              <a:t>    Считается, что для девочек влияние наследственности на гибкость более характерно, чем для мальчиков.</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a:extLst>
              <a:ext uri="{FF2B5EF4-FFF2-40B4-BE49-F238E27FC236}">
                <a16:creationId xmlns:a16="http://schemas.microsoft.com/office/drawing/2014/main" id="{57BDB800-C233-4683-84A7-55F3A4D294D9}"/>
              </a:ext>
            </a:extLst>
          </p:cNvPr>
          <p:cNvSpPr>
            <a:spLocks noGrp="1" noRot="1" noChangeArrowheads="1"/>
          </p:cNvSpPr>
          <p:nvPr>
            <p:ph type="title"/>
          </p:nvPr>
        </p:nvSpPr>
        <p:spPr/>
        <p:txBody>
          <a:bodyPr/>
          <a:lstStyle/>
          <a:p>
            <a:pPr eaLnBrk="1" hangingPunct="1">
              <a:defRPr/>
            </a:pPr>
            <a:r>
              <a:rPr lang="ru-RU" altLang="ru-RU" sz="4000"/>
              <a:t>Наследственность (ловкость)</a:t>
            </a:r>
          </a:p>
        </p:txBody>
      </p:sp>
      <p:sp>
        <p:nvSpPr>
          <p:cNvPr id="169987" name="Rectangle 3">
            <a:extLst>
              <a:ext uri="{FF2B5EF4-FFF2-40B4-BE49-F238E27FC236}">
                <a16:creationId xmlns:a16="http://schemas.microsoft.com/office/drawing/2014/main" id="{401E1ADE-E348-4208-86F0-6468120CF670}"/>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sz="2800"/>
              <a:t>    В отношении координационных способностей (фактора, оказывающего определяющее влияние на становление спортивной техники) следует сказать, что эти способности также в значительной мере обусловлены наследственным влиянием. Объясняется это тем, что в большинстве координационных проявлений определяющее значение имеют свойства нервной системы, которые генетически предопределены.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a:extLst>
              <a:ext uri="{FF2B5EF4-FFF2-40B4-BE49-F238E27FC236}">
                <a16:creationId xmlns:a16="http://schemas.microsoft.com/office/drawing/2014/main" id="{FA26F289-E030-4C0B-B012-07103982C6B4}"/>
              </a:ext>
            </a:extLst>
          </p:cNvPr>
          <p:cNvSpPr>
            <a:spLocks noGrp="1" noRot="1" noChangeArrowheads="1"/>
          </p:cNvSpPr>
          <p:nvPr>
            <p:ph type="title"/>
          </p:nvPr>
        </p:nvSpPr>
        <p:spPr/>
        <p:txBody>
          <a:bodyPr/>
          <a:lstStyle/>
          <a:p>
            <a:pPr eaLnBrk="1" hangingPunct="1">
              <a:defRPr/>
            </a:pPr>
            <a:r>
              <a:rPr lang="ru-RU" altLang="ru-RU"/>
              <a:t>Спортивный талант</a:t>
            </a:r>
          </a:p>
        </p:txBody>
      </p:sp>
      <p:sp>
        <p:nvSpPr>
          <p:cNvPr id="171011" name="Rectangle 3">
            <a:extLst>
              <a:ext uri="{FF2B5EF4-FFF2-40B4-BE49-F238E27FC236}">
                <a16:creationId xmlns:a16="http://schemas.microsoft.com/office/drawing/2014/main" id="{C4B62819-7098-4A35-8388-4FEF9F66F0A4}"/>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400"/>
              <a:t>    </a:t>
            </a:r>
            <a:r>
              <a:rPr lang="ru-RU" altLang="ru-RU" sz="2400">
                <a:solidFill>
                  <a:schemeClr val="hlink"/>
                </a:solidFill>
              </a:rPr>
              <a:t>Спортивный талант</a:t>
            </a:r>
            <a:r>
              <a:rPr lang="ru-RU" altLang="ru-RU" sz="2400"/>
              <a:t> – эффективное сочетание генетически унаследованных признаков организма с успешной тренировочной деятельностью.</a:t>
            </a:r>
          </a:p>
          <a:p>
            <a:pPr eaLnBrk="1" hangingPunct="1">
              <a:lnSpc>
                <a:spcPct val="90000"/>
              </a:lnSpc>
              <a:buFont typeface="Wingdings" panose="05000000000000000000" pitchFamily="2" charset="2"/>
              <a:buNone/>
              <a:defRPr/>
            </a:pPr>
            <a:r>
              <a:rPr lang="ru-RU" altLang="ru-RU" sz="2400"/>
              <a:t>    С генетической точки зрения спортивный талант – явление довольно редкое. Большинство людей показывают в спорте результаты, близкие к средним, а лиц, неспособных это делать, равно как и лиц, способных показать результаты, значительно превышающие средние, очень мало. Такое распределение в виде кривой представлено на рис.</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a:extLst>
              <a:ext uri="{FF2B5EF4-FFF2-40B4-BE49-F238E27FC236}">
                <a16:creationId xmlns:a16="http://schemas.microsoft.com/office/drawing/2014/main" id="{7FCE6C7C-B169-46FF-84A7-37D1864110D7}"/>
              </a:ext>
            </a:extLst>
          </p:cNvPr>
          <p:cNvSpPr>
            <a:spLocks noGrp="1" noRot="1" noChangeArrowheads="1"/>
          </p:cNvSpPr>
          <p:nvPr>
            <p:ph type="title"/>
          </p:nvPr>
        </p:nvSpPr>
        <p:spPr/>
        <p:txBody>
          <a:bodyPr/>
          <a:lstStyle/>
          <a:p>
            <a:pPr eaLnBrk="1" hangingPunct="1">
              <a:defRPr/>
            </a:pPr>
            <a:r>
              <a:rPr lang="ru-RU" altLang="ru-RU" sz="2800"/>
              <a:t>Нормальное распределение лиц, способных показать спортивные результаты</a:t>
            </a:r>
            <a:endParaRPr lang="ru-RU" altLang="ru-RU" sz="4000"/>
          </a:p>
        </p:txBody>
      </p:sp>
      <p:pic>
        <p:nvPicPr>
          <p:cNvPr id="89091" name="Picture 4" descr="Рис. 3. Нормальное распределение лиц, способных показать спортивные результаты">
            <a:extLst>
              <a:ext uri="{FF2B5EF4-FFF2-40B4-BE49-F238E27FC236}">
                <a16:creationId xmlns:a16="http://schemas.microsoft.com/office/drawing/2014/main" id="{E4D1EE75-EAFC-4F5C-9E64-6FE2EE661473}"/>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1295400" y="2133600"/>
            <a:ext cx="6543675" cy="3795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99">
            <a:extLst>
              <a:ext uri="{FF2B5EF4-FFF2-40B4-BE49-F238E27FC236}">
                <a16:creationId xmlns:a16="http://schemas.microsoft.com/office/drawing/2014/main" id="{6CD019F8-D70D-4CEE-9EB2-6AE6546530C2}"/>
              </a:ext>
            </a:extLst>
          </p:cNvPr>
          <p:cNvSpPr>
            <a:spLocks noChangeArrowheads="1"/>
          </p:cNvSpPr>
          <p:nvPr/>
        </p:nvSpPr>
        <p:spPr bwMode="auto">
          <a:xfrm>
            <a:off x="0" y="130175"/>
            <a:ext cx="9144000" cy="67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latin typeface="Arial" panose="020B0604020202020204" pitchFamily="34" charset="0"/>
                <a:cs typeface="Times New Roman" panose="02020603050405020304" pitchFamily="18" charset="0"/>
              </a:rPr>
              <a:t>Возрастные нормы для начала занятий спортом и этапы спортивной подготовки</a:t>
            </a:r>
            <a:endParaRPr lang="ru-RU" altLang="ru-RU" sz="2000">
              <a:solidFill>
                <a:schemeClr val="hlink"/>
              </a:solidFill>
              <a:latin typeface="Arial" panose="020B0604020202020204" pitchFamily="34" charset="0"/>
            </a:endParaRPr>
          </a:p>
          <a:p>
            <a:pPr>
              <a:spcBef>
                <a:spcPct val="0"/>
              </a:spcBef>
              <a:buClrTx/>
              <a:buSzTx/>
              <a:buFontTx/>
              <a:buNone/>
            </a:pPr>
            <a:endParaRPr lang="ru-RU" altLang="ru-RU" sz="1800">
              <a:solidFill>
                <a:schemeClr val="hlink"/>
              </a:solidFill>
              <a:latin typeface="Arial" panose="020B0604020202020204" pitchFamily="34" charset="0"/>
            </a:endParaRPr>
          </a:p>
        </p:txBody>
      </p:sp>
      <p:graphicFrame>
        <p:nvGraphicFramePr>
          <p:cNvPr id="33003" name="Group 1259">
            <a:extLst>
              <a:ext uri="{FF2B5EF4-FFF2-40B4-BE49-F238E27FC236}">
                <a16:creationId xmlns:a16="http://schemas.microsoft.com/office/drawing/2014/main" id="{745A6324-6225-4C21-9AC9-584E4FEE812F}"/>
              </a:ext>
            </a:extLst>
          </p:cNvPr>
          <p:cNvGraphicFramePr>
            <a:graphicFrameLocks noGrp="1"/>
          </p:cNvGraphicFramePr>
          <p:nvPr/>
        </p:nvGraphicFramePr>
        <p:xfrm>
          <a:off x="152400" y="1017588"/>
          <a:ext cx="8763000" cy="5668962"/>
        </p:xfrm>
        <a:graphic>
          <a:graphicData uri="http://schemas.openxmlformats.org/drawingml/2006/table">
            <a:tbl>
              <a:tblPr/>
              <a:tblGrid>
                <a:gridCol w="3125788">
                  <a:extLst>
                    <a:ext uri="{9D8B030D-6E8A-4147-A177-3AD203B41FA5}">
                      <a16:colId xmlns:a16="http://schemas.microsoft.com/office/drawing/2014/main" val="2168209835"/>
                    </a:ext>
                  </a:extLst>
                </a:gridCol>
                <a:gridCol w="1370012">
                  <a:extLst>
                    <a:ext uri="{9D8B030D-6E8A-4147-A177-3AD203B41FA5}">
                      <a16:colId xmlns:a16="http://schemas.microsoft.com/office/drawing/2014/main" val="874857581"/>
                    </a:ext>
                  </a:extLst>
                </a:gridCol>
                <a:gridCol w="1976438">
                  <a:extLst>
                    <a:ext uri="{9D8B030D-6E8A-4147-A177-3AD203B41FA5}">
                      <a16:colId xmlns:a16="http://schemas.microsoft.com/office/drawing/2014/main" val="4036845553"/>
                    </a:ext>
                  </a:extLst>
                </a:gridCol>
                <a:gridCol w="2290762">
                  <a:extLst>
                    <a:ext uri="{9D8B030D-6E8A-4147-A177-3AD203B41FA5}">
                      <a16:colId xmlns:a16="http://schemas.microsoft.com/office/drawing/2014/main" val="3333621550"/>
                    </a:ext>
                  </a:extLst>
                </a:gridCol>
              </a:tblGrid>
              <a:tr h="640050">
                <a:tc rowSpan="2">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Вид спорта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gridSpan="3">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Возраст (лет), этапы</a:t>
                      </a:r>
                      <a:endPar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601540230"/>
                  </a:ext>
                </a:extLst>
              </a:tr>
              <a:tr h="640050">
                <a:tc vMerge="1">
                  <a:txBody>
                    <a:bodyPr/>
                    <a:lstStyle/>
                    <a:p>
                      <a:endParaRPr lang="ru-RU"/>
                    </a:p>
                  </a:txBody>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Начальный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Учебно-тренировочный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Спортивного совершенствования</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163768022"/>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Акробатика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8-10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14-17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397332356"/>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Баскетбол и волейбол</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320123076"/>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Бадминтон</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16-18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93059904"/>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Батут</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9-12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16-18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588530373"/>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Бокс</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12-15</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15-17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892972354"/>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Борьба (все виды)</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21938965"/>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Велоспорт (шоссе и трек)</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12-14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14-17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0692654"/>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Водное поло</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250847402"/>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Гимнастика спортивная</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8-10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14-17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571405261"/>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Гимнастика художественная</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7-9</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9-13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215399602"/>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Гребля академическая</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424220405"/>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Гребля на байдарках и каноэ</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11-14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666064819"/>
                  </a:ext>
                </a:extLst>
              </a:tr>
            </a:tbl>
          </a:graphicData>
        </a:graphic>
      </p:graphicFrame>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728D2DA8-916C-44E2-A0E0-DCFC2F7DC541}"/>
              </a:ext>
            </a:extLst>
          </p:cNvPr>
          <p:cNvSpPr>
            <a:spLocks noChangeArrowheads="1"/>
          </p:cNvSpPr>
          <p:nvPr/>
        </p:nvSpPr>
        <p:spPr bwMode="auto">
          <a:xfrm>
            <a:off x="0" y="130175"/>
            <a:ext cx="9144000" cy="67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latin typeface="Arial" panose="020B0604020202020204" pitchFamily="34" charset="0"/>
                <a:cs typeface="Times New Roman" panose="02020603050405020304" pitchFamily="18" charset="0"/>
              </a:rPr>
              <a:t>Возрастные нормы для начала занятий спортом и этапы спортивной подготовки</a:t>
            </a:r>
            <a:endParaRPr lang="ru-RU" altLang="ru-RU" sz="2000">
              <a:solidFill>
                <a:schemeClr val="hlink"/>
              </a:solidFill>
              <a:latin typeface="Arial" panose="020B0604020202020204" pitchFamily="34" charset="0"/>
            </a:endParaRPr>
          </a:p>
          <a:p>
            <a:pPr>
              <a:spcBef>
                <a:spcPct val="0"/>
              </a:spcBef>
              <a:buClrTx/>
              <a:buSzTx/>
              <a:buFontTx/>
              <a:buNone/>
            </a:pPr>
            <a:endParaRPr lang="ru-RU" altLang="ru-RU" sz="1800">
              <a:solidFill>
                <a:schemeClr val="hlink"/>
              </a:solidFill>
              <a:latin typeface="Arial" panose="020B0604020202020204" pitchFamily="34" charset="0"/>
            </a:endParaRPr>
          </a:p>
        </p:txBody>
      </p:sp>
      <p:graphicFrame>
        <p:nvGraphicFramePr>
          <p:cNvPr id="35843" name="Group 3">
            <a:extLst>
              <a:ext uri="{FF2B5EF4-FFF2-40B4-BE49-F238E27FC236}">
                <a16:creationId xmlns:a16="http://schemas.microsoft.com/office/drawing/2014/main" id="{508EF5B7-C72B-4485-A6DA-94D2E322C286}"/>
              </a:ext>
            </a:extLst>
          </p:cNvPr>
          <p:cNvGraphicFramePr>
            <a:graphicFrameLocks noGrp="1"/>
          </p:cNvGraphicFramePr>
          <p:nvPr/>
        </p:nvGraphicFramePr>
        <p:xfrm>
          <a:off x="152400" y="1017588"/>
          <a:ext cx="8763000" cy="5668962"/>
        </p:xfrm>
        <a:graphic>
          <a:graphicData uri="http://schemas.openxmlformats.org/drawingml/2006/table">
            <a:tbl>
              <a:tblPr/>
              <a:tblGrid>
                <a:gridCol w="3125788">
                  <a:extLst>
                    <a:ext uri="{9D8B030D-6E8A-4147-A177-3AD203B41FA5}">
                      <a16:colId xmlns:a16="http://schemas.microsoft.com/office/drawing/2014/main" val="3134332720"/>
                    </a:ext>
                  </a:extLst>
                </a:gridCol>
                <a:gridCol w="1370012">
                  <a:extLst>
                    <a:ext uri="{9D8B030D-6E8A-4147-A177-3AD203B41FA5}">
                      <a16:colId xmlns:a16="http://schemas.microsoft.com/office/drawing/2014/main" val="161293729"/>
                    </a:ext>
                  </a:extLst>
                </a:gridCol>
                <a:gridCol w="1976438">
                  <a:extLst>
                    <a:ext uri="{9D8B030D-6E8A-4147-A177-3AD203B41FA5}">
                      <a16:colId xmlns:a16="http://schemas.microsoft.com/office/drawing/2014/main" val="3389777283"/>
                    </a:ext>
                  </a:extLst>
                </a:gridCol>
                <a:gridCol w="2290762">
                  <a:extLst>
                    <a:ext uri="{9D8B030D-6E8A-4147-A177-3AD203B41FA5}">
                      <a16:colId xmlns:a16="http://schemas.microsoft.com/office/drawing/2014/main" val="3326280406"/>
                    </a:ext>
                  </a:extLst>
                </a:gridCol>
              </a:tblGrid>
              <a:tr h="640050">
                <a:tc rowSpan="2">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Вид спорта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gridSpan="3">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Возраст (лет), этапы</a:t>
                      </a:r>
                      <a:endPar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155795992"/>
                  </a:ext>
                </a:extLst>
              </a:tr>
              <a:tr h="640050">
                <a:tc vMerge="1">
                  <a:txBody>
                    <a:bodyPr/>
                    <a:lstStyle/>
                    <a:p>
                      <a:endParaRPr lang="ru-RU"/>
                    </a:p>
                  </a:txBody>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Начальный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Учебно-тренировочный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Спортивного совершенствования</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057157874"/>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Конный спорт</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271183552"/>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Конькобежный спорт</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575611736"/>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Легкая атлетика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310019265"/>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Лыжный спорт</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9-12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403600927"/>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Горные лыжи</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8-11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11-15</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15-17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948647666"/>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Прыжки с трамплина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9-11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976250252"/>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Парусный спорт</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9-12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35240014"/>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Плавание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7-10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11-14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15-17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231975537"/>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Прыжки в воду</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8-11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12-15</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15-17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77511184"/>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Ручной мяч</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086937314"/>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Санный спорт</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11-14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14-17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737842599"/>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Современное пятиборье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075574720"/>
                  </a:ext>
                </a:extLst>
              </a:tr>
            </a:tbl>
          </a:graphicData>
        </a:graphic>
      </p:graphicFrame>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95C52399-F956-4079-A23E-1D424D2F2CD1}"/>
              </a:ext>
            </a:extLst>
          </p:cNvPr>
          <p:cNvSpPr>
            <a:spLocks noChangeArrowheads="1"/>
          </p:cNvSpPr>
          <p:nvPr/>
        </p:nvSpPr>
        <p:spPr bwMode="auto">
          <a:xfrm>
            <a:off x="0" y="130175"/>
            <a:ext cx="9144000" cy="67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latin typeface="Arial" panose="020B0604020202020204" pitchFamily="34" charset="0"/>
                <a:cs typeface="Times New Roman" panose="02020603050405020304" pitchFamily="18" charset="0"/>
              </a:rPr>
              <a:t>Возрастные нормы для начала занятий спортом и этапы спортивной подготовки</a:t>
            </a:r>
            <a:endParaRPr lang="ru-RU" altLang="ru-RU" sz="2000">
              <a:solidFill>
                <a:schemeClr val="hlink"/>
              </a:solidFill>
              <a:latin typeface="Arial" panose="020B0604020202020204" pitchFamily="34" charset="0"/>
            </a:endParaRPr>
          </a:p>
          <a:p>
            <a:pPr>
              <a:spcBef>
                <a:spcPct val="0"/>
              </a:spcBef>
              <a:buClrTx/>
              <a:buSzTx/>
              <a:buFontTx/>
              <a:buNone/>
            </a:pPr>
            <a:endParaRPr lang="ru-RU" altLang="ru-RU" sz="1800">
              <a:solidFill>
                <a:schemeClr val="hlink"/>
              </a:solidFill>
              <a:latin typeface="Arial" panose="020B0604020202020204" pitchFamily="34" charset="0"/>
            </a:endParaRPr>
          </a:p>
        </p:txBody>
      </p:sp>
      <p:graphicFrame>
        <p:nvGraphicFramePr>
          <p:cNvPr id="38915" name="Group 3">
            <a:extLst>
              <a:ext uri="{FF2B5EF4-FFF2-40B4-BE49-F238E27FC236}">
                <a16:creationId xmlns:a16="http://schemas.microsoft.com/office/drawing/2014/main" id="{0A0E95ED-D2D6-45D8-80F3-9A3159F8F62E}"/>
              </a:ext>
            </a:extLst>
          </p:cNvPr>
          <p:cNvGraphicFramePr>
            <a:graphicFrameLocks noGrp="1"/>
          </p:cNvGraphicFramePr>
          <p:nvPr/>
        </p:nvGraphicFramePr>
        <p:xfrm>
          <a:off x="152400" y="1017588"/>
          <a:ext cx="8763000" cy="5668962"/>
        </p:xfrm>
        <a:graphic>
          <a:graphicData uri="http://schemas.openxmlformats.org/drawingml/2006/table">
            <a:tbl>
              <a:tblPr/>
              <a:tblGrid>
                <a:gridCol w="3125788">
                  <a:extLst>
                    <a:ext uri="{9D8B030D-6E8A-4147-A177-3AD203B41FA5}">
                      <a16:colId xmlns:a16="http://schemas.microsoft.com/office/drawing/2014/main" val="3035240553"/>
                    </a:ext>
                  </a:extLst>
                </a:gridCol>
                <a:gridCol w="1370012">
                  <a:extLst>
                    <a:ext uri="{9D8B030D-6E8A-4147-A177-3AD203B41FA5}">
                      <a16:colId xmlns:a16="http://schemas.microsoft.com/office/drawing/2014/main" val="999251485"/>
                    </a:ext>
                  </a:extLst>
                </a:gridCol>
                <a:gridCol w="1976438">
                  <a:extLst>
                    <a:ext uri="{9D8B030D-6E8A-4147-A177-3AD203B41FA5}">
                      <a16:colId xmlns:a16="http://schemas.microsoft.com/office/drawing/2014/main" val="2728006283"/>
                    </a:ext>
                  </a:extLst>
                </a:gridCol>
                <a:gridCol w="2290762">
                  <a:extLst>
                    <a:ext uri="{9D8B030D-6E8A-4147-A177-3AD203B41FA5}">
                      <a16:colId xmlns:a16="http://schemas.microsoft.com/office/drawing/2014/main" val="2894594958"/>
                    </a:ext>
                  </a:extLst>
                </a:gridCol>
              </a:tblGrid>
              <a:tr h="640050">
                <a:tc rowSpan="2">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Вид спорта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gridSpan="3">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Возраст (лет), этапы</a:t>
                      </a:r>
                      <a:endPar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4188829982"/>
                  </a:ext>
                </a:extLst>
              </a:tr>
              <a:tr h="640050">
                <a:tc vMerge="1">
                  <a:txBody>
                    <a:bodyPr/>
                    <a:lstStyle/>
                    <a:p>
                      <a:endParaRPr lang="ru-RU"/>
                    </a:p>
                  </a:txBody>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Начальный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Учебно-тренировочный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Спортивного совершенствования</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738658041"/>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Стрелковый спорт</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11-14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16-18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97413324"/>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Стрельба из лука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616791889"/>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Теннис</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7-10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11-15</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15-17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467121432"/>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Тяжелая атлетика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13-14</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14-17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578268933"/>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Фехтование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16-18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001165252"/>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Фигурное катание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7-9</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9-13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13-17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60451268"/>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Футбол</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734313309"/>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Хоккей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10-12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12-17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17-18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536894356"/>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Шахматы</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9-13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11-17</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15-18</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659598851"/>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242874593"/>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662718368"/>
                  </a:ext>
                </a:extLst>
              </a:tr>
              <a:tr h="365739">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28530712"/>
                  </a:ext>
                </a:extLst>
              </a:tr>
            </a:tbl>
          </a:graphicData>
        </a:graphic>
      </p:graphicFrame>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a:extLst>
              <a:ext uri="{FF2B5EF4-FFF2-40B4-BE49-F238E27FC236}">
                <a16:creationId xmlns:a16="http://schemas.microsoft.com/office/drawing/2014/main" id="{994E2395-3079-49DD-BC6F-40D61011F13B}"/>
              </a:ext>
            </a:extLst>
          </p:cNvPr>
          <p:cNvSpPr>
            <a:spLocks noGrp="1" noRot="1" noChangeArrowheads="1"/>
          </p:cNvSpPr>
          <p:nvPr>
            <p:ph type="title"/>
          </p:nvPr>
        </p:nvSpPr>
        <p:spPr/>
        <p:txBody>
          <a:bodyPr/>
          <a:lstStyle/>
          <a:p>
            <a:pPr eaLnBrk="1" hangingPunct="1">
              <a:defRPr/>
            </a:pPr>
            <a:r>
              <a:rPr lang="ru-RU" altLang="ru-RU" sz="2800"/>
              <a:t>Этапы многолетней спортивной подготовки (согласно закона о ФКиС и нормативов спортивных школ)</a:t>
            </a:r>
          </a:p>
        </p:txBody>
      </p:sp>
      <p:sp>
        <p:nvSpPr>
          <p:cNvPr id="143363" name="Rectangle 3">
            <a:extLst>
              <a:ext uri="{FF2B5EF4-FFF2-40B4-BE49-F238E27FC236}">
                <a16:creationId xmlns:a16="http://schemas.microsoft.com/office/drawing/2014/main" id="{2F54D43C-FA78-4C3F-8327-D303FFCE77E3}"/>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1) спортивно-оздоровительный этап;</a:t>
            </a:r>
          </a:p>
          <a:p>
            <a:pPr eaLnBrk="1" hangingPunct="1">
              <a:buFont typeface="Wingdings" panose="05000000000000000000" pitchFamily="2" charset="2"/>
              <a:buNone/>
              <a:defRPr/>
            </a:pPr>
            <a:r>
              <a:rPr lang="ru-RU" altLang="ru-RU"/>
              <a:t>2) этап начальной подготовки;</a:t>
            </a:r>
          </a:p>
          <a:p>
            <a:pPr eaLnBrk="1" hangingPunct="1">
              <a:buFont typeface="Wingdings" panose="05000000000000000000" pitchFamily="2" charset="2"/>
              <a:buNone/>
              <a:defRPr/>
            </a:pPr>
            <a:r>
              <a:rPr lang="ru-RU" altLang="ru-RU"/>
              <a:t>3) учебно-тренировочный этап;</a:t>
            </a:r>
          </a:p>
          <a:p>
            <a:pPr eaLnBrk="1" hangingPunct="1">
              <a:buFont typeface="Wingdings" panose="05000000000000000000" pitchFamily="2" charset="2"/>
              <a:buNone/>
              <a:defRPr/>
            </a:pPr>
            <a:r>
              <a:rPr lang="ru-RU" altLang="ru-RU"/>
              <a:t>4) этап совершенствования спортивного мастерства;</a:t>
            </a:r>
          </a:p>
          <a:p>
            <a:pPr eaLnBrk="1" hangingPunct="1">
              <a:buFont typeface="Wingdings" panose="05000000000000000000" pitchFamily="2" charset="2"/>
              <a:buNone/>
              <a:defRPr/>
            </a:pPr>
            <a:r>
              <a:rPr lang="ru-RU" altLang="ru-RU"/>
              <a:t>5) этап высшего спортивного мастерства.</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B6DC950F-B713-4C84-964B-27D7C4A8351E}"/>
              </a:ext>
            </a:extLst>
          </p:cNvPr>
          <p:cNvSpPr>
            <a:spLocks noGrp="1" noRot="1" noChangeArrowheads="1"/>
          </p:cNvSpPr>
          <p:nvPr>
            <p:ph type="title"/>
          </p:nvPr>
        </p:nvSpPr>
        <p:spPr/>
        <p:txBody>
          <a:bodyPr/>
          <a:lstStyle/>
          <a:p>
            <a:pPr eaLnBrk="1" hangingPunct="1">
              <a:defRPr/>
            </a:pPr>
            <a:r>
              <a:rPr lang="ru-RU" altLang="ru-RU"/>
              <a:t>Искусственный отбор:</a:t>
            </a:r>
          </a:p>
        </p:txBody>
      </p:sp>
      <p:sp>
        <p:nvSpPr>
          <p:cNvPr id="98307" name="Rectangle 3">
            <a:extLst>
              <a:ext uri="{FF2B5EF4-FFF2-40B4-BE49-F238E27FC236}">
                <a16:creationId xmlns:a16="http://schemas.microsoft.com/office/drawing/2014/main" id="{64D9B87C-2AC5-4C8F-806B-5845520EFAD0}"/>
              </a:ext>
            </a:extLst>
          </p:cNvPr>
          <p:cNvSpPr>
            <a:spLocks noGrp="1" noChangeArrowheads="1"/>
          </p:cNvSpPr>
          <p:nvPr>
            <p:ph type="body" idx="1"/>
          </p:nvPr>
        </p:nvSpPr>
        <p:spPr/>
        <p:txBody>
          <a:bodyPr/>
          <a:lstStyle/>
          <a:p>
            <a:pPr eaLnBrk="1" hangingPunct="1">
              <a:buFontTx/>
              <a:buChar char="-"/>
              <a:defRPr/>
            </a:pPr>
            <a:r>
              <a:rPr lang="ru-RU" altLang="ru-RU"/>
              <a:t>разработка и осуществление мероприятий спортивного отбора по определенным критериям, позволяющим выделить наиболее «сильных», перспективных и одаренных спортсменов из числа занимающихся данным видом спорта;</a:t>
            </a:r>
          </a:p>
          <a:p>
            <a:pPr eaLnBrk="1" hangingPunct="1">
              <a:buFontTx/>
              <a:buChar char="-"/>
              <a:defRPr/>
            </a:pPr>
            <a:r>
              <a:rPr lang="ru-RU" altLang="ru-RU"/>
              <a:t>отсев неперспективных спортсменов.</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a:extLst>
              <a:ext uri="{FF2B5EF4-FFF2-40B4-BE49-F238E27FC236}">
                <a16:creationId xmlns:a16="http://schemas.microsoft.com/office/drawing/2014/main" id="{A9FF4787-3BE3-469E-A1E9-61ACC37AF10B}"/>
              </a:ext>
            </a:extLst>
          </p:cNvPr>
          <p:cNvSpPr>
            <a:spLocks noGrp="1" noRot="1" noChangeArrowheads="1"/>
          </p:cNvSpPr>
          <p:nvPr>
            <p:ph type="title"/>
          </p:nvPr>
        </p:nvSpPr>
        <p:spPr>
          <a:xfrm>
            <a:off x="457200" y="274638"/>
            <a:ext cx="8686800" cy="1143000"/>
          </a:xfrm>
        </p:spPr>
        <p:txBody>
          <a:bodyPr/>
          <a:lstStyle/>
          <a:p>
            <a:pPr eaLnBrk="1" hangingPunct="1">
              <a:defRPr/>
            </a:pPr>
            <a:r>
              <a:rPr lang="ru-RU" altLang="ru-RU" sz="4000"/>
              <a:t>Этапы многолетней спортивной подготовки (как вариант)</a:t>
            </a:r>
          </a:p>
        </p:txBody>
      </p:sp>
      <p:sp>
        <p:nvSpPr>
          <p:cNvPr id="142339" name="Rectangle 3">
            <a:extLst>
              <a:ext uri="{FF2B5EF4-FFF2-40B4-BE49-F238E27FC236}">
                <a16:creationId xmlns:a16="http://schemas.microsoft.com/office/drawing/2014/main" id="{28E9F314-D3EE-4F91-8331-CEC6AD35852F}"/>
              </a:ext>
            </a:extLst>
          </p:cNvPr>
          <p:cNvSpPr>
            <a:spLocks noGrp="1" noChangeArrowheads="1"/>
          </p:cNvSpPr>
          <p:nvPr>
            <p:ph type="body" idx="1"/>
          </p:nvPr>
        </p:nvSpPr>
        <p:spPr/>
        <p:txBody>
          <a:bodyPr/>
          <a:lstStyle/>
          <a:p>
            <a:pPr eaLnBrk="1" hangingPunct="1">
              <a:buFontTx/>
              <a:buChar char="-"/>
              <a:defRPr/>
            </a:pPr>
            <a:r>
              <a:rPr lang="ru-RU" altLang="ru-RU" sz="2800"/>
              <a:t>Этап предварительной подготовки</a:t>
            </a:r>
          </a:p>
          <a:p>
            <a:pPr eaLnBrk="1" hangingPunct="1">
              <a:buFontTx/>
              <a:buChar char="-"/>
              <a:defRPr/>
            </a:pPr>
            <a:r>
              <a:rPr lang="ru-RU" altLang="ru-RU" sz="2800"/>
              <a:t>Этап начальной спортивной подготовки</a:t>
            </a:r>
          </a:p>
          <a:p>
            <a:pPr eaLnBrk="1" hangingPunct="1">
              <a:buFontTx/>
              <a:buChar char="-"/>
              <a:defRPr/>
            </a:pPr>
            <a:r>
              <a:rPr lang="ru-RU" altLang="ru-RU" sz="2800"/>
              <a:t>Этап спортивной специализации</a:t>
            </a:r>
          </a:p>
          <a:p>
            <a:pPr eaLnBrk="1" hangingPunct="1">
              <a:buFontTx/>
              <a:buChar char="-"/>
              <a:defRPr/>
            </a:pPr>
            <a:r>
              <a:rPr lang="ru-RU" altLang="ru-RU" sz="2800"/>
              <a:t>Этап углубленной спортивной специализации</a:t>
            </a:r>
          </a:p>
          <a:p>
            <a:pPr eaLnBrk="1" hangingPunct="1">
              <a:buFontTx/>
              <a:buChar char="-"/>
              <a:defRPr/>
            </a:pPr>
            <a:r>
              <a:rPr lang="ru-RU" altLang="ru-RU" sz="2800"/>
              <a:t>Этап спортивного совершенствования</a:t>
            </a:r>
          </a:p>
          <a:p>
            <a:pPr eaLnBrk="1" hangingPunct="1">
              <a:buFontTx/>
              <a:buChar char="-"/>
              <a:defRPr/>
            </a:pPr>
            <a:r>
              <a:rPr lang="ru-RU" altLang="ru-RU" sz="2800"/>
              <a:t>Этап высшего спортивного мастерства</a:t>
            </a:r>
          </a:p>
          <a:p>
            <a:pPr eaLnBrk="1" hangingPunct="1">
              <a:buFontTx/>
              <a:buChar char="-"/>
              <a:defRPr/>
            </a:pPr>
            <a:r>
              <a:rPr lang="ru-RU" altLang="ru-RU" sz="2800"/>
              <a:t>Этап спортивного долголетия</a:t>
            </a:r>
          </a:p>
          <a:p>
            <a:pPr eaLnBrk="1" hangingPunct="1">
              <a:buFontTx/>
              <a:buChar char="-"/>
              <a:defRPr/>
            </a:pPr>
            <a:r>
              <a:rPr lang="ru-RU" altLang="ru-RU" sz="2800"/>
              <a:t>Ветеранский спорт</a:t>
            </a:r>
          </a:p>
        </p:txBody>
      </p:sp>
      <p:sp>
        <p:nvSpPr>
          <p:cNvPr id="94212" name="AutoShape 4">
            <a:hlinkClick r:id="rId2" action="ppaction://hlinksldjump"/>
            <a:extLst>
              <a:ext uri="{FF2B5EF4-FFF2-40B4-BE49-F238E27FC236}">
                <a16:creationId xmlns:a16="http://schemas.microsoft.com/office/drawing/2014/main" id="{01A36F7F-8E78-43DF-A249-6DDB595666FE}"/>
              </a:ext>
            </a:extLst>
          </p:cNvPr>
          <p:cNvSpPr>
            <a:spLocks noChangeArrowheads="1"/>
          </p:cNvSpPr>
          <p:nvPr/>
        </p:nvSpPr>
        <p:spPr bwMode="auto">
          <a:xfrm>
            <a:off x="6629400" y="4648200"/>
            <a:ext cx="2286000" cy="1447800"/>
          </a:xfrm>
          <a:prstGeom prst="irregularSeal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rPr>
              <a:t>содержание</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a:extLst>
              <a:ext uri="{FF2B5EF4-FFF2-40B4-BE49-F238E27FC236}">
                <a16:creationId xmlns:a16="http://schemas.microsoft.com/office/drawing/2014/main" id="{D0F9297C-4DC0-4DB5-B7BF-EBB1AF1467FA}"/>
              </a:ext>
            </a:extLst>
          </p:cNvPr>
          <p:cNvSpPr>
            <a:spLocks noGrp="1" noRot="1" noChangeArrowheads="1"/>
          </p:cNvSpPr>
          <p:nvPr>
            <p:ph type="title"/>
          </p:nvPr>
        </p:nvSpPr>
        <p:spPr/>
        <p:txBody>
          <a:bodyPr/>
          <a:lstStyle/>
          <a:p>
            <a:pPr eaLnBrk="1" hangingPunct="1">
              <a:defRPr/>
            </a:pPr>
            <a:r>
              <a:rPr lang="ru-RU" altLang="ru-RU" sz="2800"/>
              <a:t>Основные критерии соответствия, перехода и распределения этапов подготовки спортсменов</a:t>
            </a:r>
          </a:p>
        </p:txBody>
      </p:sp>
      <p:sp>
        <p:nvSpPr>
          <p:cNvPr id="145411" name="Rectangle 3">
            <a:extLst>
              <a:ext uri="{FF2B5EF4-FFF2-40B4-BE49-F238E27FC236}">
                <a16:creationId xmlns:a16="http://schemas.microsoft.com/office/drawing/2014/main" id="{CAEE0F2D-3A8F-410A-B59B-4BEFA424E7E1}"/>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 возраст (возрастная группа);</a:t>
            </a:r>
          </a:p>
          <a:p>
            <a:pPr eaLnBrk="1" hangingPunct="1">
              <a:buFont typeface="Wingdings" panose="05000000000000000000" pitchFamily="2" charset="2"/>
              <a:buNone/>
              <a:defRPr/>
            </a:pPr>
            <a:r>
              <a:rPr lang="ru-RU" altLang="ru-RU"/>
              <a:t> - продолжительность занятий видом (видами) спорта;</a:t>
            </a:r>
          </a:p>
          <a:p>
            <a:pPr eaLnBrk="1" hangingPunct="1">
              <a:buFont typeface="Wingdings" panose="05000000000000000000" pitchFamily="2" charset="2"/>
              <a:buNone/>
              <a:defRPr/>
            </a:pPr>
            <a:r>
              <a:rPr lang="ru-RU" altLang="ru-RU"/>
              <a:t> - спортивный результат.</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5C5C8618-1BBC-43DF-B1E3-D448A55FCB9C}"/>
              </a:ext>
            </a:extLst>
          </p:cNvPr>
          <p:cNvSpPr>
            <a:spLocks noGrp="1" noRot="1" noChangeArrowheads="1"/>
          </p:cNvSpPr>
          <p:nvPr>
            <p:ph type="title"/>
          </p:nvPr>
        </p:nvSpPr>
        <p:spPr/>
        <p:txBody>
          <a:bodyPr/>
          <a:lstStyle/>
          <a:p>
            <a:pPr eaLnBrk="1" hangingPunct="1">
              <a:defRPr/>
            </a:pPr>
            <a:r>
              <a:rPr lang="ru-RU" altLang="ru-RU"/>
              <a:t>Начальный отбор</a:t>
            </a:r>
          </a:p>
        </p:txBody>
      </p:sp>
      <p:sp>
        <p:nvSpPr>
          <p:cNvPr id="146435" name="Rectangle 3">
            <a:extLst>
              <a:ext uri="{FF2B5EF4-FFF2-40B4-BE49-F238E27FC236}">
                <a16:creationId xmlns:a16="http://schemas.microsoft.com/office/drawing/2014/main" id="{F2554DBE-732D-49D6-B8AC-EF2BD458367C}"/>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sz="2800"/>
              <a:t>Основные критерии:</a:t>
            </a:r>
          </a:p>
          <a:p>
            <a:pPr eaLnBrk="1" hangingPunct="1">
              <a:lnSpc>
                <a:spcPct val="90000"/>
              </a:lnSpc>
              <a:buFont typeface="Wingdings" panose="05000000000000000000" pitchFamily="2" charset="2"/>
              <a:buNone/>
              <a:defRPr/>
            </a:pPr>
            <a:r>
              <a:rPr lang="ru-RU" altLang="ru-RU" sz="2800"/>
              <a:t>-   возраст;</a:t>
            </a:r>
          </a:p>
          <a:p>
            <a:pPr eaLnBrk="1" hangingPunct="1">
              <a:lnSpc>
                <a:spcPct val="90000"/>
              </a:lnSpc>
              <a:buFontTx/>
              <a:buChar char="-"/>
              <a:defRPr/>
            </a:pPr>
            <a:r>
              <a:rPr lang="ru-RU" altLang="ru-RU" sz="2800"/>
              <a:t>уровень здоровья;</a:t>
            </a:r>
          </a:p>
          <a:p>
            <a:pPr eaLnBrk="1" hangingPunct="1">
              <a:lnSpc>
                <a:spcPct val="90000"/>
              </a:lnSpc>
              <a:buFontTx/>
              <a:buChar char="-"/>
              <a:defRPr/>
            </a:pPr>
            <a:r>
              <a:rPr lang="ru-RU" altLang="ru-RU" sz="2800"/>
              <a:t>уровень физического развития (морфологические и функциональные критерии, учет паспортного и биологического возраста);</a:t>
            </a:r>
          </a:p>
          <a:p>
            <a:pPr eaLnBrk="1" hangingPunct="1">
              <a:lnSpc>
                <a:spcPct val="90000"/>
              </a:lnSpc>
              <a:buFontTx/>
              <a:buChar char="-"/>
              <a:defRPr/>
            </a:pPr>
            <a:r>
              <a:rPr lang="ru-RU" altLang="ru-RU" sz="2800"/>
              <a:t>морфо-функциональные особенности ближайших родственников (родители, дедушки, бабушки, братья, сестры).</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3E40C157-2B82-4932-AD15-CDB84C4EB4E2}"/>
              </a:ext>
            </a:extLst>
          </p:cNvPr>
          <p:cNvSpPr>
            <a:spLocks noGrp="1" noRot="1" noChangeArrowheads="1"/>
          </p:cNvSpPr>
          <p:nvPr>
            <p:ph type="title"/>
          </p:nvPr>
        </p:nvSpPr>
        <p:spPr/>
        <p:txBody>
          <a:bodyPr/>
          <a:lstStyle/>
          <a:p>
            <a:pPr eaLnBrk="1" hangingPunct="1">
              <a:defRPr/>
            </a:pPr>
            <a:r>
              <a:rPr lang="ru-RU" altLang="ru-RU" sz="4000" i="1"/>
              <a:t>Морфологические показатели:</a:t>
            </a:r>
          </a:p>
        </p:txBody>
      </p:sp>
      <p:sp>
        <p:nvSpPr>
          <p:cNvPr id="39939" name="Rectangle 3">
            <a:extLst>
              <a:ext uri="{FF2B5EF4-FFF2-40B4-BE49-F238E27FC236}">
                <a16:creationId xmlns:a16="http://schemas.microsoft.com/office/drawing/2014/main" id="{36F5ED20-7B52-4907-AA19-621A5B93B0EF}"/>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 рост;</a:t>
            </a:r>
          </a:p>
          <a:p>
            <a:pPr eaLnBrk="1" hangingPunct="1">
              <a:buFont typeface="Wingdings" panose="05000000000000000000" pitchFamily="2" charset="2"/>
              <a:buNone/>
              <a:defRPr/>
            </a:pPr>
            <a:r>
              <a:rPr lang="ru-RU" altLang="ru-RU"/>
              <a:t>   - масса тела;</a:t>
            </a:r>
          </a:p>
          <a:p>
            <a:pPr eaLnBrk="1" hangingPunct="1">
              <a:buFont typeface="Wingdings" panose="05000000000000000000" pitchFamily="2" charset="2"/>
              <a:buNone/>
              <a:defRPr/>
            </a:pPr>
            <a:r>
              <a:rPr lang="ru-RU" altLang="ru-RU"/>
              <a:t>   - относительная длина рук и ног;</a:t>
            </a:r>
          </a:p>
          <a:p>
            <a:pPr eaLnBrk="1" hangingPunct="1">
              <a:buFont typeface="Wingdings" panose="05000000000000000000" pitchFamily="2" charset="2"/>
              <a:buNone/>
              <a:defRPr/>
            </a:pPr>
            <a:r>
              <a:rPr lang="ru-RU" altLang="ru-RU"/>
              <a:t>   - соотношение длины туловища и ног;</a:t>
            </a:r>
          </a:p>
          <a:p>
            <a:pPr eaLnBrk="1" hangingPunct="1">
              <a:buFont typeface="Wingdings" panose="05000000000000000000" pitchFamily="2" charset="2"/>
              <a:buNone/>
              <a:defRPr/>
            </a:pPr>
            <a:r>
              <a:rPr lang="ru-RU" altLang="ru-RU"/>
              <a:t>   - размах рук;</a:t>
            </a:r>
          </a:p>
          <a:p>
            <a:pPr eaLnBrk="1" hangingPunct="1">
              <a:buFont typeface="Wingdings" panose="05000000000000000000" pitchFamily="2" charset="2"/>
              <a:buNone/>
              <a:defRPr/>
            </a:pPr>
            <a:r>
              <a:rPr lang="ru-RU" altLang="ru-RU"/>
              <a:t>     и др.</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34489A9C-3690-49FF-8E8D-5C76111D7DB6}"/>
              </a:ext>
            </a:extLst>
          </p:cNvPr>
          <p:cNvSpPr>
            <a:spLocks noGrp="1" noRot="1" noChangeArrowheads="1"/>
          </p:cNvSpPr>
          <p:nvPr>
            <p:ph type="title"/>
          </p:nvPr>
        </p:nvSpPr>
        <p:spPr/>
        <p:txBody>
          <a:bodyPr/>
          <a:lstStyle/>
          <a:p>
            <a:pPr eaLnBrk="1" hangingPunct="1">
              <a:defRPr/>
            </a:pPr>
            <a:r>
              <a:rPr lang="ru-RU" altLang="ru-RU" sz="4000" i="1"/>
              <a:t>Физиологические показатели:</a:t>
            </a:r>
          </a:p>
        </p:txBody>
      </p:sp>
      <p:sp>
        <p:nvSpPr>
          <p:cNvPr id="40963" name="Rectangle 3">
            <a:extLst>
              <a:ext uri="{FF2B5EF4-FFF2-40B4-BE49-F238E27FC236}">
                <a16:creationId xmlns:a16="http://schemas.microsoft.com/office/drawing/2014/main" id="{794A4EED-E977-4200-8AE1-C33E10495AB8}"/>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 частота сердечных сокращений (ЧСС)    в покое и реакция на нагрузку;</a:t>
            </a:r>
          </a:p>
          <a:p>
            <a:pPr eaLnBrk="1" hangingPunct="1">
              <a:buFont typeface="Wingdings" panose="05000000000000000000" pitchFamily="2" charset="2"/>
              <a:buNone/>
              <a:defRPr/>
            </a:pPr>
            <a:r>
              <a:rPr lang="ru-RU" altLang="ru-RU"/>
              <a:t>   - жизненная емкость легких (ЖЕЛ);</a:t>
            </a:r>
          </a:p>
          <a:p>
            <a:pPr eaLnBrk="1" hangingPunct="1">
              <a:buFont typeface="Wingdings" panose="05000000000000000000" pitchFamily="2" charset="2"/>
              <a:buNone/>
              <a:defRPr/>
            </a:pPr>
            <a:r>
              <a:rPr lang="ru-RU" altLang="ru-RU"/>
              <a:t>   - степ-тест;</a:t>
            </a:r>
          </a:p>
          <a:p>
            <a:pPr eaLnBrk="1" hangingPunct="1">
              <a:buFont typeface="Wingdings" panose="05000000000000000000" pitchFamily="2" charset="2"/>
              <a:buNone/>
              <a:defRPr/>
            </a:pPr>
            <a:r>
              <a:rPr lang="ru-RU" altLang="ru-RU"/>
              <a:t>   - проба Ромберга;</a:t>
            </a:r>
          </a:p>
          <a:p>
            <a:pPr eaLnBrk="1" hangingPunct="1">
              <a:buFont typeface="Wingdings" panose="05000000000000000000" pitchFamily="2" charset="2"/>
              <a:buNone/>
              <a:defRPr/>
            </a:pPr>
            <a:r>
              <a:rPr lang="ru-RU" altLang="ru-RU"/>
              <a:t>   - подвижность в суставах, позвоночнике;        - и др.</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9DB09F6A-292F-4334-B166-6AF002A9F311}"/>
              </a:ext>
            </a:extLst>
          </p:cNvPr>
          <p:cNvSpPr>
            <a:spLocks noGrp="1" noRot="1" noChangeArrowheads="1"/>
          </p:cNvSpPr>
          <p:nvPr>
            <p:ph type="title"/>
          </p:nvPr>
        </p:nvSpPr>
        <p:spPr/>
        <p:txBody>
          <a:bodyPr/>
          <a:lstStyle/>
          <a:p>
            <a:pPr eaLnBrk="1" hangingPunct="1">
              <a:defRPr/>
            </a:pPr>
            <a:r>
              <a:rPr lang="ru-RU" altLang="ru-RU" i="1"/>
              <a:t>Биохимические показатели:</a:t>
            </a:r>
          </a:p>
        </p:txBody>
      </p:sp>
      <p:sp>
        <p:nvSpPr>
          <p:cNvPr id="41987" name="Rectangle 3">
            <a:extLst>
              <a:ext uri="{FF2B5EF4-FFF2-40B4-BE49-F238E27FC236}">
                <a16:creationId xmlns:a16="http://schemas.microsoft.com/office/drawing/2014/main" id="{820E3397-4C89-4BBC-A3C4-0FE11FAFACEB}"/>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иммуноглобулины, лимфоциты, гемоглобин и др., биопсия мышц (определение типа мышечных волокон, их соотношения, метаболизма в тканях после выполнения интенсивных физических нагрузок и т. п.).</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4">
            <a:extLst>
              <a:ext uri="{FF2B5EF4-FFF2-40B4-BE49-F238E27FC236}">
                <a16:creationId xmlns:a16="http://schemas.microsoft.com/office/drawing/2014/main" id="{16822677-A31E-40FD-8F43-F129DF4FC94E}"/>
              </a:ext>
            </a:extLst>
          </p:cNvPr>
          <p:cNvSpPr>
            <a:spLocks noChangeArrowheads="1"/>
          </p:cNvSpPr>
          <p:nvPr/>
        </p:nvSpPr>
        <p:spPr bwMode="auto">
          <a:xfrm>
            <a:off x="304800" y="1588"/>
            <a:ext cx="8686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latin typeface="Arial" panose="020B0604020202020204" pitchFamily="34" charset="0"/>
                <a:cs typeface="Times New Roman" panose="02020603050405020304" pitchFamily="18" charset="0"/>
              </a:rPr>
              <a:t>Прогностически значимые признаки, которые необходимо учитывать при массовом отборе юных спортсменов в ДЮСШ, СДЮШОР, УОР</a:t>
            </a:r>
            <a:endParaRPr lang="ru-RU" altLang="ru-RU" sz="2000">
              <a:solidFill>
                <a:schemeClr val="hlink"/>
              </a:solidFill>
              <a:latin typeface="Arial" panose="020B0604020202020204" pitchFamily="34" charset="0"/>
            </a:endParaRPr>
          </a:p>
          <a:p>
            <a:pPr algn="ctr">
              <a:spcBef>
                <a:spcPct val="0"/>
              </a:spcBef>
              <a:buClrTx/>
              <a:buSzTx/>
              <a:buFontTx/>
              <a:buNone/>
            </a:pPr>
            <a:endParaRPr lang="ru-RU" altLang="ru-RU" sz="2000">
              <a:solidFill>
                <a:schemeClr val="hlink"/>
              </a:solidFill>
              <a:latin typeface="Arial" panose="020B0604020202020204" pitchFamily="34" charset="0"/>
            </a:endParaRPr>
          </a:p>
        </p:txBody>
      </p:sp>
      <p:graphicFrame>
        <p:nvGraphicFramePr>
          <p:cNvPr id="44463" name="Group 431">
            <a:extLst>
              <a:ext uri="{FF2B5EF4-FFF2-40B4-BE49-F238E27FC236}">
                <a16:creationId xmlns:a16="http://schemas.microsoft.com/office/drawing/2014/main" id="{A75CB7E0-203F-4448-B7DD-324B39A4EC5B}"/>
              </a:ext>
            </a:extLst>
          </p:cNvPr>
          <p:cNvGraphicFramePr>
            <a:graphicFrameLocks noGrp="1"/>
          </p:cNvGraphicFramePr>
          <p:nvPr/>
        </p:nvGraphicFramePr>
        <p:xfrm>
          <a:off x="228600" y="919163"/>
          <a:ext cx="8915400" cy="5943600"/>
        </p:xfrm>
        <a:graphic>
          <a:graphicData uri="http://schemas.openxmlformats.org/drawingml/2006/table">
            <a:tbl>
              <a:tblPr/>
              <a:tblGrid>
                <a:gridCol w="4191000">
                  <a:extLst>
                    <a:ext uri="{9D8B030D-6E8A-4147-A177-3AD203B41FA5}">
                      <a16:colId xmlns:a16="http://schemas.microsoft.com/office/drawing/2014/main" val="3474332613"/>
                    </a:ext>
                  </a:extLst>
                </a:gridCol>
                <a:gridCol w="2209800">
                  <a:extLst>
                    <a:ext uri="{9D8B030D-6E8A-4147-A177-3AD203B41FA5}">
                      <a16:colId xmlns:a16="http://schemas.microsoft.com/office/drawing/2014/main" val="1070026430"/>
                    </a:ext>
                  </a:extLst>
                </a:gridCol>
                <a:gridCol w="2514600">
                  <a:extLst>
                    <a:ext uri="{9D8B030D-6E8A-4147-A177-3AD203B41FA5}">
                      <a16:colId xmlns:a16="http://schemas.microsoft.com/office/drawing/2014/main" val="2042077376"/>
                    </a:ext>
                  </a:extLst>
                </a:gridCol>
              </a:tblGrid>
              <a:tr h="542925">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Признаки </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Массовый просмотр детей</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Отбор в учебно-тренировочные группы</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222779343"/>
                  </a:ext>
                </a:extLst>
              </a:tr>
              <a:tr h="182563">
                <a:tc gridSpan="3">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Физическое развитие:</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123989923"/>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а) длина тела</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309869415"/>
                  </a:ext>
                </a:extLst>
              </a:tr>
              <a:tr h="18256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 весо-ростовой индекс</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051989708"/>
                  </a:ext>
                </a:extLst>
              </a:tr>
              <a:tr h="18256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 жизненная емкость легких</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504449516"/>
                  </a:ext>
                </a:extLst>
              </a:tr>
              <a:tr h="18256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 окружность грудной клетки</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73089552"/>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Д) сила мышц-сгибателей кисти</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725911598"/>
                  </a:ext>
                </a:extLst>
              </a:tr>
              <a:tr h="18256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е) длина стопы</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521134002"/>
                  </a:ext>
                </a:extLst>
              </a:tr>
              <a:tr h="182563">
                <a:tc gridSpan="3">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Общая физическая подготовленность:</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125482010"/>
                  </a:ext>
                </a:extLst>
              </a:tr>
              <a:tr h="18256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а) бег на 30 м со старта</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520986018"/>
                  </a:ext>
                </a:extLst>
              </a:tr>
              <a:tr h="18256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 непрерывный бег 5 мин</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788681423"/>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 скоростной бег на месте 10 с</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89237238"/>
                  </a:ext>
                </a:extLst>
              </a:tr>
              <a:tr h="18256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 челночный бег 3х10 м</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783778729"/>
                  </a:ext>
                </a:extLst>
              </a:tr>
              <a:tr h="18256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Д) прыжок в длину с места</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742192519"/>
                  </a:ext>
                </a:extLst>
              </a:tr>
              <a:tr h="18256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е) подтягивание в висе</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057255098"/>
                  </a:ext>
                </a:extLst>
              </a:tr>
              <a:tr h="18256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ж) бросок мяча 2 кг</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374179613"/>
                  </a:ext>
                </a:extLst>
              </a:tr>
              <a:tr h="1762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З) прыжок в высоту с места</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165760332"/>
                  </a:ext>
                </a:extLst>
              </a:tr>
            </a:tbl>
          </a:graphicData>
        </a:graphic>
      </p:graphicFrame>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4">
            <a:extLst>
              <a:ext uri="{FF2B5EF4-FFF2-40B4-BE49-F238E27FC236}">
                <a16:creationId xmlns:a16="http://schemas.microsoft.com/office/drawing/2014/main" id="{52313209-477B-435B-A0F4-09CDD0C2FC01}"/>
              </a:ext>
            </a:extLst>
          </p:cNvPr>
          <p:cNvSpPr>
            <a:spLocks noChangeArrowheads="1"/>
          </p:cNvSpPr>
          <p:nvPr/>
        </p:nvSpPr>
        <p:spPr bwMode="auto">
          <a:xfrm>
            <a:off x="609600" y="0"/>
            <a:ext cx="82296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1600">
                <a:solidFill>
                  <a:schemeClr val="hlink"/>
                </a:solidFill>
                <a:latin typeface="Arial" panose="020B0604020202020204" pitchFamily="34" charset="0"/>
                <a:cs typeface="Times New Roman" panose="02020603050405020304" pitchFamily="18" charset="0"/>
              </a:rPr>
              <a:t>Требования, предъявляемые к занимающимся р</a:t>
            </a:r>
            <a:r>
              <a:rPr lang="ru-RU" altLang="ru-RU" sz="1600">
                <a:solidFill>
                  <a:schemeClr val="hlink"/>
                </a:solidFill>
                <a:latin typeface="Arial" panose="020B0604020202020204" pitchFamily="34" charset="0"/>
              </a:rPr>
              <a:t>я</a:t>
            </a:r>
            <a:r>
              <a:rPr lang="ru-RU" altLang="ru-RU" sz="1600">
                <a:solidFill>
                  <a:schemeClr val="hlink"/>
                </a:solidFill>
                <a:latin typeface="Arial" panose="020B0604020202020204" pitchFamily="34" charset="0"/>
                <a:cs typeface="Times New Roman" panose="02020603050405020304" pitchFamily="18" charset="0"/>
              </a:rPr>
              <a:t>дом видов спорта</a:t>
            </a:r>
            <a:endParaRPr lang="ru-RU" altLang="ru-RU" sz="1600">
              <a:solidFill>
                <a:schemeClr val="hlink"/>
              </a:solidFill>
              <a:latin typeface="Arial" panose="020B0604020202020204" pitchFamily="34" charset="0"/>
            </a:endParaRPr>
          </a:p>
          <a:p>
            <a:pPr algn="ctr">
              <a:spcBef>
                <a:spcPct val="0"/>
              </a:spcBef>
              <a:buClrTx/>
              <a:buSzTx/>
              <a:buFontTx/>
              <a:buNone/>
            </a:pPr>
            <a:endParaRPr lang="ru-RU" altLang="ru-RU" sz="1600">
              <a:solidFill>
                <a:schemeClr val="hlink"/>
              </a:solidFill>
              <a:latin typeface="Arial" panose="020B0604020202020204" pitchFamily="34" charset="0"/>
            </a:endParaRPr>
          </a:p>
        </p:txBody>
      </p:sp>
      <p:graphicFrame>
        <p:nvGraphicFramePr>
          <p:cNvPr id="45344" name="Group 288">
            <a:extLst>
              <a:ext uri="{FF2B5EF4-FFF2-40B4-BE49-F238E27FC236}">
                <a16:creationId xmlns:a16="http://schemas.microsoft.com/office/drawing/2014/main" id="{FE1A10FD-4DE2-4664-9F6A-7F89683673BA}"/>
              </a:ext>
            </a:extLst>
          </p:cNvPr>
          <p:cNvGraphicFramePr>
            <a:graphicFrameLocks noGrp="1"/>
          </p:cNvGraphicFramePr>
          <p:nvPr/>
        </p:nvGraphicFramePr>
        <p:xfrm>
          <a:off x="152400" y="444500"/>
          <a:ext cx="8991600" cy="6348413"/>
        </p:xfrm>
        <a:graphic>
          <a:graphicData uri="http://schemas.openxmlformats.org/drawingml/2006/table">
            <a:tbl>
              <a:tblPr/>
              <a:tblGrid>
                <a:gridCol w="2359025">
                  <a:extLst>
                    <a:ext uri="{9D8B030D-6E8A-4147-A177-3AD203B41FA5}">
                      <a16:colId xmlns:a16="http://schemas.microsoft.com/office/drawing/2014/main" val="34300470"/>
                    </a:ext>
                  </a:extLst>
                </a:gridCol>
                <a:gridCol w="2898775">
                  <a:extLst>
                    <a:ext uri="{9D8B030D-6E8A-4147-A177-3AD203B41FA5}">
                      <a16:colId xmlns:a16="http://schemas.microsoft.com/office/drawing/2014/main" val="1562807035"/>
                    </a:ext>
                  </a:extLst>
                </a:gridCol>
                <a:gridCol w="2438400">
                  <a:extLst>
                    <a:ext uri="{9D8B030D-6E8A-4147-A177-3AD203B41FA5}">
                      <a16:colId xmlns:a16="http://schemas.microsoft.com/office/drawing/2014/main" val="1875110325"/>
                    </a:ext>
                  </a:extLst>
                </a:gridCol>
                <a:gridCol w="1295400">
                  <a:extLst>
                    <a:ext uri="{9D8B030D-6E8A-4147-A177-3AD203B41FA5}">
                      <a16:colId xmlns:a16="http://schemas.microsoft.com/office/drawing/2014/main" val="3373448589"/>
                    </a:ext>
                  </a:extLst>
                </a:gridCol>
              </a:tblGrid>
              <a:tr h="188913">
                <a:tc rowSpan="2">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Вид спорта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gridSpan="3">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Требования к спортсмену</a:t>
                      </a:r>
                      <a:endParaRPr kumimoji="0" lang="ru-RU" altLang="ru-RU" sz="1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4140487784"/>
                  </a:ext>
                </a:extLst>
              </a:tr>
              <a:tr h="182563">
                <a:tc vMerge="1">
                  <a:txBody>
                    <a:bodyPr/>
                    <a:lstStyle/>
                    <a:p>
                      <a:endParaRPr lang="ru-RU"/>
                    </a:p>
                  </a:txBody>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необходимые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дополняющие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Второстепенные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473383305"/>
                  </a:ext>
                </a:extLst>
              </a:tr>
              <a:tr h="530225">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Баскетбол, волейбол</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Высокий рост, ловкость (плавность движений)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Быстрота, выносливость, прыгучесть</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Гибкость, сила рук и становая сила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5088197"/>
                  </a:ext>
                </a:extLst>
              </a:tr>
              <a:tr h="708025">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Бокс</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Быстрота, ловкость (мягкость и точность движений)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Сила рук, становая сила, выносливость, весо-ростовый показатель более 100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Гибкость, сила ног</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317703772"/>
                  </a:ext>
                </a:extLst>
              </a:tr>
              <a:tr h="5953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Борьба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Ловкость (мягкость и точность движений)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Сила рук, становая сила, выносливость, весо-ростовый показатель более 100, быстрота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Гибкость</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24805293"/>
                  </a:ext>
                </a:extLst>
              </a:tr>
              <a:tr h="708025">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Прыжки в воду. Фигурное катание на коньках</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Ловкость (во всех ее проявлениях), весо-ростовый показатель более 100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Сила, гибкость</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Выносливость, быстрота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239375170"/>
                  </a:ext>
                </a:extLst>
              </a:tr>
              <a:tr h="530225">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Гребля</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Высокий рост, длинные конечности, выносливость, ловкость</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Становая сила, сила рук и ног</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Быстрота, гибкость</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700663869"/>
                  </a:ext>
                </a:extLst>
              </a:tr>
              <a:tr h="623888">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Конькобежный спорт. Лыжный спорт. Легкая атлетика - бег на средние и длинные дистанции</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Выносливость, сила ног, весо-ростовый показатель более 100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Ловкость, становая сила, быстрота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Гибкость, сила рук</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19040052"/>
                  </a:ext>
                </a:extLst>
              </a:tr>
              <a:tr h="744538">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Плавание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Выносливость, гибкость (плечевой и голеностопный суставы), ловкость (координация движений), "чувство воды"</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Высокий рост, сила, весо-ростовый показатель более 100</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Быстрота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657126943"/>
                  </a:ext>
                </a:extLst>
              </a:tr>
              <a:tr h="3540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Стрельба пулевая и стендовая</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Ловкость(тонкая координация движений)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Выносливость</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Сила, гибкость, быстрота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773735395"/>
                  </a:ext>
                </a:extLst>
              </a:tr>
              <a:tr h="371475">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Фехтование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Ловкость (во всех ее проявлениях), быстрота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Высокий рост, сила ног, выносливость</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Гибкость</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467195259"/>
                  </a:ext>
                </a:extLst>
              </a:tr>
            </a:tbl>
          </a:graphicData>
        </a:graphic>
      </p:graphicFrame>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4">
            <a:extLst>
              <a:ext uri="{FF2B5EF4-FFF2-40B4-BE49-F238E27FC236}">
                <a16:creationId xmlns:a16="http://schemas.microsoft.com/office/drawing/2014/main" id="{5FC6F5F3-6EA6-4749-AC0C-6799C04AC849}"/>
              </a:ext>
            </a:extLst>
          </p:cNvPr>
          <p:cNvSpPr>
            <a:spLocks noChangeArrowheads="1"/>
          </p:cNvSpPr>
          <p:nvPr/>
        </p:nvSpPr>
        <p:spPr bwMode="auto">
          <a:xfrm>
            <a:off x="0" y="-144463"/>
            <a:ext cx="9144000" cy="825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1600">
                <a:solidFill>
                  <a:schemeClr val="hlink"/>
                </a:solidFill>
                <a:latin typeface="Arial" panose="020B0604020202020204" pitchFamily="34" charset="0"/>
                <a:cs typeface="Times New Roman" panose="02020603050405020304" pitchFamily="18" charset="0"/>
              </a:rPr>
              <a:t>Степень влияния различных физических качеств и морфо-функциональных показателей на результативность в видах спорта</a:t>
            </a:r>
            <a:endParaRPr lang="ru-RU" altLang="ru-RU" sz="1600">
              <a:solidFill>
                <a:schemeClr val="hlink"/>
              </a:solidFill>
              <a:latin typeface="Arial" panose="020B0604020202020204" pitchFamily="34" charset="0"/>
            </a:endParaRPr>
          </a:p>
          <a:p>
            <a:pPr>
              <a:spcBef>
                <a:spcPct val="0"/>
              </a:spcBef>
              <a:buClrTx/>
              <a:buSzTx/>
              <a:buFontTx/>
              <a:buNone/>
            </a:pPr>
            <a:endParaRPr lang="ru-RU" altLang="ru-RU" sz="1600">
              <a:solidFill>
                <a:schemeClr val="hlink"/>
              </a:solidFill>
              <a:latin typeface="Arial" panose="020B0604020202020204" pitchFamily="34" charset="0"/>
            </a:endParaRPr>
          </a:p>
        </p:txBody>
      </p:sp>
      <p:graphicFrame>
        <p:nvGraphicFramePr>
          <p:cNvPr id="46808" name="Group 728">
            <a:extLst>
              <a:ext uri="{FF2B5EF4-FFF2-40B4-BE49-F238E27FC236}">
                <a16:creationId xmlns:a16="http://schemas.microsoft.com/office/drawing/2014/main" id="{ECDE8FA7-544F-4481-8846-D33C92A8F043}"/>
              </a:ext>
            </a:extLst>
          </p:cNvPr>
          <p:cNvGraphicFramePr>
            <a:graphicFrameLocks noGrp="1"/>
          </p:cNvGraphicFramePr>
          <p:nvPr/>
        </p:nvGraphicFramePr>
        <p:xfrm>
          <a:off x="315913" y="542925"/>
          <a:ext cx="8599487" cy="5954713"/>
        </p:xfrm>
        <a:graphic>
          <a:graphicData uri="http://schemas.openxmlformats.org/drawingml/2006/table">
            <a:tbl>
              <a:tblPr/>
              <a:tblGrid>
                <a:gridCol w="1371600">
                  <a:extLst>
                    <a:ext uri="{9D8B030D-6E8A-4147-A177-3AD203B41FA5}">
                      <a16:colId xmlns:a16="http://schemas.microsoft.com/office/drawing/2014/main" val="1184859729"/>
                    </a:ext>
                  </a:extLst>
                </a:gridCol>
                <a:gridCol w="985837">
                  <a:extLst>
                    <a:ext uri="{9D8B030D-6E8A-4147-A177-3AD203B41FA5}">
                      <a16:colId xmlns:a16="http://schemas.microsoft.com/office/drawing/2014/main" val="4123051237"/>
                    </a:ext>
                  </a:extLst>
                </a:gridCol>
                <a:gridCol w="927100">
                  <a:extLst>
                    <a:ext uri="{9D8B030D-6E8A-4147-A177-3AD203B41FA5}">
                      <a16:colId xmlns:a16="http://schemas.microsoft.com/office/drawing/2014/main" val="2578091890"/>
                    </a:ext>
                  </a:extLst>
                </a:gridCol>
                <a:gridCol w="1019175">
                  <a:extLst>
                    <a:ext uri="{9D8B030D-6E8A-4147-A177-3AD203B41FA5}">
                      <a16:colId xmlns:a16="http://schemas.microsoft.com/office/drawing/2014/main" val="145612914"/>
                    </a:ext>
                  </a:extLst>
                </a:gridCol>
                <a:gridCol w="693738">
                  <a:extLst>
                    <a:ext uri="{9D8B030D-6E8A-4147-A177-3AD203B41FA5}">
                      <a16:colId xmlns:a16="http://schemas.microsoft.com/office/drawing/2014/main" val="2631774958"/>
                    </a:ext>
                  </a:extLst>
                </a:gridCol>
                <a:gridCol w="962025">
                  <a:extLst>
                    <a:ext uri="{9D8B030D-6E8A-4147-A177-3AD203B41FA5}">
                      <a16:colId xmlns:a16="http://schemas.microsoft.com/office/drawing/2014/main" val="596739218"/>
                    </a:ext>
                  </a:extLst>
                </a:gridCol>
                <a:gridCol w="1027112">
                  <a:extLst>
                    <a:ext uri="{9D8B030D-6E8A-4147-A177-3AD203B41FA5}">
                      <a16:colId xmlns:a16="http://schemas.microsoft.com/office/drawing/2014/main" val="4034203236"/>
                    </a:ext>
                  </a:extLst>
                </a:gridCol>
                <a:gridCol w="1612900">
                  <a:extLst>
                    <a:ext uri="{9D8B030D-6E8A-4147-A177-3AD203B41FA5}">
                      <a16:colId xmlns:a16="http://schemas.microsoft.com/office/drawing/2014/main" val="3715649664"/>
                    </a:ext>
                  </a:extLst>
                </a:gridCol>
              </a:tblGrid>
              <a:tr h="274306">
                <a:tc gridSpan="8">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Оценка физических качеств и морфо-функциональных показателей</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721479446"/>
                  </a:ext>
                </a:extLst>
              </a:tr>
              <a:tr h="457181">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Вид спорта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Мышечная сила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Выносливость</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Телосложение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Гибкость</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Координация</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Быстрота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Вестибулярная устойчивость</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172401196"/>
                  </a:ext>
                </a:extLst>
              </a:tr>
              <a:tr h="51814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Прыжки в воду</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437371442"/>
                  </a:ext>
                </a:extLst>
              </a:tr>
              <a:tr h="51814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Плавание: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112757267"/>
                  </a:ext>
                </a:extLst>
              </a:tr>
              <a:tr h="457181">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короткие дистанции</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862477770"/>
                  </a:ext>
                </a:extLst>
              </a:tr>
              <a:tr h="51814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длинные дистанции</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165909625"/>
                  </a:ext>
                </a:extLst>
              </a:tr>
              <a:tr h="536513">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Бег на короткие дистанции</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733981485"/>
                  </a:ext>
                </a:extLst>
              </a:tr>
              <a:tr h="274306">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Бокс</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630046270"/>
                  </a:ext>
                </a:extLst>
              </a:tr>
              <a:tr h="358735">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Борьба дзюдо</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11051528"/>
                  </a:ext>
                </a:extLst>
              </a:tr>
              <a:tr h="51814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Фехтование</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33649221"/>
                  </a:ext>
                </a:extLst>
              </a:tr>
              <a:tr h="518140">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Спортивная гимнастика</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ru-RU" altLang="ru-RU" sz="2800" b="0" i="0" u="none" strike="noStrike" cap="none" normalizeH="0" baseline="0">
                        <a:ln>
                          <a:noFill/>
                        </a:ln>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96151181"/>
                  </a:ext>
                </a:extLst>
              </a:tr>
              <a:tr h="457181">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Настольный теннис</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306660969"/>
                  </a:ext>
                </a:extLst>
              </a:tr>
              <a:tr h="274306">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Гандбол</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503044687"/>
                  </a:ext>
                </a:extLst>
              </a:tr>
              <a:tr h="274306">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Футбол</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2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921382268"/>
                  </a:ext>
                </a:extLst>
              </a:tr>
            </a:tbl>
          </a:graphicData>
        </a:graphic>
      </p:graphicFrame>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4">
            <a:extLst>
              <a:ext uri="{FF2B5EF4-FFF2-40B4-BE49-F238E27FC236}">
                <a16:creationId xmlns:a16="http://schemas.microsoft.com/office/drawing/2014/main" id="{5B8A7939-6BC4-4562-AC56-D4BA6C4414BA}"/>
              </a:ext>
            </a:extLst>
          </p:cNvPr>
          <p:cNvSpPr>
            <a:spLocks noChangeArrowheads="1"/>
          </p:cNvSpPr>
          <p:nvPr/>
        </p:nvSpPr>
        <p:spPr bwMode="auto">
          <a:xfrm>
            <a:off x="0" y="61913"/>
            <a:ext cx="9144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000">
                <a:solidFill>
                  <a:schemeClr val="hlink"/>
                </a:solidFill>
                <a:latin typeface="Arial" panose="020B0604020202020204" pitchFamily="34" charset="0"/>
                <a:cs typeface="Times New Roman" panose="02020603050405020304" pitchFamily="18" charset="0"/>
              </a:rPr>
              <a:t>Оценочная таблица общих и специальных способностей бегунов на короткие дистанции 10-11-летнего возраста при отборе в ДЮСШ</a:t>
            </a:r>
            <a:r>
              <a:rPr lang="ru-RU" altLang="ru-RU" sz="1600">
                <a:solidFill>
                  <a:schemeClr val="hlink"/>
                </a:solidFill>
                <a:latin typeface="Arial" panose="020B0604020202020204" pitchFamily="34" charset="0"/>
                <a:cs typeface="Times New Roman" panose="02020603050405020304" pitchFamily="18" charset="0"/>
              </a:rPr>
              <a:t> </a:t>
            </a:r>
            <a:endParaRPr lang="ru-RU" altLang="ru-RU" sz="1600">
              <a:solidFill>
                <a:schemeClr val="hlink"/>
              </a:solidFill>
              <a:latin typeface="Arial" panose="020B0604020202020204" pitchFamily="34" charset="0"/>
            </a:endParaRPr>
          </a:p>
          <a:p>
            <a:pPr algn="ctr">
              <a:spcBef>
                <a:spcPct val="0"/>
              </a:spcBef>
              <a:buClrTx/>
              <a:buSzTx/>
              <a:buFontTx/>
              <a:buNone/>
            </a:pPr>
            <a:endParaRPr lang="ru-RU" altLang="ru-RU" sz="1600">
              <a:solidFill>
                <a:schemeClr val="hlink"/>
              </a:solidFill>
              <a:latin typeface="Arial" panose="020B0604020202020204" pitchFamily="34" charset="0"/>
            </a:endParaRPr>
          </a:p>
        </p:txBody>
      </p:sp>
      <p:graphicFrame>
        <p:nvGraphicFramePr>
          <p:cNvPr id="47293" name="Group 189">
            <a:extLst>
              <a:ext uri="{FF2B5EF4-FFF2-40B4-BE49-F238E27FC236}">
                <a16:creationId xmlns:a16="http://schemas.microsoft.com/office/drawing/2014/main" id="{D6026020-9319-491A-AD28-B466489A5139}"/>
              </a:ext>
            </a:extLst>
          </p:cNvPr>
          <p:cNvGraphicFramePr>
            <a:graphicFrameLocks noGrp="1"/>
          </p:cNvGraphicFramePr>
          <p:nvPr/>
        </p:nvGraphicFramePr>
        <p:xfrm>
          <a:off x="228600" y="1143000"/>
          <a:ext cx="8686800" cy="5316538"/>
        </p:xfrm>
        <a:graphic>
          <a:graphicData uri="http://schemas.openxmlformats.org/drawingml/2006/table">
            <a:tbl>
              <a:tblPr/>
              <a:tblGrid>
                <a:gridCol w="735013">
                  <a:extLst>
                    <a:ext uri="{9D8B030D-6E8A-4147-A177-3AD203B41FA5}">
                      <a16:colId xmlns:a16="http://schemas.microsoft.com/office/drawing/2014/main" val="2715717835"/>
                    </a:ext>
                  </a:extLst>
                </a:gridCol>
                <a:gridCol w="2160587">
                  <a:extLst>
                    <a:ext uri="{9D8B030D-6E8A-4147-A177-3AD203B41FA5}">
                      <a16:colId xmlns:a16="http://schemas.microsoft.com/office/drawing/2014/main" val="2605096740"/>
                    </a:ext>
                  </a:extLst>
                </a:gridCol>
                <a:gridCol w="2667000">
                  <a:extLst>
                    <a:ext uri="{9D8B030D-6E8A-4147-A177-3AD203B41FA5}">
                      <a16:colId xmlns:a16="http://schemas.microsoft.com/office/drawing/2014/main" val="1919624516"/>
                    </a:ext>
                  </a:extLst>
                </a:gridCol>
                <a:gridCol w="1774825">
                  <a:extLst>
                    <a:ext uri="{9D8B030D-6E8A-4147-A177-3AD203B41FA5}">
                      <a16:colId xmlns:a16="http://schemas.microsoft.com/office/drawing/2014/main" val="1777138142"/>
                    </a:ext>
                  </a:extLst>
                </a:gridCol>
                <a:gridCol w="1349375">
                  <a:extLst>
                    <a:ext uri="{9D8B030D-6E8A-4147-A177-3AD203B41FA5}">
                      <a16:colId xmlns:a16="http://schemas.microsoft.com/office/drawing/2014/main" val="536642376"/>
                    </a:ext>
                  </a:extLst>
                </a:gridCol>
              </a:tblGrid>
              <a:tr h="706255">
                <a:tc rowSpan="2">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п/п</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Тест</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gridSpan="3">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Оценка</a:t>
                      </a:r>
                      <a:endPar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590131895"/>
                  </a:ext>
                </a:extLst>
              </a:tr>
              <a:tr h="587223">
                <a:tc vMerge="1">
                  <a:txBody>
                    <a:bodyPr/>
                    <a:lstStyle/>
                    <a:p>
                      <a:endParaRPr lang="ru-RU"/>
                    </a:p>
                  </a:txBody>
                  <a:tcPr/>
                </a:tc>
                <a:tc vMerge="1">
                  <a:txBody>
                    <a:bodyPr/>
                    <a:lstStyle/>
                    <a:p>
                      <a:endParaRPr lang="ru-RU"/>
                    </a:p>
                  </a:txBody>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Удовлетворительно</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Хорошо</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Отлично</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4053796370"/>
                  </a:ext>
                </a:extLst>
              </a:tr>
              <a:tr h="700982">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Бег на 30 м с ходу, с</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более 5,45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более 5,27</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5,45-4,59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5,27-4,49</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менее 4,59 менее 4,49</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993159351"/>
                  </a:ext>
                </a:extLst>
              </a:tr>
              <a:tr h="1310548">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Простая двигательная реакция, мс</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более 466,75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более 462,34</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466,75-314,21 462,34-392,22</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менее 314,21 менее</a:t>
                      </a:r>
                      <a:endPar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392,22</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718761560"/>
                  </a:ext>
                </a:extLst>
              </a:tr>
              <a:tr h="1310548">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Динамометрия кисти, кг</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менее 14,36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менее 16,64</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14,36-21,72 16,64-22,56</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более 21,72 более 22,56</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827305437"/>
                  </a:ext>
                </a:extLst>
              </a:tr>
              <a:tr h="700982">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Бег 2 по 15 м с ходу</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более 4,31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более 4,44</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4,31-3,11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4,44-2,98</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менее 3,11 менее 2,98</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282582626"/>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a:extLst>
              <a:ext uri="{FF2B5EF4-FFF2-40B4-BE49-F238E27FC236}">
                <a16:creationId xmlns:a16="http://schemas.microsoft.com/office/drawing/2014/main" id="{70FDA891-0471-4DA1-8816-336E33D6A50D}"/>
              </a:ext>
            </a:extLst>
          </p:cNvPr>
          <p:cNvSpPr>
            <a:spLocks noChangeArrowheads="1"/>
          </p:cNvSpPr>
          <p:nvPr/>
        </p:nvSpPr>
        <p:spPr bwMode="auto">
          <a:xfrm>
            <a:off x="2971800" y="2057400"/>
            <a:ext cx="3733800" cy="2514600"/>
          </a:xfrm>
          <a:prstGeom prst="flowChartExtra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eaLnBrk="1" hangingPunct="1">
              <a:spcBef>
                <a:spcPct val="0"/>
              </a:spcBef>
              <a:buClrTx/>
              <a:buSzTx/>
              <a:buFontTx/>
              <a:buNone/>
            </a:pPr>
            <a:endParaRPr lang="ru-RU" altLang="ru-RU" sz="2400"/>
          </a:p>
        </p:txBody>
      </p:sp>
      <p:sp>
        <p:nvSpPr>
          <p:cNvPr id="14339" name="Line 3">
            <a:extLst>
              <a:ext uri="{FF2B5EF4-FFF2-40B4-BE49-F238E27FC236}">
                <a16:creationId xmlns:a16="http://schemas.microsoft.com/office/drawing/2014/main" id="{ABC60C92-3AA9-4A0C-B291-5929BC736F0E}"/>
              </a:ext>
            </a:extLst>
          </p:cNvPr>
          <p:cNvSpPr>
            <a:spLocks noChangeShapeType="1"/>
          </p:cNvSpPr>
          <p:nvPr/>
        </p:nvSpPr>
        <p:spPr bwMode="auto">
          <a:xfrm>
            <a:off x="4267200" y="2819400"/>
            <a:ext cx="1143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99332" name="Rectangle 4">
            <a:extLst>
              <a:ext uri="{FF2B5EF4-FFF2-40B4-BE49-F238E27FC236}">
                <a16:creationId xmlns:a16="http://schemas.microsoft.com/office/drawing/2014/main" id="{792885E6-EC46-4FDB-B7F6-2B68009B31BC}"/>
              </a:ext>
            </a:extLst>
          </p:cNvPr>
          <p:cNvSpPr>
            <a:spLocks noGrp="1" noRot="1" noChangeArrowheads="1"/>
          </p:cNvSpPr>
          <p:nvPr>
            <p:ph type="title"/>
          </p:nvPr>
        </p:nvSpPr>
        <p:spPr/>
        <p:txBody>
          <a:bodyPr/>
          <a:lstStyle/>
          <a:p>
            <a:pPr eaLnBrk="1" hangingPunct="1">
              <a:defRPr/>
            </a:pPr>
            <a:r>
              <a:rPr lang="ru-RU" altLang="ru-RU" sz="4000"/>
              <a:t>СИСТЕМА СПОРТИВНОЙ ПОДГОТОВКИ И ОТБОРА</a:t>
            </a:r>
          </a:p>
        </p:txBody>
      </p:sp>
      <p:sp>
        <p:nvSpPr>
          <p:cNvPr id="99333" name="Rectangle 5">
            <a:extLst>
              <a:ext uri="{FF2B5EF4-FFF2-40B4-BE49-F238E27FC236}">
                <a16:creationId xmlns:a16="http://schemas.microsoft.com/office/drawing/2014/main" id="{82EA3F0E-E453-41A9-B9B0-20FF6DE21B2E}"/>
              </a:ext>
            </a:extLst>
          </p:cNvPr>
          <p:cNvSpPr>
            <a:spLocks noGrp="1" noChangeArrowheads="1"/>
          </p:cNvSpPr>
          <p:nvPr>
            <p:ph type="body" idx="1"/>
          </p:nvPr>
        </p:nvSpPr>
        <p:spPr/>
        <p:txBody>
          <a:bodyPr/>
          <a:lstStyle/>
          <a:p>
            <a:pPr eaLnBrk="1" hangingPunct="1">
              <a:buFont typeface="Wingdings" panose="05000000000000000000" pitchFamily="2" charset="2"/>
              <a:buNone/>
              <a:defRPr/>
            </a:pPr>
            <a:endParaRPr lang="ru-RU" altLang="ru-RU"/>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09622FB2-F870-443F-8362-3A521CDF4348}"/>
              </a:ext>
            </a:extLst>
          </p:cNvPr>
          <p:cNvSpPr>
            <a:spLocks noChangeArrowheads="1"/>
          </p:cNvSpPr>
          <p:nvPr/>
        </p:nvSpPr>
        <p:spPr bwMode="auto">
          <a:xfrm>
            <a:off x="228600" y="0"/>
            <a:ext cx="8915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400">
                <a:solidFill>
                  <a:schemeClr val="hlink"/>
                </a:solidFill>
                <a:latin typeface="Arial" panose="020B0604020202020204" pitchFamily="34" charset="0"/>
                <a:cs typeface="Times New Roman" panose="02020603050405020304" pitchFamily="18" charset="0"/>
              </a:rPr>
              <a:t>Тестовая модель отбора мальчиков в спортивную ходьбу в группы начальной подготовки</a:t>
            </a:r>
            <a:endParaRPr lang="ru-RU" altLang="ru-RU" sz="2400">
              <a:solidFill>
                <a:schemeClr val="hlink"/>
              </a:solidFill>
              <a:latin typeface="Arial" panose="020B0604020202020204" pitchFamily="34" charset="0"/>
            </a:endParaRPr>
          </a:p>
          <a:p>
            <a:pPr>
              <a:spcBef>
                <a:spcPct val="0"/>
              </a:spcBef>
              <a:buClrTx/>
              <a:buSzTx/>
              <a:buFontTx/>
              <a:buNone/>
            </a:pPr>
            <a:endParaRPr lang="ru-RU" altLang="ru-RU" sz="2400">
              <a:solidFill>
                <a:schemeClr val="hlink"/>
              </a:solidFill>
              <a:latin typeface="Arial" panose="020B0604020202020204" pitchFamily="34" charset="0"/>
            </a:endParaRPr>
          </a:p>
        </p:txBody>
      </p:sp>
      <p:sp>
        <p:nvSpPr>
          <p:cNvPr id="104451" name="Line 3">
            <a:extLst>
              <a:ext uri="{FF2B5EF4-FFF2-40B4-BE49-F238E27FC236}">
                <a16:creationId xmlns:a16="http://schemas.microsoft.com/office/drawing/2014/main" id="{7E32E7FF-B527-44F1-905A-8E9388EE57FE}"/>
              </a:ext>
            </a:extLst>
          </p:cNvPr>
          <p:cNvSpPr>
            <a:spLocks noChangeShapeType="1"/>
          </p:cNvSpPr>
          <p:nvPr/>
        </p:nvSpPr>
        <p:spPr bwMode="auto">
          <a:xfrm>
            <a:off x="2994025" y="912813"/>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04452" name="Line 4">
            <a:extLst>
              <a:ext uri="{FF2B5EF4-FFF2-40B4-BE49-F238E27FC236}">
                <a16:creationId xmlns:a16="http://schemas.microsoft.com/office/drawing/2014/main" id="{297B2D84-AC38-4744-8793-9775DD4A85AB}"/>
              </a:ext>
            </a:extLst>
          </p:cNvPr>
          <p:cNvSpPr>
            <a:spLocks noChangeShapeType="1"/>
          </p:cNvSpPr>
          <p:nvPr/>
        </p:nvSpPr>
        <p:spPr bwMode="auto">
          <a:xfrm>
            <a:off x="2994025" y="1101725"/>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04453" name="Line 5">
            <a:extLst>
              <a:ext uri="{FF2B5EF4-FFF2-40B4-BE49-F238E27FC236}">
                <a16:creationId xmlns:a16="http://schemas.microsoft.com/office/drawing/2014/main" id="{70D24F26-1E93-4CB8-B5ED-B12F0723EB4A}"/>
              </a:ext>
            </a:extLst>
          </p:cNvPr>
          <p:cNvSpPr>
            <a:spLocks noChangeShapeType="1"/>
          </p:cNvSpPr>
          <p:nvPr/>
        </p:nvSpPr>
        <p:spPr bwMode="auto">
          <a:xfrm>
            <a:off x="3378200" y="1101725"/>
            <a:ext cx="0" cy="0"/>
          </a:xfrm>
          <a:prstGeom prst="line">
            <a:avLst/>
          </a:prstGeom>
          <a:noFill/>
          <a:ln w="12700" cap="rnd">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aphicFrame>
        <p:nvGraphicFramePr>
          <p:cNvPr id="138246" name="Group 6">
            <a:extLst>
              <a:ext uri="{FF2B5EF4-FFF2-40B4-BE49-F238E27FC236}">
                <a16:creationId xmlns:a16="http://schemas.microsoft.com/office/drawing/2014/main" id="{F7D82102-578D-4F95-B902-054A89DA5E49}"/>
              </a:ext>
            </a:extLst>
          </p:cNvPr>
          <p:cNvGraphicFramePr>
            <a:graphicFrameLocks noGrp="1"/>
          </p:cNvGraphicFramePr>
          <p:nvPr/>
        </p:nvGraphicFramePr>
        <p:xfrm>
          <a:off x="0" y="914400"/>
          <a:ext cx="9144000" cy="5861050"/>
        </p:xfrm>
        <a:graphic>
          <a:graphicData uri="http://schemas.openxmlformats.org/drawingml/2006/table">
            <a:tbl>
              <a:tblPr/>
              <a:tblGrid>
                <a:gridCol w="1400175">
                  <a:extLst>
                    <a:ext uri="{9D8B030D-6E8A-4147-A177-3AD203B41FA5}">
                      <a16:colId xmlns:a16="http://schemas.microsoft.com/office/drawing/2014/main" val="1021755263"/>
                    </a:ext>
                  </a:extLst>
                </a:gridCol>
                <a:gridCol w="657225">
                  <a:extLst>
                    <a:ext uri="{9D8B030D-6E8A-4147-A177-3AD203B41FA5}">
                      <a16:colId xmlns:a16="http://schemas.microsoft.com/office/drawing/2014/main" val="3313642947"/>
                    </a:ext>
                  </a:extLst>
                </a:gridCol>
                <a:gridCol w="685800">
                  <a:extLst>
                    <a:ext uri="{9D8B030D-6E8A-4147-A177-3AD203B41FA5}">
                      <a16:colId xmlns:a16="http://schemas.microsoft.com/office/drawing/2014/main" val="1831456872"/>
                    </a:ext>
                  </a:extLst>
                </a:gridCol>
                <a:gridCol w="711200">
                  <a:extLst>
                    <a:ext uri="{9D8B030D-6E8A-4147-A177-3AD203B41FA5}">
                      <a16:colId xmlns:a16="http://schemas.microsoft.com/office/drawing/2014/main" val="2476992317"/>
                    </a:ext>
                  </a:extLst>
                </a:gridCol>
                <a:gridCol w="655638">
                  <a:extLst>
                    <a:ext uri="{9D8B030D-6E8A-4147-A177-3AD203B41FA5}">
                      <a16:colId xmlns:a16="http://schemas.microsoft.com/office/drawing/2014/main" val="76988873"/>
                    </a:ext>
                  </a:extLst>
                </a:gridCol>
                <a:gridCol w="636587">
                  <a:extLst>
                    <a:ext uri="{9D8B030D-6E8A-4147-A177-3AD203B41FA5}">
                      <a16:colId xmlns:a16="http://schemas.microsoft.com/office/drawing/2014/main" val="1300395881"/>
                    </a:ext>
                  </a:extLst>
                </a:gridCol>
                <a:gridCol w="622300">
                  <a:extLst>
                    <a:ext uri="{9D8B030D-6E8A-4147-A177-3AD203B41FA5}">
                      <a16:colId xmlns:a16="http://schemas.microsoft.com/office/drawing/2014/main" val="1053014393"/>
                    </a:ext>
                  </a:extLst>
                </a:gridCol>
                <a:gridCol w="655638">
                  <a:extLst>
                    <a:ext uri="{9D8B030D-6E8A-4147-A177-3AD203B41FA5}">
                      <a16:colId xmlns:a16="http://schemas.microsoft.com/office/drawing/2014/main" val="2694316784"/>
                    </a:ext>
                  </a:extLst>
                </a:gridCol>
                <a:gridCol w="636587">
                  <a:extLst>
                    <a:ext uri="{9D8B030D-6E8A-4147-A177-3AD203B41FA5}">
                      <a16:colId xmlns:a16="http://schemas.microsoft.com/office/drawing/2014/main" val="3002248031"/>
                    </a:ext>
                  </a:extLst>
                </a:gridCol>
                <a:gridCol w="596900">
                  <a:extLst>
                    <a:ext uri="{9D8B030D-6E8A-4147-A177-3AD203B41FA5}">
                      <a16:colId xmlns:a16="http://schemas.microsoft.com/office/drawing/2014/main" val="4191873767"/>
                    </a:ext>
                  </a:extLst>
                </a:gridCol>
                <a:gridCol w="636588">
                  <a:extLst>
                    <a:ext uri="{9D8B030D-6E8A-4147-A177-3AD203B41FA5}">
                      <a16:colId xmlns:a16="http://schemas.microsoft.com/office/drawing/2014/main" val="3933018711"/>
                    </a:ext>
                  </a:extLst>
                </a:gridCol>
                <a:gridCol w="638175">
                  <a:extLst>
                    <a:ext uri="{9D8B030D-6E8A-4147-A177-3AD203B41FA5}">
                      <a16:colId xmlns:a16="http://schemas.microsoft.com/office/drawing/2014/main" val="692132636"/>
                    </a:ext>
                  </a:extLst>
                </a:gridCol>
                <a:gridCol w="611187">
                  <a:extLst>
                    <a:ext uri="{9D8B030D-6E8A-4147-A177-3AD203B41FA5}">
                      <a16:colId xmlns:a16="http://schemas.microsoft.com/office/drawing/2014/main" val="2972737527"/>
                    </a:ext>
                  </a:extLst>
                </a:gridCol>
              </a:tblGrid>
              <a:tr h="381000">
                <a:tc rowSpan="4">
                  <a:txBody>
                    <a:bodyPr/>
                    <a:lstStyle>
                      <a:lvl1pPr indent="14288">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915988"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323975"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731963"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13995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9715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305435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51155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96875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14288"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Контроль</a:t>
                      </a:r>
                    </a:p>
                    <a:p>
                      <a:pPr marL="0" marR="0" lvl="0" indent="14288" algn="ctr" defTabSz="914400" rtl="0" eaLnBrk="1" fontAlgn="base" latinLnBrk="0" hangingPunct="1">
                        <a:lnSpc>
                          <a:spcPct val="100000"/>
                        </a:lnSpc>
                        <a:spcBef>
                          <a:spcPct val="0"/>
                        </a:spcBef>
                        <a:spcAft>
                          <a:spcPct val="0"/>
                        </a:spcAft>
                        <a:buClrTx/>
                        <a:buSzTx/>
                        <a:buFontTx/>
                        <a:buNone/>
                        <a:tabLst/>
                      </a:pPr>
                      <a:r>
                        <a:rPr kumimoji="0" lang="ru-RU" altLang="ru-RU"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ные упражнения</a:t>
                      </a: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gridSpan="12">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Этапы тестирования</a:t>
                      </a:r>
                      <a:endPar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275133943"/>
                  </a:ext>
                </a:extLst>
              </a:tr>
              <a:tr h="350838">
                <a:tc vMerge="1">
                  <a:txBody>
                    <a:bodyPr/>
                    <a:lstStyle/>
                    <a:p>
                      <a:endParaRPr lang="ru-RU"/>
                    </a:p>
                  </a:txBody>
                  <a:tcPr/>
                </a:tc>
                <a:tc gridSpan="3">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исходные</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tc gridSpan="3">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через 0,5 года</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tc gridSpan="3">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через 1 год</a:t>
                      </a: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tc gridSpan="3">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через 1,5 года</a:t>
                      </a:r>
                      <a:endParaRPr kumimoji="0" lang="ru-RU" altLang="ru-RU"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ru-RU" altLang="ru-RU" sz="20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69828565"/>
                  </a:ext>
                </a:extLst>
              </a:tr>
              <a:tr h="320675">
                <a:tc vMerge="1">
                  <a:txBody>
                    <a:bodyPr/>
                    <a:lstStyle/>
                    <a:p>
                      <a:endParaRPr lang="ru-RU"/>
                    </a:p>
                  </a:txBody>
                  <a:tcPr/>
                </a:tc>
                <a:tc gridSpan="12">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800" b="1"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Оценка</a:t>
                      </a:r>
                      <a:endParaRPr kumimoji="0" lang="ru-RU" altLang="ru-RU"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3275509499"/>
                  </a:ext>
                </a:extLst>
              </a:tr>
              <a:tr h="322263">
                <a:tc vMerge="1">
                  <a:txBody>
                    <a:bodyPr/>
                    <a:lstStyle/>
                    <a:p>
                      <a:endParaRPr lang="ru-RU"/>
                    </a:p>
                  </a:txBody>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4</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246656716"/>
                  </a:ext>
                </a:extLst>
              </a:tr>
              <a:tr h="339725">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Бег на 300 м, с</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63,0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64,0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65,0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62,0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63,0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64,0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59,0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60,0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61,0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56,0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57,0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58,0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420784886"/>
                  </a:ext>
                </a:extLst>
              </a:tr>
              <a:tr h="550863">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Бег на 600 м, мин, с</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2.08</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2.09</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indent="14288">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835025"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243013"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510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8988"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61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33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305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77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14288"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2.10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2.07</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2.09</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2.09</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2.04</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2.05</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2.06</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2,0 2</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5,0 2</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2.03</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122350634"/>
                  </a:ext>
                </a:extLst>
              </a:tr>
              <a:tr h="338138">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Бег на 800 м, мин, с</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2.50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2.53</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2.56</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2.48</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2.51</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2.48</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2.44</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2.47</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2.50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2.41</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2.50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2.49</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462373453"/>
                  </a:ext>
                </a:extLst>
              </a:tr>
              <a:tr h="339725">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Бег 15 мин, м</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2900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2870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2870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2950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2870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2950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3040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3010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2870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3030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indent="14288">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835025"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243013"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510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8988"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61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33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305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77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14288"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3030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3000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983919767"/>
                  </a:ext>
                </a:extLst>
              </a:tr>
              <a:tr h="339725">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ЖЕЛ, см</a:t>
                      </a:r>
                      <a:r>
                        <a:rPr kumimoji="0" lang="ru-RU" altLang="ru-RU" sz="1600" b="0" i="0" u="none" strike="noStrike" cap="none" normalizeH="0" baseline="30000">
                          <a:ln>
                            <a:noFill/>
                          </a:ln>
                          <a:solidFill>
                            <a:srgbClr val="000000"/>
                          </a:solidFill>
                          <a:effectLst/>
                          <a:latin typeface="Times New Roman" panose="02020603050405020304" pitchFamily="18" charset="0"/>
                          <a:cs typeface="Times New Roman" panose="02020603050405020304" pitchFamily="18" charset="0"/>
                        </a:rPr>
                        <a:t>3</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2000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1960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1920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2140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2360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2300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2360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2280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2360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2320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2280</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3147928305"/>
                  </a:ext>
                </a:extLst>
              </a:tr>
              <a:tr h="1000125">
                <a:tc>
                  <a:txBody>
                    <a:bodyPr/>
                    <a:lstStyle>
                      <a:lvl1pPr indent="14288">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835025"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243013"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510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8988"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61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33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305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7788"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0" marR="0" lvl="0" indent="14288" algn="l"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Максимальная аэробная производительность, л/мин</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2,3</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2,2</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2,1</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2,4</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2,3</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2,2</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2,5</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2,4</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2,3</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2,6</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2,5</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L="342900" indent="-342900">
                        <a:spcBef>
                          <a:spcPct val="20000"/>
                        </a:spcBef>
                        <a:buClr>
                          <a:schemeClr val="hlink"/>
                        </a:buClr>
                        <a:buSzPct val="70000"/>
                        <a:buFont typeface="Wingdings" panose="05000000000000000000" pitchFamily="2" charset="2"/>
                        <a:defRPr sz="28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defRPr sz="24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defRPr sz="2000">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C0C0C0"/>
                            </a:outerShdw>
                          </a:effectLst>
                          <a:latin typeface="Garamond" panose="02020404030301010803" pitchFamily="18" charset="0"/>
                          <a:cs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ru-RU" altLang="ru-RU" sz="16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2,4</a:t>
                      </a:r>
                      <a:endParaRPr kumimoji="0" lang="ru-RU" altLang="ru-RU" sz="16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267519346"/>
                  </a:ext>
                </a:extLst>
              </a:tr>
            </a:tbl>
          </a:graphicData>
        </a:graphic>
      </p:graphicFrame>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A2952F1E-A69B-4BB8-9436-A8C3882124FA}"/>
              </a:ext>
            </a:extLst>
          </p:cNvPr>
          <p:cNvSpPr>
            <a:spLocks noChangeArrowheads="1"/>
          </p:cNvSpPr>
          <p:nvPr/>
        </p:nvSpPr>
        <p:spPr bwMode="auto">
          <a:xfrm>
            <a:off x="0" y="10017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eaLnBrk="1" hangingPunct="1">
              <a:spcBef>
                <a:spcPct val="0"/>
              </a:spcBef>
              <a:buClrTx/>
              <a:buSzTx/>
              <a:buFontTx/>
              <a:buNone/>
            </a:pPr>
            <a:endParaRPr lang="ru-RU" altLang="ru-RU" sz="2400"/>
          </a:p>
        </p:txBody>
      </p:sp>
      <p:pic>
        <p:nvPicPr>
          <p:cNvPr id="105475" name="Picture 3">
            <a:extLst>
              <a:ext uri="{FF2B5EF4-FFF2-40B4-BE49-F238E27FC236}">
                <a16:creationId xmlns:a16="http://schemas.microsoft.com/office/drawing/2014/main" id="{EE1CC3F8-2124-4B7A-B9F6-4AA9C2419E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0"/>
            <a:ext cx="6705600" cy="601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476" name="Rectangle 4">
            <a:extLst>
              <a:ext uri="{FF2B5EF4-FFF2-40B4-BE49-F238E27FC236}">
                <a16:creationId xmlns:a16="http://schemas.microsoft.com/office/drawing/2014/main" id="{3F5705C3-D78B-4EF6-82E4-D91B7AE11FAC}"/>
              </a:ext>
            </a:extLst>
          </p:cNvPr>
          <p:cNvSpPr>
            <a:spLocks noChangeArrowheads="1"/>
          </p:cNvSpPr>
          <p:nvPr/>
        </p:nvSpPr>
        <p:spPr bwMode="auto">
          <a:xfrm>
            <a:off x="2346325" y="6172200"/>
            <a:ext cx="45942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1800" i="1">
                <a:solidFill>
                  <a:schemeClr val="hlink"/>
                </a:solidFill>
                <a:latin typeface="Arial" panose="020B0604020202020204" pitchFamily="34" charset="0"/>
                <a:cs typeface="Times New Roman" panose="02020603050405020304" pitchFamily="18" charset="0"/>
              </a:rPr>
              <a:t>Точки для измерения различных частей тела</a:t>
            </a:r>
            <a:endParaRPr lang="ru-RU" altLang="ru-RU" sz="1800">
              <a:solidFill>
                <a:schemeClr val="hlink"/>
              </a:solidFill>
              <a:latin typeface="Arial" panose="020B0604020202020204" pitchFamily="34"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84EF1A94-0BB9-4A13-8A4E-1D1CBD72A389}"/>
              </a:ext>
            </a:extLst>
          </p:cNvPr>
          <p:cNvSpPr>
            <a:spLocks noGrp="1" noRot="1" noChangeArrowheads="1"/>
          </p:cNvSpPr>
          <p:nvPr>
            <p:ph type="title"/>
          </p:nvPr>
        </p:nvSpPr>
        <p:spPr/>
        <p:txBody>
          <a:bodyPr/>
          <a:lstStyle/>
          <a:p>
            <a:pPr eaLnBrk="1" hangingPunct="1">
              <a:defRPr/>
            </a:pPr>
            <a:r>
              <a:rPr lang="ru-RU" altLang="ru-RU" sz="4000"/>
              <a:t>ИЗМЕРЕНИЕ ПРОДОЛЬНЫХ РАЗМЕРОВ ТЕЛА</a:t>
            </a:r>
          </a:p>
        </p:txBody>
      </p:sp>
      <p:sp>
        <p:nvSpPr>
          <p:cNvPr id="48131" name="Rectangle 3">
            <a:extLst>
              <a:ext uri="{FF2B5EF4-FFF2-40B4-BE49-F238E27FC236}">
                <a16:creationId xmlns:a16="http://schemas.microsoft.com/office/drawing/2014/main" id="{0AE02C28-C5CF-4203-9C8E-E7F8ED5EA1BB}"/>
              </a:ext>
            </a:extLst>
          </p:cNvPr>
          <p:cNvSpPr>
            <a:spLocks noGrp="1" noChangeArrowheads="1"/>
          </p:cNvSpPr>
          <p:nvPr>
            <p:ph type="body" idx="1"/>
          </p:nvPr>
        </p:nvSpPr>
        <p:spPr/>
        <p:txBody>
          <a:bodyPr/>
          <a:lstStyle/>
          <a:p>
            <a:pPr eaLnBrk="1" hangingPunct="1">
              <a:defRPr/>
            </a:pPr>
            <a:r>
              <a:rPr lang="ru-RU" altLang="ru-RU" sz="2800"/>
              <a:t>ВЕРХУШЕЧНАЯ ТОЧКА - наиболее высокая точка при стандартном положении головы. Исследователь стоит справа от измеряемого, держит антропометр в правой руке и устанавливает его строго вертикально в срединной вертикальной плоскости; линейку направляет на верхушечную точку и фиксирует ее левой рукой (линейка должна плотно касаться темени). </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BAAF190A-A88D-4476-BC12-FF1071A907C1}"/>
              </a:ext>
            </a:extLst>
          </p:cNvPr>
          <p:cNvSpPr>
            <a:spLocks noGrp="1" noRot="1" noChangeArrowheads="1"/>
          </p:cNvSpPr>
          <p:nvPr>
            <p:ph type="title"/>
          </p:nvPr>
        </p:nvSpPr>
        <p:spPr/>
        <p:txBody>
          <a:bodyPr/>
          <a:lstStyle/>
          <a:p>
            <a:pPr eaLnBrk="1" hangingPunct="1">
              <a:defRPr/>
            </a:pPr>
            <a:r>
              <a:rPr lang="ru-RU" altLang="ru-RU" sz="4000"/>
              <a:t>ИЗМЕРЕНИЕ ПРОДОЛЬНЫХ РАЗМЕРОВ ТЕЛА</a:t>
            </a:r>
          </a:p>
        </p:txBody>
      </p:sp>
      <p:sp>
        <p:nvSpPr>
          <p:cNvPr id="49155" name="Rectangle 3">
            <a:extLst>
              <a:ext uri="{FF2B5EF4-FFF2-40B4-BE49-F238E27FC236}">
                <a16:creationId xmlns:a16="http://schemas.microsoft.com/office/drawing/2014/main" id="{D81A5541-3099-4FE4-8C2B-528E9FA21B1D}"/>
              </a:ext>
            </a:extLst>
          </p:cNvPr>
          <p:cNvSpPr>
            <a:spLocks noGrp="1" noChangeArrowheads="1"/>
          </p:cNvSpPr>
          <p:nvPr>
            <p:ph type="body" idx="1"/>
          </p:nvPr>
        </p:nvSpPr>
        <p:spPr/>
        <p:txBody>
          <a:bodyPr/>
          <a:lstStyle/>
          <a:p>
            <a:pPr eaLnBrk="1" hangingPunct="1">
              <a:lnSpc>
                <a:spcPct val="90000"/>
              </a:lnSpc>
              <a:defRPr/>
            </a:pPr>
            <a:r>
              <a:rPr lang="ru-RU" altLang="ru-RU"/>
              <a:t>ВЕРХНЕГРУДИННАЯ ТОЧКА - соответствует середине края яремной вырезки, рукоятки грудины. Исследователь стоит справа от измеряемого. Подвижную коробку антропометра необходимо опустить вдоль штанги, выдвинуть нижнюю линейку на 15-20 см, нащупать рукой точку и приложить к ней свободный конец опущенной линейки.</a:t>
            </a:r>
          </a:p>
          <a:p>
            <a:pPr eaLnBrk="1" hangingPunct="1">
              <a:lnSpc>
                <a:spcPct val="90000"/>
              </a:lnSpc>
              <a:buFont typeface="Wingdings" panose="05000000000000000000" pitchFamily="2" charset="2"/>
              <a:buNone/>
              <a:defRPr/>
            </a:pPr>
            <a:endParaRPr lang="ru-RU" altLang="ru-RU"/>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8A9BD9E7-9941-4B59-BB21-6D22B9BACA2C}"/>
              </a:ext>
            </a:extLst>
          </p:cNvPr>
          <p:cNvSpPr>
            <a:spLocks noGrp="1" noRot="1" noChangeArrowheads="1"/>
          </p:cNvSpPr>
          <p:nvPr>
            <p:ph type="title"/>
          </p:nvPr>
        </p:nvSpPr>
        <p:spPr/>
        <p:txBody>
          <a:bodyPr/>
          <a:lstStyle/>
          <a:p>
            <a:pPr eaLnBrk="1" hangingPunct="1">
              <a:defRPr/>
            </a:pPr>
            <a:r>
              <a:rPr lang="ru-RU" altLang="ru-RU" sz="4000"/>
              <a:t>ИЗМЕРЕНИЕ ПРОДОЛЬНЫХ РАЗМЕРОВ ТЕЛА</a:t>
            </a:r>
          </a:p>
        </p:txBody>
      </p:sp>
      <p:sp>
        <p:nvSpPr>
          <p:cNvPr id="50179" name="Rectangle 3">
            <a:extLst>
              <a:ext uri="{FF2B5EF4-FFF2-40B4-BE49-F238E27FC236}">
                <a16:creationId xmlns:a16="http://schemas.microsoft.com/office/drawing/2014/main" id="{A2E90872-9A0C-4599-B497-ED32A8386274}"/>
              </a:ext>
            </a:extLst>
          </p:cNvPr>
          <p:cNvSpPr>
            <a:spLocks noGrp="1" noChangeArrowheads="1"/>
          </p:cNvSpPr>
          <p:nvPr>
            <p:ph type="body" idx="1"/>
          </p:nvPr>
        </p:nvSpPr>
        <p:spPr/>
        <p:txBody>
          <a:bodyPr/>
          <a:lstStyle/>
          <a:p>
            <a:pPr eaLnBrk="1" hangingPunct="1">
              <a:lnSpc>
                <a:spcPct val="80000"/>
              </a:lnSpc>
              <a:defRPr/>
            </a:pPr>
            <a:r>
              <a:rPr lang="ru-RU" altLang="ru-RU" sz="2400"/>
              <a:t>АКРОМИАЛЬНАЯ (ПЛЕЧЕВАЯ) ТОЧКА - наружная точка акромиального отростка лопатки. При отыскании точки необходимо прощупать вначале ость лопатки и, поднимаясь по ней вверх, определить положение плечевой точки. Для проверки правильности ее нахождения необходимо движением руки в плечевом суставе проверить устойчивость точки: если она подвижна - значит, произошла ошибка в ее определении.</a:t>
            </a:r>
          </a:p>
          <a:p>
            <a:pPr eaLnBrk="1" hangingPunct="1">
              <a:lnSpc>
                <a:spcPct val="80000"/>
              </a:lnSpc>
              <a:defRPr/>
            </a:pPr>
            <a:r>
              <a:rPr lang="ru-RU" altLang="ru-RU" sz="2400"/>
              <a:t>При измерении высоты плечевой точки над полом исследователь стоит лицом к измеряемому, антропометр, как всегда, держит в вертикальном положении и устанавливает в сагиттальной плоскости, проходящей через измеренную точку.</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C7585248-CC3C-4F12-AC4F-26A5D387D506}"/>
              </a:ext>
            </a:extLst>
          </p:cNvPr>
          <p:cNvSpPr>
            <a:spLocks noGrp="1" noRot="1" noChangeArrowheads="1"/>
          </p:cNvSpPr>
          <p:nvPr>
            <p:ph type="title"/>
          </p:nvPr>
        </p:nvSpPr>
        <p:spPr/>
        <p:txBody>
          <a:bodyPr/>
          <a:lstStyle/>
          <a:p>
            <a:pPr eaLnBrk="1" hangingPunct="1">
              <a:defRPr/>
            </a:pPr>
            <a:r>
              <a:rPr lang="ru-RU" altLang="ru-RU" sz="4000"/>
              <a:t>ИЗМЕРЕНИЕ ПРОДОЛЬНЫХ РАЗМЕРОВ ТЕЛА</a:t>
            </a:r>
          </a:p>
        </p:txBody>
      </p:sp>
      <p:sp>
        <p:nvSpPr>
          <p:cNvPr id="51203" name="Rectangle 3">
            <a:extLst>
              <a:ext uri="{FF2B5EF4-FFF2-40B4-BE49-F238E27FC236}">
                <a16:creationId xmlns:a16="http://schemas.microsoft.com/office/drawing/2014/main" id="{7F75AAAD-79CC-4E97-8BCF-63DDC8FDF728}"/>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a:t>   ЛУЧЕВАЯ ТОЧКА - соответствует верхнему краю головки лучевой кости. Последняя определяется прощупыванием на дне лучевой ямки под наружным надмыщелком плечевой кости. </a:t>
            </a:r>
          </a:p>
        </p:txBody>
      </p:sp>
      <p:sp>
        <p:nvSpPr>
          <p:cNvPr id="109572" name="Rectangle 4">
            <a:extLst>
              <a:ext uri="{FF2B5EF4-FFF2-40B4-BE49-F238E27FC236}">
                <a16:creationId xmlns:a16="http://schemas.microsoft.com/office/drawing/2014/main" id="{AF72B61C-9B1F-479D-A130-7DA148EED950}"/>
              </a:ext>
            </a:extLst>
          </p:cNvPr>
          <p:cNvSpPr>
            <a:spLocks noChangeArrowheads="1"/>
          </p:cNvSpPr>
          <p:nvPr/>
        </p:nvSpPr>
        <p:spPr bwMode="auto">
          <a:xfrm>
            <a:off x="6858000" y="5867400"/>
            <a:ext cx="1905000" cy="990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cs typeface="Arial" panose="020B0604020202020204" pitchFamily="34"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cs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cs typeface="Arial" panose="020B0604020202020204" pitchFamily="34" charset="0"/>
              </a:defRPr>
            </a:lvl9pPr>
          </a:lstStyle>
          <a:p>
            <a:pPr algn="ctr" eaLnBrk="1" hangingPunct="1">
              <a:spcBef>
                <a:spcPct val="0"/>
              </a:spcBef>
              <a:buClrTx/>
              <a:buSzTx/>
              <a:buFontTx/>
              <a:buNone/>
            </a:pPr>
            <a:r>
              <a:rPr lang="ru-RU" altLang="ru-RU" sz="2400">
                <a:hlinkClick r:id="rId2" action="ppaction://hlinksldjump"/>
              </a:rPr>
              <a:t>содержание</a:t>
            </a:r>
            <a:endParaRPr lang="ru-RU" altLang="ru-RU" sz="240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2FDDDEBC-0C7C-463F-9D76-21DDB0218750}"/>
              </a:ext>
            </a:extLst>
          </p:cNvPr>
          <p:cNvSpPr>
            <a:spLocks noGrp="1" noRot="1" noChangeArrowheads="1"/>
          </p:cNvSpPr>
          <p:nvPr>
            <p:ph type="title"/>
          </p:nvPr>
        </p:nvSpPr>
        <p:spPr/>
        <p:txBody>
          <a:bodyPr/>
          <a:lstStyle/>
          <a:p>
            <a:pPr eaLnBrk="1" hangingPunct="1">
              <a:defRPr/>
            </a:pPr>
            <a:r>
              <a:rPr lang="ru-RU" altLang="ru-RU" sz="4000"/>
              <a:t>ИЗМЕРЕНИЕ ПРОДОЛЬНЫХ РАЗМЕРОВ ТЕЛА</a:t>
            </a:r>
          </a:p>
        </p:txBody>
      </p:sp>
      <p:sp>
        <p:nvSpPr>
          <p:cNvPr id="52227" name="Rectangle 3">
            <a:extLst>
              <a:ext uri="{FF2B5EF4-FFF2-40B4-BE49-F238E27FC236}">
                <a16:creationId xmlns:a16="http://schemas.microsoft.com/office/drawing/2014/main" id="{C2964540-47E3-4FB6-87D3-8631866F58D9}"/>
              </a:ext>
            </a:extLst>
          </p:cNvPr>
          <p:cNvSpPr>
            <a:spLocks noGrp="1" noChangeArrowheads="1"/>
          </p:cNvSpPr>
          <p:nvPr>
            <p:ph type="body" idx="1"/>
          </p:nvPr>
        </p:nvSpPr>
        <p:spPr/>
        <p:txBody>
          <a:bodyPr/>
          <a:lstStyle/>
          <a:p>
            <a:pPr eaLnBrk="1" hangingPunct="1">
              <a:lnSpc>
                <a:spcPct val="90000"/>
              </a:lnSpc>
              <a:defRPr/>
            </a:pPr>
            <a:r>
              <a:rPr lang="ru-RU" altLang="ru-RU" sz="2800"/>
              <a:t>ШИЛОВИДНАЯ ТОЧКА - нижняя точка шиловидного отростка лучевой кости.</a:t>
            </a:r>
          </a:p>
          <a:p>
            <a:pPr eaLnBrk="1" hangingPunct="1">
              <a:lnSpc>
                <a:spcPct val="90000"/>
              </a:lnSpc>
              <a:defRPr/>
            </a:pPr>
            <a:r>
              <a:rPr lang="ru-RU" altLang="ru-RU" sz="2800"/>
              <a:t>ПАЛЬЦЕВАЯ ТОЧКА - соответствует наиболее низкой точке дистальной фаланги третьего пальца кисти. Измеряется при остриженных ногтях, без давления на мягкие ткани.</a:t>
            </a:r>
          </a:p>
          <a:p>
            <a:pPr eaLnBrk="1" hangingPunct="1">
              <a:lnSpc>
                <a:spcPct val="90000"/>
              </a:lnSpc>
              <a:defRPr/>
            </a:pPr>
            <a:r>
              <a:rPr lang="ru-RU" altLang="ru-RU" sz="2800"/>
              <a:t>ВЕРХНЯЯ ПЕРЕДНЯЯ ПОДВЗДОШНО-ОСТИСТАЯ ТОЧКА - наиболее выдающаяся точка, соответствующая верхней передней подвздошной ости.</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E04595FB-580F-4F77-9BAE-A52C9AAE5FCF}"/>
              </a:ext>
            </a:extLst>
          </p:cNvPr>
          <p:cNvSpPr>
            <a:spLocks noGrp="1" noRot="1" noChangeArrowheads="1"/>
          </p:cNvSpPr>
          <p:nvPr>
            <p:ph type="title"/>
          </p:nvPr>
        </p:nvSpPr>
        <p:spPr/>
        <p:txBody>
          <a:bodyPr/>
          <a:lstStyle/>
          <a:p>
            <a:pPr eaLnBrk="1" hangingPunct="1">
              <a:defRPr/>
            </a:pPr>
            <a:r>
              <a:rPr lang="ru-RU" altLang="ru-RU" sz="4000"/>
              <a:t>ИЗМЕРЕНИЕ ПРОДОЛЬНЫХ РАЗМЕРОВ ТЕЛА</a:t>
            </a:r>
          </a:p>
        </p:txBody>
      </p:sp>
      <p:sp>
        <p:nvSpPr>
          <p:cNvPr id="53251" name="Rectangle 3">
            <a:extLst>
              <a:ext uri="{FF2B5EF4-FFF2-40B4-BE49-F238E27FC236}">
                <a16:creationId xmlns:a16="http://schemas.microsoft.com/office/drawing/2014/main" id="{4A4AF8D6-EC3B-4D93-8D67-639EEF8B6746}"/>
              </a:ext>
            </a:extLst>
          </p:cNvPr>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ru-RU" altLang="ru-RU"/>
              <a:t>   ЛОБКОВАЯ ТОЧКА - соответствует верхнему краю лобкового симфиза. Она лежит примерно на границе волосистой части. Определяется эта точка прощупыванием верхнего края лонного сочленения через переднюю стенку живота по срединной линии. Это легко сделать, если попросить испытуемого втянуть живот после предварительного выдоха.</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B657A934-24DA-4994-A67B-84630C4DFFAD}"/>
              </a:ext>
            </a:extLst>
          </p:cNvPr>
          <p:cNvSpPr>
            <a:spLocks noGrp="1" noRot="1" noChangeArrowheads="1"/>
          </p:cNvSpPr>
          <p:nvPr>
            <p:ph type="title"/>
          </p:nvPr>
        </p:nvSpPr>
        <p:spPr/>
        <p:txBody>
          <a:bodyPr/>
          <a:lstStyle/>
          <a:p>
            <a:pPr eaLnBrk="1" hangingPunct="1">
              <a:defRPr/>
            </a:pPr>
            <a:r>
              <a:rPr lang="ru-RU" altLang="ru-RU" sz="4000"/>
              <a:t>ИЗМЕРЕНИЕ ПРОДОЛЬНЫХ РАЗМЕРОВ ТЕЛА</a:t>
            </a:r>
          </a:p>
        </p:txBody>
      </p:sp>
      <p:sp>
        <p:nvSpPr>
          <p:cNvPr id="54275" name="Rectangle 3">
            <a:extLst>
              <a:ext uri="{FF2B5EF4-FFF2-40B4-BE49-F238E27FC236}">
                <a16:creationId xmlns:a16="http://schemas.microsoft.com/office/drawing/2014/main" id="{E182F738-E283-42E1-831D-EF54C5D099D2}"/>
              </a:ext>
            </a:extLst>
          </p:cNvPr>
          <p:cNvSpPr>
            <a:spLocks noGrp="1" noChangeArrowheads="1"/>
          </p:cNvSpPr>
          <p:nvPr>
            <p:ph type="body" idx="1"/>
          </p:nvPr>
        </p:nvSpPr>
        <p:spPr/>
        <p:txBody>
          <a:bodyPr/>
          <a:lstStyle/>
          <a:p>
            <a:pPr eaLnBrk="1" hangingPunct="1">
              <a:buFont typeface="Wingdings" panose="05000000000000000000" pitchFamily="2" charset="2"/>
              <a:buNone/>
              <a:defRPr/>
            </a:pPr>
            <a:r>
              <a:rPr lang="ru-RU" altLang="ru-RU" sz="2800"/>
              <a:t>   ВЕРХНЕБЕРЦОВАЯ ВНУТРЕННЯЯ ТОЧКА - соответст­вует середине внутреннего мыщелка большеберцовой кости. Определяется прощупыванием суставной щели коленного сустава с внутренней стороны. Это легко сделать, если попросить испытуемого не сходя с места слегка присесть и вновь восстановить прежнюю позу с фиксацией верхней точки середины внутреннего мыщелка большеберцовой кости.</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FD8824ED-B02A-46AB-B34D-2B4ECC2A8F32}"/>
              </a:ext>
            </a:extLst>
          </p:cNvPr>
          <p:cNvSpPr>
            <a:spLocks noGrp="1" noRot="1" noChangeArrowheads="1"/>
          </p:cNvSpPr>
          <p:nvPr>
            <p:ph type="title"/>
          </p:nvPr>
        </p:nvSpPr>
        <p:spPr/>
        <p:txBody>
          <a:bodyPr/>
          <a:lstStyle/>
          <a:p>
            <a:pPr eaLnBrk="1" hangingPunct="1">
              <a:defRPr/>
            </a:pPr>
            <a:r>
              <a:rPr lang="ru-RU" altLang="ru-RU" sz="4000"/>
              <a:t>ИЗМЕРЕНИЕ ПРОДОЛЬНЫХ РАЗМЕРОВ ТЕЛА</a:t>
            </a:r>
          </a:p>
        </p:txBody>
      </p:sp>
      <p:sp>
        <p:nvSpPr>
          <p:cNvPr id="56323" name="Rectangle 3">
            <a:extLst>
              <a:ext uri="{FF2B5EF4-FFF2-40B4-BE49-F238E27FC236}">
                <a16:creationId xmlns:a16="http://schemas.microsoft.com/office/drawing/2014/main" id="{DF43A477-A4F6-442A-8E19-68D67522D2B7}"/>
              </a:ext>
            </a:extLst>
          </p:cNvPr>
          <p:cNvSpPr>
            <a:spLocks noGrp="1" noChangeArrowheads="1"/>
          </p:cNvSpPr>
          <p:nvPr>
            <p:ph type="body" idx="1"/>
          </p:nvPr>
        </p:nvSpPr>
        <p:spPr/>
        <p:txBody>
          <a:bodyPr/>
          <a:lstStyle/>
          <a:p>
            <a:pPr eaLnBrk="1" hangingPunct="1">
              <a:lnSpc>
                <a:spcPct val="90000"/>
              </a:lnSpc>
              <a:defRPr/>
            </a:pPr>
            <a:r>
              <a:rPr lang="ru-RU" altLang="ru-RU" sz="2800"/>
              <a:t>НИЖНЕБЕРЦОВАЯ ТОЧКА - самая нижняя точка внутренней лодыжки. Измерение рекомендуется проводить скользящим циркулем с привернутой муфтой. Если же приходится пользоваться антропометром, необходимо подвести линейку антропометра к нижнеберцовой точке снизу и зафиксировать значение ее высоты над полом. В этом случае измеряемый помогает удерживать антропометр в вертикальном положении.</a:t>
            </a:r>
          </a:p>
        </p:txBody>
      </p:sp>
    </p:spTree>
  </p:cSld>
  <p:clrMapOvr>
    <a:masterClrMapping/>
  </p:clrMapOvr>
</p:sld>
</file>

<file path=ppt/theme/theme1.xml><?xml version="1.0" encoding="utf-8"?>
<a:theme xmlns:a="http://schemas.openxmlformats.org/drawingml/2006/main" name="Течение">
  <a:themeElements>
    <a:clrScheme name="Течение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Течение">
      <a:majorFont>
        <a:latin typeface="Garamond"/>
        <a:ea typeface=""/>
        <a:cs typeface="Arial"/>
      </a:majorFont>
      <a:minorFont>
        <a:latin typeface="Garamond"/>
        <a:ea typeface=""/>
        <a:cs typeface="Arial"/>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Течение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Течение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Течение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Течение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Течение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Течение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Течение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Течение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Течение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Stream</Template>
  <TotalTime>1208</TotalTime>
  <Words>6995</Words>
  <Application>Microsoft Office PowerPoint</Application>
  <PresentationFormat>Экран (4:3)</PresentationFormat>
  <Paragraphs>1024</Paragraphs>
  <Slides>138</Slides>
  <Notes>9</Notes>
  <HiddenSlides>0</HiddenSlides>
  <MMClips>0</MMClips>
  <ScaleCrop>false</ScaleCrop>
  <HeadingPairs>
    <vt:vector size="8" baseType="variant">
      <vt:variant>
        <vt:lpstr>Использованные шрифты</vt:lpstr>
      </vt:variant>
      <vt:variant>
        <vt:i4>4</vt:i4>
      </vt:variant>
      <vt:variant>
        <vt:lpstr>Тема</vt:lpstr>
      </vt:variant>
      <vt:variant>
        <vt:i4>1</vt:i4>
      </vt:variant>
      <vt:variant>
        <vt:lpstr>Внедренные серверы OLE</vt:lpstr>
      </vt:variant>
      <vt:variant>
        <vt:i4>3</vt:i4>
      </vt:variant>
      <vt:variant>
        <vt:lpstr>Заголовки слайдов</vt:lpstr>
      </vt:variant>
      <vt:variant>
        <vt:i4>138</vt:i4>
      </vt:variant>
    </vt:vector>
  </HeadingPairs>
  <TitlesOfParts>
    <vt:vector size="146" baseType="lpstr">
      <vt:lpstr>Garamond</vt:lpstr>
      <vt:lpstr>Arial</vt:lpstr>
      <vt:lpstr>Wingdings</vt:lpstr>
      <vt:lpstr>Times New Roman</vt:lpstr>
      <vt:lpstr>Течение</vt:lpstr>
      <vt:lpstr>Диаграмма Microsoft Graph</vt:lpstr>
      <vt:lpstr>Документ Microsoft Word</vt:lpstr>
      <vt:lpstr>Bitmap Image</vt:lpstr>
      <vt:lpstr>СПОРТИВНЫЙ ОТБОР И ПРОГНОЗИРОВАНИЕ РЕЗУЛЬТАТОВ</vt:lpstr>
      <vt:lpstr>Содержание</vt:lpstr>
      <vt:lpstr>Презентация PowerPoint</vt:lpstr>
      <vt:lpstr>Презентация PowerPoint</vt:lpstr>
      <vt:lpstr>Презентация PowerPoint</vt:lpstr>
      <vt:lpstr>Презентация PowerPoint</vt:lpstr>
      <vt:lpstr>Естественный отбор:</vt:lpstr>
      <vt:lpstr>Искусственный отбор:</vt:lpstr>
      <vt:lpstr>СИСТЕМА СПОРТИВНОЙ ПОДГОТОВКИ И ОТБОРА</vt:lpstr>
      <vt:lpstr>Условная система спорта  (на примере одного вида или в масштабе национального спортивного движения)</vt:lpstr>
      <vt:lpstr>Количество занимающихся спортсменов</vt:lpstr>
      <vt:lpstr>ПРЕИМУЩЕСТВЕННО МАССОВЫЙ СПОРТ</vt:lpstr>
      <vt:lpstr>ПРЕИМУЩЕСТВЕННО СПОРТ ВЫСШИХ ДОСТИЖЕНИЙ</vt:lpstr>
      <vt:lpstr>Спортивные разряды и звания в системе отбора</vt:lpstr>
      <vt:lpstr>В Российской Федерации устанавливаются следующие спортивные звания: </vt:lpstr>
      <vt:lpstr>В Российской Федерации устанавливаются следующие спортивные разряды:</vt:lpstr>
      <vt:lpstr>Презентация PowerPoint</vt:lpstr>
      <vt:lpstr>Этапы отбора</vt:lpstr>
      <vt:lpstr>Этапы отбора</vt:lpstr>
      <vt:lpstr>Этапы отбора</vt:lpstr>
      <vt:lpstr>Этапы отбора</vt:lpstr>
      <vt:lpstr>Проблемы спортивного отбора</vt:lpstr>
      <vt:lpstr>Этические проблемы отбора</vt:lpstr>
      <vt:lpstr>Особенности олимпийского отбора</vt:lpstr>
      <vt:lpstr>Особенности перспективного отбора</vt:lpstr>
      <vt:lpstr>Финансовые проблемы отбора</vt:lpstr>
      <vt:lpstr>Презентация PowerPoint</vt:lpstr>
      <vt:lpstr>Презентация PowerPoint</vt:lpstr>
      <vt:lpstr>Научно-методические проблемы отбора</vt:lpstr>
      <vt:lpstr>Особенности спортивного отбора в СССР, РФ</vt:lpstr>
      <vt:lpstr>Основные параметры отбора</vt:lpstr>
      <vt:lpstr>ВЫБОРКА  (по РФ или региону)</vt:lpstr>
      <vt:lpstr>Критерии отбора</vt:lpstr>
      <vt:lpstr>Методы отбора</vt:lpstr>
      <vt:lpstr>Педагогические методы:</vt:lpstr>
      <vt:lpstr>Медико-биологических методы:</vt:lpstr>
      <vt:lpstr>Психологические методы:</vt:lpstr>
      <vt:lpstr>Социологические методы:</vt:lpstr>
      <vt:lpstr>Презентация PowerPoint</vt:lpstr>
      <vt:lpstr>Способности</vt:lpstr>
      <vt:lpstr>Наследственность и спортивная пригодность</vt:lpstr>
      <vt:lpstr>Наследственность и спортивная пригодность</vt:lpstr>
      <vt:lpstr>Наследуемость морфологических признаков человека</vt:lpstr>
      <vt:lpstr>Наследственность и спортивная пригодность</vt:lpstr>
      <vt:lpstr>Длина тела у мальчиков и девочек в возрасте от 1 года до 18 лет (в % к окончательной длине взрослого человека)</vt:lpstr>
      <vt:lpstr>Презентация PowerPoint</vt:lpstr>
      <vt:lpstr>Презентация PowerPoint</vt:lpstr>
      <vt:lpstr>Презентация PowerPoint</vt:lpstr>
      <vt:lpstr>Презентация PowerPoint</vt:lpstr>
      <vt:lpstr>Наследственность (выносливость)</vt:lpstr>
      <vt:lpstr>Возрастная динамика МПК (в мл/мин./кг) у спортсменов в возрасте от 10 до 18 лет </vt:lpstr>
      <vt:lpstr>Наследственность (выносливость)</vt:lpstr>
      <vt:lpstr>Состав мышц «медленных» волокон (слева) и МПК (мл/мин./кг – справа) у представителей различных видов спорта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Физиология: основные определения I</vt:lpstr>
      <vt:lpstr>Физиология: основные определения II</vt:lpstr>
      <vt:lpstr>RER в покое</vt:lpstr>
      <vt:lpstr>RER при физической нагрузке</vt:lpstr>
      <vt:lpstr>Физиология физической нагрузки: определения</vt:lpstr>
      <vt:lpstr>Нормативные показатели в покое и при нагрузке</vt:lpstr>
      <vt:lpstr>Физиология физической нагрузки: определения</vt:lpstr>
      <vt:lpstr>Презентация PowerPoint</vt:lpstr>
      <vt:lpstr>Презентация PowerPoint</vt:lpstr>
      <vt:lpstr>Анаэробный порог, МПК, вентиляция…….</vt:lpstr>
      <vt:lpstr>Наследственность (быстрота)</vt:lpstr>
      <vt:lpstr>Наследственность (сила)</vt:lpstr>
      <vt:lpstr>Наследственность (гибкость)</vt:lpstr>
      <vt:lpstr>Наследственность (ловкость)</vt:lpstr>
      <vt:lpstr>Спортивный талант</vt:lpstr>
      <vt:lpstr>Нормальное распределение лиц, способных показать спортивные результаты</vt:lpstr>
      <vt:lpstr>Презентация PowerPoint</vt:lpstr>
      <vt:lpstr>Презентация PowerPoint</vt:lpstr>
      <vt:lpstr>Презентация PowerPoint</vt:lpstr>
      <vt:lpstr>Этапы многолетней спортивной подготовки (согласно закона о ФКиС и нормативов спортивных школ)</vt:lpstr>
      <vt:lpstr>Этапы многолетней спортивной подготовки (как вариант)</vt:lpstr>
      <vt:lpstr>Основные критерии соответствия, перехода и распределения этапов подготовки спортсменов</vt:lpstr>
      <vt:lpstr>Начальный отбор</vt:lpstr>
      <vt:lpstr>Морфологические показатели:</vt:lpstr>
      <vt:lpstr>Физиологические показатели:</vt:lpstr>
      <vt:lpstr>Биохимические показатели: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ИЗМЕРЕНИЕ ПРОДОЛЬНЫХ РАЗМЕРОВ ТЕЛА</vt:lpstr>
      <vt:lpstr>ИЗМЕРЕНИЕ ПРОДОЛЬНЫХ РАЗМЕРОВ ТЕЛА</vt:lpstr>
      <vt:lpstr>ИЗМЕРЕНИЕ ПРОДОЛЬНЫХ РАЗМЕРОВ ТЕЛА</vt:lpstr>
      <vt:lpstr>ИЗМЕРЕНИЕ ПРОДОЛЬНЫХ РАЗМЕРОВ ТЕЛА</vt:lpstr>
      <vt:lpstr>ИЗМЕРЕНИЕ ПРОДОЛЬНЫХ РАЗМЕРОВ ТЕЛА</vt:lpstr>
      <vt:lpstr>ИЗМЕРЕНИЕ ПРОДОЛЬНЫХ РАЗМЕРОВ ТЕЛА</vt:lpstr>
      <vt:lpstr>ИЗМЕРЕНИЕ ПРОДОЛЬНЫХ РАЗМЕРОВ ТЕЛА</vt:lpstr>
      <vt:lpstr>ИЗМЕРЕНИЕ ПРОДОЛЬНЫХ РАЗМЕРОВ ТЕЛА</vt:lpstr>
      <vt:lpstr>ИЗМЕРЕНИЕ ПОПЕРЕЧНЫХ РАЗМЕРОВ ТЕЛА</vt:lpstr>
      <vt:lpstr>ИЗМЕРЕНИЕ ПОПЕРЕЧНЫХ РАЗМЕРОВ ТЕЛА</vt:lpstr>
      <vt:lpstr>ИЗМЕРЕНИЕ ПОПЕРЕЧНЫХ РАЗМЕРОВ ТЕЛА</vt:lpstr>
      <vt:lpstr>ИЗМЕРЕНИЕ ПОПЕРЕЧНЫХ РАЗМЕРОВ ТЕЛА</vt:lpstr>
      <vt:lpstr>ИЗМЕРЕНИЕ ПОПЕРЕЧНЫХ РАЗМЕРОВ ТЕЛА</vt:lpstr>
      <vt:lpstr>ИЗМЕРЕНИЕ ПОПЕРЕЧНЫХ РАЗМЕРОВ ТЕЛА</vt:lpstr>
      <vt:lpstr>ИЗМЕРЕНИЕ ПОПЕРЕЧНЫХ РАЗМЕРОВ ТЕЛА</vt:lpstr>
      <vt:lpstr>ИЗМЕРЕНИЕ ОБХВАТНЫХ РАЗМЕРОВ ТЕЛА</vt:lpstr>
      <vt:lpstr>ИЗМЕРЕНИЕ ОБХВАТНЫХ РАЗМЕРОВ ТЕЛА</vt:lpstr>
      <vt:lpstr>ИЗМЕРЕНИЕ ОБХВАТНЫХ РАЗМЕРОВ ТЕЛА</vt:lpstr>
      <vt:lpstr>ИЗМЕРЕНИЕ ОБХВАТНЫХ РАЗМЕРОВ ТЕЛА</vt:lpstr>
      <vt:lpstr>ИЗМЕРЕНИЕ КОЖНО-ЖИРОВЫХ СКЛАДОК</vt:lpstr>
      <vt:lpstr>ИЗМЕРЕНИЕ КОЖНО-ЖИРОВЫХ СКЛАДОК</vt:lpstr>
      <vt:lpstr>ИЗМЕРЕНИЕ КОЖНО-ЖИРОВЫХ СКЛАДОК</vt:lpstr>
      <vt:lpstr>ИЗМЕРЕНИЕ КОЖНО-ЖИРОВЫХ СКЛАДОК</vt:lpstr>
      <vt:lpstr>ИЗМЕРЕНИЕ КОЖНО-ЖИРОВЫХ СКЛАДОК</vt:lpstr>
      <vt:lpstr>ИЗМЕРЕНИЕ КОЖНО-ЖИРОВЫХ СКЛАДОК</vt:lpstr>
      <vt:lpstr>Презентация PowerPoint</vt:lpstr>
      <vt:lpstr>Рассчитываются:</vt:lpstr>
      <vt:lpstr>Расчет компонентов массы тела (формулы Я. Матейки, 1921г.).</vt:lpstr>
      <vt:lpstr>Определение мышечного компонента массы тела:</vt:lpstr>
      <vt:lpstr>Определение костного компонента массы тела:</vt:lpstr>
      <vt:lpstr>Состав тела (TanitaBC 1000)</vt:lpstr>
      <vt:lpstr>Презентация PowerPoint</vt:lpstr>
      <vt:lpstr>Отбор на этапах специализации и спортивного совершенствования</vt:lpstr>
      <vt:lpstr>Динамика результатов и тренируемость</vt:lpstr>
      <vt:lpstr>Отбор кандидатов в основные составы сборных команд областей, краев, России осуществляется на основе учета :</vt:lpstr>
      <vt:lpstr>В процессе этапа отбора кандидатов учитываются следующие компоненты:</vt:lpstr>
      <vt:lpstr>Принципы отбора спортсменов для включения их в состав сборных команд по видам спорта: </vt:lpstr>
      <vt:lpstr>Принципы отбора спортсменов для включения их в состав сборных команд по видам спорта: </vt:lpstr>
      <vt:lpstr>Принципы отбора спортсменов для включения их в состав сборных команд по видам спорта: </vt:lpstr>
      <vt:lpstr>Принципы отбора спортсменов для включения их в состав сборных команд по видам спорта: </vt:lpstr>
      <vt:lpstr>Отбор на этапе высшего спортивного мастерства</vt:lpstr>
      <vt:lpstr>Критерии отбора на этапе высшего спортивного мастерства</vt:lpstr>
      <vt:lpstr>Спортивный прогноз</vt:lpstr>
      <vt:lpstr>Спортивный прогноз</vt:lpstr>
      <vt:lpstr>Виды спортивного прогноза</vt:lpstr>
      <vt:lpstr>Методика составления спортивного прогноза</vt:lpstr>
      <vt:lpstr>Где найти материалы по дисциплине?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чертов</dc:creator>
  <cp:lastModifiedBy>Николай Чертов</cp:lastModifiedBy>
  <cp:revision>32</cp:revision>
  <cp:lastPrinted>1601-01-01T00:00:00Z</cp:lastPrinted>
  <dcterms:created xsi:type="dcterms:W3CDTF">2009-11-16T21:54:43Z</dcterms:created>
  <dcterms:modified xsi:type="dcterms:W3CDTF">2021-10-12T17:13:50Z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